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95" r:id="rId5"/>
    <p:sldId id="430" r:id="rId6"/>
    <p:sldId id="432" r:id="rId7"/>
    <p:sldId id="387" r:id="rId8"/>
    <p:sldId id="431" r:id="rId9"/>
    <p:sldId id="401" r:id="rId10"/>
    <p:sldId id="396" r:id="rId11"/>
    <p:sldId id="410" r:id="rId12"/>
    <p:sldId id="397" r:id="rId13"/>
    <p:sldId id="407" r:id="rId14"/>
    <p:sldId id="403" r:id="rId15"/>
    <p:sldId id="422" r:id="rId16"/>
    <p:sldId id="429" r:id="rId17"/>
    <p:sldId id="380" r:id="rId18"/>
    <p:sldId id="418" r:id="rId19"/>
    <p:sldId id="428" r:id="rId20"/>
    <p:sldId id="420" r:id="rId21"/>
    <p:sldId id="405" r:id="rId22"/>
    <p:sldId id="408" r:id="rId23"/>
    <p:sldId id="426" r:id="rId24"/>
    <p:sldId id="425" r:id="rId25"/>
    <p:sldId id="427" r:id="rId26"/>
    <p:sldId id="417" r:id="rId27"/>
    <p:sldId id="424" r:id="rId28"/>
    <p:sldId id="434" r:id="rId29"/>
    <p:sldId id="419" r:id="rId30"/>
    <p:sldId id="423" r:id="rId31"/>
    <p:sldId id="433" r:id="rId32"/>
    <p:sldId id="406" r:id="rId33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urcy Laurence" initials="GL" lastIdx="5" clrIdx="0">
    <p:extLst>
      <p:ext uri="{19B8F6BF-5375-455C-9EA6-DF929625EA0E}">
        <p15:presenceInfo xmlns:p15="http://schemas.microsoft.com/office/powerpoint/2012/main" userId="S-1-5-21-2010012501-463680302-1427260136-10095" providerId="AD"/>
      </p:ext>
    </p:extLst>
  </p:cmAuthor>
  <p:cmAuthor id="2" name="Violaine Bault" initials="VB" lastIdx="1" clrIdx="1">
    <p:extLst>
      <p:ext uri="{19B8F6BF-5375-455C-9EA6-DF929625EA0E}">
        <p15:presenceInfo xmlns:p15="http://schemas.microsoft.com/office/powerpoint/2012/main" userId="S-1-5-21-2010012501-463680302-1427260136-22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FC24"/>
    <a:srgbClr val="C7C7C7"/>
    <a:srgbClr val="E87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88953" autoAdjust="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36DAF-119D-4C8A-9CA8-1A3690B8E07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53660-46FA-43EB-A2B9-CE780DED0D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332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3D898-583B-4AC3-8379-DE732F81E886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5EFEB-E5DA-41EE-93DF-F11CDADEA4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15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246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22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99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175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955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CBCF7-2CE0-488D-AC5A-D60BA1D2F54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952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443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E8CB9-2632-4465-A1BB-DEF268A4E5D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2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009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721475"/>
            <a:ext cx="12192000" cy="136525"/>
          </a:xfrm>
          <a:prstGeom prst="rect">
            <a:avLst/>
          </a:prstGeom>
          <a:gradFill flip="none" rotWithShape="1">
            <a:gsLst>
              <a:gs pos="900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76000">
                <a:srgbClr val="4EA8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51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7200000" cy="720000"/>
          </a:xfrm>
        </p:spPr>
        <p:txBody>
          <a:bodyPr/>
          <a:lstStyle>
            <a:lvl1pPr>
              <a:defRPr baseline="0">
                <a:latin typeface="DIN" panose="02000503040000020003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0001" y="1666875"/>
            <a:ext cx="11111998" cy="4276725"/>
          </a:xfrm>
        </p:spPr>
        <p:txBody>
          <a:bodyPr/>
          <a:lstStyle>
            <a:lvl1pPr>
              <a:defRPr baseline="0">
                <a:latin typeface="DIN" panose="02000503040000020003" pitchFamily="2" charset="0"/>
              </a:defRPr>
            </a:lvl1pPr>
            <a:lvl2pPr>
              <a:defRPr baseline="0">
                <a:latin typeface="DIN" panose="02000503040000020003" pitchFamily="2" charset="0"/>
              </a:defRPr>
            </a:lvl2pPr>
            <a:lvl3pPr>
              <a:defRPr baseline="0">
                <a:latin typeface="DIN" panose="02000503040000020003" pitchFamily="2" charset="0"/>
              </a:defRPr>
            </a:lvl3pPr>
            <a:lvl4pPr>
              <a:defRPr baseline="0">
                <a:latin typeface="DIN" panose="02000503040000020003" pitchFamily="2" charset="0"/>
              </a:defRPr>
            </a:lvl4pPr>
            <a:lvl5pPr>
              <a:defRPr baseline="0">
                <a:latin typeface="DIN" panose="02000503040000020003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DIN" panose="02000503040000020003" pitchFamily="2" charset="0"/>
              </a:defRPr>
            </a:lvl1pPr>
          </a:lstStyle>
          <a:p>
            <a:r>
              <a:rPr lang="fr-FR" dirty="0"/>
              <a:t>22/01/2021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252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rtitre Titr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800" y="1057961"/>
            <a:ext cx="10515600" cy="531558"/>
          </a:xfrm>
        </p:spPr>
        <p:txBody>
          <a:bodyPr anchor="b"/>
          <a:lstStyle>
            <a:lvl1pPr>
              <a:defRPr sz="2800" baseline="0"/>
            </a:lvl1pPr>
          </a:lstStyle>
          <a:p>
            <a:r>
              <a:rPr lang="fr-FR" dirty="0"/>
              <a:t>Modifiez le style du titre de la slide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8200" y="555664"/>
            <a:ext cx="10515600" cy="418557"/>
          </a:xfrm>
        </p:spPr>
        <p:txBody>
          <a:bodyPr/>
          <a:lstStyle>
            <a:lvl1pPr marL="0" indent="0">
              <a:buNone/>
              <a:defRPr sz="2400" b="1" i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 style du surtitre (facultatif)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3"/>
          </p:nvPr>
        </p:nvSpPr>
        <p:spPr>
          <a:xfrm>
            <a:off x="831850" y="1820254"/>
            <a:ext cx="10515600" cy="434980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474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 flipV="1">
            <a:off x="692151" y="631825"/>
            <a:ext cx="800100" cy="0"/>
          </a:xfrm>
          <a:prstGeom prst="line">
            <a:avLst/>
          </a:prstGeom>
          <a:ln w="38100">
            <a:solidFill>
              <a:srgbClr val="FA7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556684" y="1303338"/>
            <a:ext cx="11013016" cy="4621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556684" y="320676"/>
            <a:ext cx="11013016" cy="7397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3378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CB9244-30DE-4337-88F4-10AFD1FD34D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61" y="6428069"/>
            <a:ext cx="3064117" cy="1406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981C30-F601-4EA0-BDB8-C4987C30F6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4135" y="6010964"/>
            <a:ext cx="1532478" cy="6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emf"/><Relationship Id="rId5" Type="http://schemas.openxmlformats.org/officeDocument/2006/relationships/image" Target="../media/image38.jpeg"/><Relationship Id="rId10" Type="http://schemas.openxmlformats.org/officeDocument/2006/relationships/image" Target="../media/image43.emf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46.png"/><Relationship Id="rId4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hyperlink" Target="https://meteeaunappes.brgm.fr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11" Type="http://schemas.openxmlformats.org/officeDocument/2006/relationships/image" Target="../media/image134.jp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05CF631-5056-4EE2-9C17-7FE842B83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768" y="121923"/>
            <a:ext cx="2616333" cy="11427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26" y="170122"/>
            <a:ext cx="1154909" cy="10463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-1" y="2093645"/>
            <a:ext cx="12192000" cy="21597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3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GRANDS ENJEUX AUTOUR DE L’EAU</a:t>
            </a:r>
          </a:p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Dominique DARMENDRAIL - BRGM</a:t>
            </a:r>
          </a:p>
          <a:p>
            <a:endParaRPr lang="fr-FR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Rentrée Universitaire Clermont – Ferrand 7 Novembre 2022</a:t>
            </a:r>
          </a:p>
        </p:txBody>
      </p:sp>
    </p:spTree>
    <p:extLst>
      <p:ext uri="{BB962C8B-B14F-4D97-AF65-F5344CB8AC3E}">
        <p14:creationId xmlns:p14="http://schemas.microsoft.com/office/powerpoint/2010/main" val="23391457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29006" y="62364"/>
            <a:ext cx="10903354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nappes de nature et réactivité très variées</a:t>
            </a: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706436" y="6833644"/>
            <a:ext cx="21336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sz="1000">
                <a:solidFill>
                  <a:srgbClr val="3A7A8F"/>
                </a:solidFill>
              </a:rPr>
              <a:t> &gt;</a:t>
            </a:r>
            <a:r>
              <a:rPr lang="fr-FR" sz="1000"/>
              <a:t> </a:t>
            </a:r>
            <a:fld id="{8784CB23-73C1-4398-9B26-A5DDDD7365D2}" type="slidenum">
              <a:rPr lang="fr-FR" sz="1000" b="0" smtClean="0"/>
              <a:pPr/>
              <a:t>10</a:t>
            </a:fld>
            <a:endParaRPr lang="fr-FR" sz="1000"/>
          </a:p>
        </p:txBody>
      </p:sp>
      <p:pic>
        <p:nvPicPr>
          <p:cNvPr id="11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28" y="1313237"/>
            <a:ext cx="496855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115" y="1228167"/>
            <a:ext cx="1176482" cy="87706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299982" y="241489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sables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333194" y="1508205"/>
            <a:ext cx="91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graviers</a:t>
            </a:r>
          </a:p>
        </p:txBody>
      </p:sp>
      <p:cxnSp>
        <p:nvCxnSpPr>
          <p:cNvPr id="26" name="Connecteur droit avec flèche 25"/>
          <p:cNvCxnSpPr>
            <a:stCxn id="28" idx="1"/>
          </p:cNvCxnSpPr>
          <p:nvPr/>
        </p:nvCxnSpPr>
        <p:spPr bwMode="auto">
          <a:xfrm flipH="1">
            <a:off x="4211076" y="2590561"/>
            <a:ext cx="1930450" cy="290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avec flèche 26"/>
          <p:cNvCxnSpPr>
            <a:stCxn id="12" idx="1"/>
          </p:cNvCxnSpPr>
          <p:nvPr/>
        </p:nvCxnSpPr>
        <p:spPr bwMode="auto">
          <a:xfrm flipH="1">
            <a:off x="4211076" y="1666702"/>
            <a:ext cx="1932039" cy="9893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526" y="2203760"/>
            <a:ext cx="1178072" cy="773601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2266860" y="2151957"/>
            <a:ext cx="6505327" cy="2745641"/>
            <a:chOff x="2266860" y="2151957"/>
            <a:chExt cx="6505327" cy="2745641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0774" y="3099414"/>
              <a:ext cx="1168823" cy="876618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7360213" y="3281599"/>
              <a:ext cx="636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itchFamily="34" charset="0"/>
                  <a:cs typeface="Calibri" pitchFamily="34" charset="0"/>
                </a:rPr>
                <a:t>craie</a:t>
              </a: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214" y="4077016"/>
              <a:ext cx="1233443" cy="820582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7342885" y="4125605"/>
              <a:ext cx="1429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latin typeface="Calibri" pitchFamily="34" charset="0"/>
                  <a:cs typeface="Calibri" pitchFamily="34" charset="0"/>
                </a:rPr>
                <a:t>Calcaires</a:t>
              </a:r>
            </a:p>
            <a:p>
              <a:pPr algn="ctr"/>
              <a:r>
                <a:rPr lang="fr-FR" dirty="0">
                  <a:latin typeface="Calibri" pitchFamily="34" charset="0"/>
                  <a:cs typeface="Calibri" pitchFamily="34" charset="0"/>
                </a:rPr>
                <a:t>+/- karstique</a:t>
              </a:r>
            </a:p>
          </p:txBody>
        </p:sp>
        <p:cxnSp>
          <p:nvCxnSpPr>
            <p:cNvPr id="25" name="Connecteur droit avec flèche 24"/>
            <p:cNvCxnSpPr>
              <a:stCxn id="19" idx="1"/>
            </p:cNvCxnSpPr>
            <p:nvPr/>
          </p:nvCxnSpPr>
          <p:spPr bwMode="auto">
            <a:xfrm flipH="1" flipV="1">
              <a:off x="2266860" y="2151957"/>
              <a:ext cx="3883914" cy="138576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Connecteur droit avec flèche 28"/>
            <p:cNvCxnSpPr/>
            <p:nvPr/>
          </p:nvCxnSpPr>
          <p:spPr bwMode="auto">
            <a:xfrm flipH="1" flipV="1">
              <a:off x="3767328" y="3438144"/>
              <a:ext cx="2379493" cy="10336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ZoneTexte 31"/>
          <p:cNvSpPr txBox="1"/>
          <p:nvPr/>
        </p:nvSpPr>
        <p:spPr>
          <a:xfrm>
            <a:off x="287425" y="589502"/>
            <a:ext cx="8418271" cy="160556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fr-FR" dirty="0"/>
              <a:t>La France dispose de 6500 aquifères, dont 200 aquifères d’importance régionale (superficie entre 1000 et 100 000km²), abritée par des roches variées</a:t>
            </a:r>
          </a:p>
          <a:p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903865" y="2900448"/>
            <a:ext cx="7748550" cy="3931005"/>
            <a:chOff x="903865" y="2900448"/>
            <a:chExt cx="7748550" cy="3931005"/>
          </a:xfrm>
        </p:grpSpPr>
        <p:pic>
          <p:nvPicPr>
            <p:cNvPr id="24" name="Picture 4" descr="grafis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214" y="5896460"/>
              <a:ext cx="1252197" cy="93499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xtLst/>
          </p:spPr>
        </p:pic>
        <p:cxnSp>
          <p:nvCxnSpPr>
            <p:cNvPr id="30" name="Connecteur droit avec flèche 29"/>
            <p:cNvCxnSpPr>
              <a:stCxn id="24" idx="1"/>
            </p:cNvCxnSpPr>
            <p:nvPr/>
          </p:nvCxnSpPr>
          <p:spPr bwMode="auto">
            <a:xfrm flipH="1" flipV="1">
              <a:off x="903865" y="2900448"/>
              <a:ext cx="5212349" cy="34635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ZoneTexte 32"/>
            <p:cNvSpPr txBox="1"/>
            <p:nvPr/>
          </p:nvSpPr>
          <p:spPr>
            <a:xfrm>
              <a:off x="7497861" y="6144927"/>
              <a:ext cx="934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itchFamily="34" charset="0"/>
                  <a:cs typeface="Calibri" pitchFamily="34" charset="0"/>
                </a:rPr>
                <a:t>granites</a:t>
              </a:r>
            </a:p>
          </p:txBody>
        </p:sp>
        <p:cxnSp>
          <p:nvCxnSpPr>
            <p:cNvPr id="35" name="Connecteur droit avec flèche 34"/>
            <p:cNvCxnSpPr>
              <a:stCxn id="4" idx="1"/>
            </p:cNvCxnSpPr>
            <p:nvPr/>
          </p:nvCxnSpPr>
          <p:spPr bwMode="auto">
            <a:xfrm flipH="1" flipV="1">
              <a:off x="2864480" y="3971389"/>
              <a:ext cx="3251735" cy="14301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ZoneTexte 35"/>
            <p:cNvSpPr txBox="1"/>
            <p:nvPr/>
          </p:nvSpPr>
          <p:spPr>
            <a:xfrm>
              <a:off x="7360908" y="5116755"/>
              <a:ext cx="12915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latin typeface="Calibri" pitchFamily="34" charset="0"/>
                  <a:cs typeface="Calibri" pitchFamily="34" charset="0"/>
                </a:rPr>
                <a:t>Roches </a:t>
              </a:r>
            </a:p>
            <a:p>
              <a:pPr algn="ctr"/>
              <a:r>
                <a:rPr lang="fr-FR" dirty="0">
                  <a:latin typeface="Calibri" pitchFamily="34" charset="0"/>
                  <a:cs typeface="Calibri" pitchFamily="34" charset="0"/>
                </a:rPr>
                <a:t>volcaniques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3824"/>
            <a:stretch/>
          </p:blipFill>
          <p:spPr>
            <a:xfrm>
              <a:off x="6116215" y="4978705"/>
              <a:ext cx="1252196" cy="845650"/>
            </a:xfrm>
            <a:prstGeom prst="rect">
              <a:avLst/>
            </a:prstGeom>
          </p:spPr>
        </p:pic>
      </p:grpSp>
      <p:sp>
        <p:nvSpPr>
          <p:cNvPr id="49" name="Flèche vers le bas 48"/>
          <p:cNvSpPr/>
          <p:nvPr/>
        </p:nvSpPr>
        <p:spPr>
          <a:xfrm flipV="1">
            <a:off x="5390036" y="1553253"/>
            <a:ext cx="349065" cy="4891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 rot="16200000">
            <a:off x="4357141" y="375020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Perméabilité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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8896420" y="58533"/>
            <a:ext cx="3411930" cy="6079109"/>
            <a:chOff x="8896420" y="58533"/>
            <a:chExt cx="3411930" cy="6079109"/>
          </a:xfrm>
        </p:grpSpPr>
        <p:sp>
          <p:nvSpPr>
            <p:cNvPr id="39" name="ZoneTexte 19"/>
            <p:cNvSpPr txBox="1">
              <a:spLocks noChangeArrowheads="1"/>
            </p:cNvSpPr>
            <p:nvPr/>
          </p:nvSpPr>
          <p:spPr bwMode="auto">
            <a:xfrm>
              <a:off x="8896420" y="2259866"/>
              <a:ext cx="34119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spcBef>
                  <a:spcPct val="0"/>
                </a:spcBef>
                <a:buClrTx/>
                <a:buSzTx/>
                <a:buFontTx/>
                <a:buNone/>
                <a:defRPr sz="1400" b="1">
                  <a:solidFill>
                    <a:schemeClr val="accent1">
                      <a:lumMod val="75000"/>
                    </a:schemeClr>
                  </a:solidFill>
                  <a:latin typeface="+mj-lt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7A8F"/>
                </a:buClr>
                <a:buSzPct val="150000"/>
                <a:buFont typeface="Times" panose="02020603050405020304" pitchFamily="18" charset="0"/>
                <a:buChar char="•"/>
                <a:defRPr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7A8F"/>
                </a:buClr>
                <a:buSzPct val="150000"/>
                <a:buChar char="–"/>
                <a:defRPr sz="1600"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latin typeface="Arial" panose="020B0604020202020204" pitchFamily="34" charset="0"/>
                </a:defRPr>
              </a:lvl9pPr>
            </a:lstStyle>
            <a:p>
              <a:r>
                <a:rPr lang="fr-FR" altLang="fr-FR" dirty="0"/>
                <a:t>Craie, calcaires de Beauce :</a:t>
              </a:r>
            </a:p>
            <a:p>
              <a:r>
                <a:rPr lang="fr-FR" altLang="fr-FR" b="0" dirty="0"/>
                <a:t>Forte inertie, nappe de grande capacité</a:t>
              </a:r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9015688" y="58533"/>
              <a:ext cx="3215900" cy="6079109"/>
              <a:chOff x="9015688" y="58533"/>
              <a:chExt cx="3215900" cy="6079109"/>
            </a:xfrm>
          </p:grpSpPr>
          <p:pic>
            <p:nvPicPr>
              <p:cNvPr id="40" name="Picture 4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7553" y="4935156"/>
                <a:ext cx="2859715" cy="10838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9271759" y="5847781"/>
                <a:ext cx="2886516" cy="261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3" name="Image 42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96570" y="2756659"/>
                <a:ext cx="2907095" cy="1200673"/>
              </a:xfrm>
              <a:prstGeom prst="rect">
                <a:avLst/>
              </a:prstGeom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9228246" y="3749472"/>
                <a:ext cx="2886516" cy="261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1" name="Image 4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61240" y="819904"/>
                <a:ext cx="2952409" cy="1242054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9185473" y="1888582"/>
                <a:ext cx="2886516" cy="261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19"/>
              <p:cNvSpPr txBox="1">
                <a:spLocks noChangeArrowheads="1"/>
              </p:cNvSpPr>
              <p:nvPr/>
            </p:nvSpPr>
            <p:spPr bwMode="auto">
              <a:xfrm>
                <a:off x="9061241" y="3998786"/>
                <a:ext cx="3042426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spcBef>
                    <a:spcPct val="0"/>
                  </a:spcBef>
                  <a:buClrTx/>
                  <a:buSzTx/>
                  <a:buFontTx/>
                  <a:buNone/>
                  <a:defRPr sz="1400" b="1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3A7A8F"/>
                  </a:buClr>
                  <a:buSzPct val="150000"/>
                  <a:buFont typeface="Times" panose="02020603050405020304" pitchFamily="18" charset="0"/>
                  <a:buChar char="•"/>
                  <a:defRPr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3A7A8F"/>
                  </a:buClr>
                  <a:buSzPct val="150000"/>
                  <a:buChar char="–"/>
                  <a:defRPr sz="1600"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defRPr sz="1600"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latin typeface="Arial" panose="020B0604020202020204" pitchFamily="34" charset="0"/>
                  </a:defRPr>
                </a:lvl9pPr>
              </a:lstStyle>
              <a:p>
                <a:r>
                  <a:rPr lang="fr-FR" altLang="fr-FR" dirty="0"/>
                  <a:t>Karst :</a:t>
                </a:r>
              </a:p>
              <a:p>
                <a:r>
                  <a:rPr lang="fr-FR" altLang="fr-FR" b="0" dirty="0"/>
                  <a:t>Réactions rapides + tendance saisonnière, secteurs sans grandes nappes</a:t>
                </a:r>
              </a:p>
              <a:p>
                <a:endParaRPr lang="fr-FR" altLang="fr-FR" dirty="0"/>
              </a:p>
            </p:txBody>
          </p:sp>
          <p:sp>
            <p:nvSpPr>
              <p:cNvPr id="38" name="ZoneTexte 16"/>
              <p:cNvSpPr txBox="1">
                <a:spLocks noChangeArrowheads="1"/>
              </p:cNvSpPr>
              <p:nvPr/>
            </p:nvSpPr>
            <p:spPr bwMode="auto">
              <a:xfrm>
                <a:off x="9015688" y="58533"/>
                <a:ext cx="3122194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3A7A8F"/>
                  </a:buClr>
                  <a:buSzPct val="150000"/>
                  <a:buChar char="&gt;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3A7A8F"/>
                  </a:buClr>
                  <a:buSzPct val="150000"/>
                  <a:buFont typeface="Times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3A7A8F"/>
                  </a:buClr>
                  <a:buSzPct val="150000"/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4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Aquifères sédimentaires :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400" b="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Double cyclicité : saisonnière et pluriannuelle</a:t>
                </a: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9119580" y="1841470"/>
                <a:ext cx="9460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Arial Narrow" panose="020B0606020202030204" pitchFamily="34" charset="0"/>
                  </a:rPr>
                  <a:t>Septembre</a:t>
                </a: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11552295" y="1830192"/>
                <a:ext cx="5196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Arial Narrow" panose="020B0606020202030204" pitchFamily="34" charset="0"/>
                  </a:rPr>
                  <a:t>Août</a:t>
                </a:r>
              </a:p>
            </p:txBody>
          </p:sp>
          <p:cxnSp>
            <p:nvCxnSpPr>
              <p:cNvPr id="8" name="Connecteur droit avec flèche 7"/>
              <p:cNvCxnSpPr>
                <a:stCxn id="6" idx="3"/>
                <a:endCxn id="37" idx="1"/>
              </p:cNvCxnSpPr>
              <p:nvPr/>
            </p:nvCxnSpPr>
            <p:spPr>
              <a:xfrm flipV="1">
                <a:off x="10065673" y="1984081"/>
                <a:ext cx="1486622" cy="112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ZoneTexte 41"/>
              <p:cNvSpPr txBox="1"/>
              <p:nvPr/>
            </p:nvSpPr>
            <p:spPr>
              <a:xfrm>
                <a:off x="9185473" y="3749971"/>
                <a:ext cx="9460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Arial Narrow" panose="020B0606020202030204" pitchFamily="34" charset="0"/>
                  </a:rPr>
                  <a:t>Septembre</a:t>
                </a: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11618188" y="3738693"/>
                <a:ext cx="5196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Arial Narrow" panose="020B0606020202030204" pitchFamily="34" charset="0"/>
                  </a:rPr>
                  <a:t>Août</a:t>
                </a:r>
              </a:p>
            </p:txBody>
          </p:sp>
          <p:cxnSp>
            <p:nvCxnSpPr>
              <p:cNvPr id="45" name="Connecteur droit avec flèche 44"/>
              <p:cNvCxnSpPr>
                <a:stCxn id="42" idx="3"/>
                <a:endCxn id="44" idx="1"/>
              </p:cNvCxnSpPr>
              <p:nvPr/>
            </p:nvCxnSpPr>
            <p:spPr>
              <a:xfrm flipV="1">
                <a:off x="10131566" y="3892582"/>
                <a:ext cx="1486622" cy="112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ZoneTexte 45"/>
              <p:cNvSpPr txBox="1"/>
              <p:nvPr/>
            </p:nvSpPr>
            <p:spPr>
              <a:xfrm>
                <a:off x="9279179" y="5829865"/>
                <a:ext cx="9460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Arial Narrow" panose="020B0606020202030204" pitchFamily="34" charset="0"/>
                  </a:rPr>
                  <a:t>Septembre</a:t>
                </a:r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11711894" y="5818587"/>
                <a:ext cx="5196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Arial Narrow" panose="020B0606020202030204" pitchFamily="34" charset="0"/>
                  </a:rPr>
                  <a:t>Août</a:t>
                </a:r>
              </a:p>
            </p:txBody>
          </p:sp>
          <p:cxnSp>
            <p:nvCxnSpPr>
              <p:cNvPr id="48" name="Connecteur droit avec flèche 47"/>
              <p:cNvCxnSpPr>
                <a:stCxn id="46" idx="3"/>
                <a:endCxn id="47" idx="1"/>
              </p:cNvCxnSpPr>
              <p:nvPr/>
            </p:nvCxnSpPr>
            <p:spPr>
              <a:xfrm flipV="1">
                <a:off x="10225272" y="5972476"/>
                <a:ext cx="1486622" cy="112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55588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54832" y="631256"/>
            <a:ext cx="993616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Comparaison des situations des nappes en mars (2018 à 2022)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3002" y="4169671"/>
            <a:ext cx="3570323" cy="255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Situation en février dépendante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des niveaux enregistrés en étiage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et de la recharge (pluies efficaces d’octobre à mars-avril)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Février 2022 : situation peu favorable - en-dessous des 4 années précédentes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194052" y="3732899"/>
            <a:ext cx="1295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61577" y="3704879"/>
            <a:ext cx="1295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385764" y="3703417"/>
            <a:ext cx="1295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593351" y="6327433"/>
            <a:ext cx="86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805" y="4060668"/>
            <a:ext cx="2444708" cy="255444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/>
          <a:srcRect r="44363"/>
          <a:stretch/>
        </p:blipFill>
        <p:spPr>
          <a:xfrm>
            <a:off x="10673559" y="4020730"/>
            <a:ext cx="1363561" cy="138391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30" y="1145588"/>
            <a:ext cx="2883658" cy="261541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568" y="1125071"/>
            <a:ext cx="2877561" cy="261541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109" y="1141793"/>
            <a:ext cx="2877561" cy="2615411"/>
          </a:xfrm>
          <a:prstGeom prst="rect">
            <a:avLst/>
          </a:prstGeom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13326" y="-1735"/>
            <a:ext cx="12661971" cy="843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Nappes d’eau souterraine - BRGM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9331323" y="3757204"/>
            <a:ext cx="86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720" y="1140533"/>
            <a:ext cx="2876400" cy="26166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674" y="4087070"/>
            <a:ext cx="2880000" cy="261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4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19632" y="232639"/>
            <a:ext cx="993616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Situation</a:t>
            </a:r>
            <a:r>
              <a:rPr kumimoji="0" lang="fr-FR" altLang="fr-FR" sz="2400" b="1" i="0" u="none" strike="noStrike" kern="1200" cap="none" spc="0" normalizeH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sur les cours d’eau en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2022 en France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66C4DB-C6B0-4B99-8653-97128854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5" y="2173856"/>
            <a:ext cx="5978664" cy="320255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0950" y="1193540"/>
            <a:ext cx="2865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OFB, Observations ONDE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7393576" y="1193540"/>
            <a:ext cx="4362995" cy="4210901"/>
            <a:chOff x="4245193" y="767132"/>
            <a:chExt cx="3577535" cy="306737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2C9A9C7-5247-4475-AAB1-50EE1EA00D0E}"/>
                </a:ext>
              </a:extLst>
            </p:cNvPr>
            <p:cNvSpPr txBox="1"/>
            <p:nvPr/>
          </p:nvSpPr>
          <p:spPr>
            <a:xfrm>
              <a:off x="4327053" y="767132"/>
              <a:ext cx="3495675" cy="523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b="1">
                  <a:solidFill>
                    <a:srgbClr val="64A70B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fr-FR" sz="1400" dirty="0">
                  <a:solidFill>
                    <a:srgbClr val="FFFF00"/>
                  </a:solidFill>
                </a:rPr>
                <a:t>Forte accélération des assèchements et poursuite de la dégradation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954FEA7-11D5-41C0-B2B0-E1EF79EC6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28"/>
            <a:stretch/>
          </p:blipFill>
          <p:spPr>
            <a:xfrm>
              <a:off x="4245193" y="1483786"/>
              <a:ext cx="3101557" cy="2350722"/>
            </a:xfrm>
            <a:prstGeom prst="rect">
              <a:avLst/>
            </a:prstGeom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65A2E2BD-9872-4E2B-9A45-1E97BE4494E5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5795972" y="1290352"/>
              <a:ext cx="278919" cy="7276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AF7A784E-2EA1-4C99-B135-530D116F878A}"/>
                </a:ext>
              </a:extLst>
            </p:cNvPr>
            <p:cNvCxnSpPr>
              <a:cxnSpLocks/>
            </p:cNvCxnSpPr>
            <p:nvPr/>
          </p:nvCxnSpPr>
          <p:spPr>
            <a:xfrm>
              <a:off x="6074891" y="1271448"/>
              <a:ext cx="733157" cy="826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804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0" y="5398"/>
            <a:ext cx="9288160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de la situation des nappes depuis juin 2022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10" t="23188" r="37454" b="8611"/>
          <a:stretch/>
        </p:blipFill>
        <p:spPr>
          <a:xfrm>
            <a:off x="186594" y="538656"/>
            <a:ext cx="2700000" cy="230500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86" t="22290" r="37584" b="9594"/>
          <a:stretch/>
        </p:blipFill>
        <p:spPr>
          <a:xfrm>
            <a:off x="3035562" y="550733"/>
            <a:ext cx="2700000" cy="230762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88" t="22224" r="37761" b="10079"/>
          <a:stretch/>
        </p:blipFill>
        <p:spPr>
          <a:xfrm>
            <a:off x="5880464" y="550733"/>
            <a:ext cx="2700000" cy="229240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/>
          <a:srcRect l="36426" t="15993" r="19029" b="15625"/>
          <a:stretch/>
        </p:blipFill>
        <p:spPr>
          <a:xfrm>
            <a:off x="8775933" y="538656"/>
            <a:ext cx="2700000" cy="233039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10" r="82796" b="25422"/>
          <a:stretch/>
        </p:blipFill>
        <p:spPr>
          <a:xfrm>
            <a:off x="5661806" y="3579853"/>
            <a:ext cx="1997505" cy="204220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9" name="ZoneTexte 28"/>
          <p:cNvSpPr txBox="1"/>
          <p:nvPr/>
        </p:nvSpPr>
        <p:spPr>
          <a:xfrm>
            <a:off x="5867401" y="477258"/>
            <a:ext cx="1449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1</a:t>
            </a:r>
            <a:r>
              <a:rPr lang="fr-FR" sz="1600" b="1" baseline="30000" dirty="0"/>
              <a:t>er</a:t>
            </a:r>
            <a:r>
              <a:rPr lang="fr-FR" sz="1600" b="1" dirty="0"/>
              <a:t> août 2022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958869" y="477258"/>
            <a:ext cx="1449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1</a:t>
            </a:r>
            <a:r>
              <a:rPr lang="fr-FR" sz="1600" b="1" baseline="30000" dirty="0"/>
              <a:t>er</a:t>
            </a:r>
            <a:r>
              <a:rPr lang="fr-FR" sz="1600" b="1" dirty="0"/>
              <a:t> juillet 2022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46765" y="496407"/>
            <a:ext cx="1449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1</a:t>
            </a:r>
            <a:r>
              <a:rPr lang="fr-FR" sz="1600" b="1" baseline="30000" dirty="0"/>
              <a:t>er</a:t>
            </a:r>
            <a:r>
              <a:rPr lang="fr-FR" sz="1600" b="1" dirty="0"/>
              <a:t> juin 2022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712302" y="483455"/>
            <a:ext cx="1490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1</a:t>
            </a:r>
            <a:r>
              <a:rPr lang="fr-FR" sz="1600" b="1" baseline="30000" dirty="0"/>
              <a:t>er</a:t>
            </a:r>
            <a:r>
              <a:rPr lang="fr-FR" sz="1600" b="1" dirty="0"/>
              <a:t>septembre 2022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61806" y="2888328"/>
            <a:ext cx="5979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/>
            <a:r>
              <a:rPr lang="fr-FR" sz="1200" dirty="0"/>
              <a:t>Les niveaux continuent à baisser      mais ralentissement de la vidange en juillet-août</a:t>
            </a:r>
          </a:p>
          <a:p>
            <a:pPr marL="85725" lvl="1"/>
            <a:r>
              <a:rPr lang="fr-FR" sz="1200" dirty="0"/>
              <a:t>(effet positif des restrictions d’usage)</a:t>
            </a:r>
          </a:p>
          <a:p>
            <a:pPr marL="85725" lvl="1"/>
            <a:r>
              <a:rPr lang="fr-FR" sz="1200" dirty="0"/>
              <a:t>Un grand nombre de nappes affichent des niveaux bas (     ) à très bas (      )</a:t>
            </a:r>
          </a:p>
        </p:txBody>
      </p:sp>
      <p:sp>
        <p:nvSpPr>
          <p:cNvPr id="37" name="Triangle isocèle 36"/>
          <p:cNvSpPr/>
          <p:nvPr/>
        </p:nvSpPr>
        <p:spPr>
          <a:xfrm rot="10800000">
            <a:off x="9618141" y="3286392"/>
            <a:ext cx="188260" cy="179606"/>
          </a:xfrm>
          <a:prstGeom prst="triangle">
            <a:avLst/>
          </a:prstGeom>
          <a:solidFill>
            <a:srgbClr val="FFC000"/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38" name="Triangle isocèle 37"/>
          <p:cNvSpPr/>
          <p:nvPr/>
        </p:nvSpPr>
        <p:spPr>
          <a:xfrm rot="10800000">
            <a:off x="10742232" y="3286392"/>
            <a:ext cx="188260" cy="179606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39" name="Triangle isocèle 38"/>
          <p:cNvSpPr/>
          <p:nvPr/>
        </p:nvSpPr>
        <p:spPr>
          <a:xfrm rot="10800000">
            <a:off x="8108188" y="2939533"/>
            <a:ext cx="188260" cy="179606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146765" y="2888328"/>
            <a:ext cx="272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Situation dégradée dès le printemps dû à recharge hivernale déficitaire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954303" y="2888327"/>
            <a:ext cx="2788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Dégradation rapide des niveaux de nappes : sécheresses météorologique et des sols engendrant une forte demande en eau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52" y="3376194"/>
            <a:ext cx="2700000" cy="23286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45" name="Rectangle 44"/>
          <p:cNvSpPr/>
          <p:nvPr/>
        </p:nvSpPr>
        <p:spPr>
          <a:xfrm>
            <a:off x="146765" y="5777206"/>
            <a:ext cx="426208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Peu d’impact des pluies de septembre &gt; peu d’évolution - Petite recharge sur les nappes de l’est et sud-ouest du territoire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186594" y="3534659"/>
            <a:ext cx="1490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1</a:t>
            </a:r>
            <a:r>
              <a:rPr lang="fr-FR" sz="1600" b="1" baseline="30000" dirty="0"/>
              <a:t>er</a:t>
            </a:r>
            <a:r>
              <a:rPr lang="fr-FR" sz="1600" b="1" dirty="0"/>
              <a:t>octobre 2022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6045" y="3648492"/>
            <a:ext cx="3284192" cy="16890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6210" y="5755720"/>
            <a:ext cx="76275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è"/>
              <a:defRPr/>
            </a:pPr>
            <a:r>
              <a:rPr lang="fr-F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Préconisations : 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fr-F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Maintenir les restriction d’usages pour les eaux souterraines jusqu’à l’entrée de l’hiver </a:t>
            </a:r>
          </a:p>
          <a:p>
            <a:pPr lvl="1">
              <a:defRPr/>
            </a:pPr>
            <a:r>
              <a:rPr lang="fr-F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pour préparer 2023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fr-F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Réaliser un inventaire des communes s’alimentant exclusivement à partir des eaux souterraines afin de porter une vigilance accrue sur ces situations</a:t>
            </a:r>
          </a:p>
          <a:p>
            <a:pPr lvl="0">
              <a:defRPr/>
            </a:pPr>
            <a:endParaRPr lang="fr-F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253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740194" y="0"/>
            <a:ext cx="10391356" cy="6834749"/>
            <a:chOff x="729077" y="0"/>
            <a:chExt cx="10391356" cy="6834749"/>
          </a:xfrm>
        </p:grpSpPr>
        <p:grpSp>
          <p:nvGrpSpPr>
            <p:cNvPr id="12" name="Groupe 11"/>
            <p:cNvGrpSpPr/>
            <p:nvPr/>
          </p:nvGrpSpPr>
          <p:grpSpPr>
            <a:xfrm>
              <a:off x="729077" y="0"/>
              <a:ext cx="10391356" cy="6834749"/>
              <a:chOff x="-1870047" y="874637"/>
              <a:chExt cx="10391356" cy="6834749"/>
            </a:xfrm>
            <a:solidFill>
              <a:schemeClr val="bg1"/>
            </a:solidFill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75403" y="3429173"/>
                <a:ext cx="2425553" cy="2071827"/>
              </a:xfrm>
              <a:prstGeom prst="rect">
                <a:avLst/>
              </a:prstGeom>
              <a:grpFill/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79174" y="6049748"/>
                <a:ext cx="1713799" cy="1659638"/>
              </a:xfrm>
              <a:prstGeom prst="rect">
                <a:avLst/>
              </a:prstGeom>
              <a:grpFill/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3169" y="2106884"/>
                <a:ext cx="2880000" cy="3022388"/>
              </a:xfrm>
              <a:prstGeom prst="rect">
                <a:avLst/>
              </a:prstGeom>
              <a:grpFill/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DC9C3BE-7524-4D3C-91AC-EB858DC2FE6B}"/>
                  </a:ext>
                </a:extLst>
              </p:cNvPr>
              <p:cNvSpPr txBox="1"/>
              <p:nvPr/>
            </p:nvSpPr>
            <p:spPr>
              <a:xfrm>
                <a:off x="6263647" y="5141220"/>
                <a:ext cx="1944851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Prévisions saisonnières de </a:t>
                </a:r>
                <a:r>
                  <a:rPr lang="fr-FR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MétéoFrance</a:t>
                </a:r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:</a:t>
                </a:r>
              </a:p>
              <a:p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 plus chaud et plus sec que la normale »</a:t>
                </a:r>
              </a:p>
            </p:txBody>
          </p:sp>
          <p:sp>
            <p:nvSpPr>
              <p:cNvPr id="20" name="Flèche droite 19"/>
              <p:cNvSpPr/>
              <p:nvPr/>
            </p:nvSpPr>
            <p:spPr>
              <a:xfrm rot="8054254">
                <a:off x="5464642" y="1507499"/>
                <a:ext cx="738000" cy="55800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lèche droite 20"/>
              <p:cNvSpPr/>
              <p:nvPr/>
            </p:nvSpPr>
            <p:spPr>
              <a:xfrm rot="2693157">
                <a:off x="1983742" y="1550986"/>
                <a:ext cx="738000" cy="55800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DC9C3BE-7524-4D3C-91AC-EB858DC2FE6B}"/>
                  </a:ext>
                </a:extLst>
              </p:cNvPr>
              <p:cNvSpPr txBox="1"/>
              <p:nvPr/>
            </p:nvSpPr>
            <p:spPr>
              <a:xfrm>
                <a:off x="6219429" y="874637"/>
                <a:ext cx="230188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Situation des nappes en fin de recharge hivernale :</a:t>
                </a:r>
              </a:p>
              <a:p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 sous les normales à l’est et proche à au-dessus des normales au nord et à l’ouest »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DC9C3BE-7524-4D3C-91AC-EB858DC2FE6B}"/>
                  </a:ext>
                </a:extLst>
              </p:cNvPr>
              <p:cNvSpPr txBox="1"/>
              <p:nvPr/>
            </p:nvSpPr>
            <p:spPr>
              <a:xfrm>
                <a:off x="-994559" y="906555"/>
                <a:ext cx="31917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Expertise des hydrogéologues régionaux du </a:t>
                </a:r>
                <a:r>
                  <a:rPr lang="fr-FR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BRGM</a:t>
                </a:r>
                <a:endParaRPr lang="fr-FR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Expertise de la situation et des prévisions</a:t>
                </a:r>
              </a:p>
              <a:p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Réactivité de la nappe et résistance à la sécheresse</a:t>
                </a:r>
              </a:p>
              <a:p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Pression sur la ressource (prélèvements)</a:t>
                </a:r>
              </a:p>
            </p:txBody>
          </p:sp>
          <p:sp>
            <p:nvSpPr>
              <p:cNvPr id="24" name="Flèche droite 23"/>
              <p:cNvSpPr/>
              <p:nvPr/>
            </p:nvSpPr>
            <p:spPr>
              <a:xfrm rot="18978458">
                <a:off x="1995115" y="5128614"/>
                <a:ext cx="738000" cy="55800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Flèche droite 24"/>
              <p:cNvSpPr/>
              <p:nvPr/>
            </p:nvSpPr>
            <p:spPr>
              <a:xfrm rot="13504212">
                <a:off x="5496305" y="5149475"/>
                <a:ext cx="738900" cy="55800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6" name="Groupe 25"/>
              <p:cNvGrpSpPr>
                <a:grpSpLocks noChangeAspect="1"/>
              </p:cNvGrpSpPr>
              <p:nvPr/>
            </p:nvGrpSpPr>
            <p:grpSpPr>
              <a:xfrm>
                <a:off x="4575015" y="5828380"/>
                <a:ext cx="2012577" cy="1659638"/>
                <a:chOff x="6049296" y="6122409"/>
                <a:chExt cx="3018866" cy="2489457"/>
              </a:xfrm>
              <a:grpFill/>
            </p:grpSpPr>
            <p:pic>
              <p:nvPicPr>
                <p:cNvPr id="37" name="Image 3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49296" y="6122409"/>
                  <a:ext cx="2570697" cy="248945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8" name="Image 3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65157" y="7379231"/>
                  <a:ext cx="703005" cy="703005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DC9C3BE-7524-4D3C-91AC-EB858DC2FE6B}"/>
                  </a:ext>
                </a:extLst>
              </p:cNvPr>
              <p:cNvSpPr txBox="1"/>
              <p:nvPr/>
            </p:nvSpPr>
            <p:spPr>
              <a:xfrm>
                <a:off x="556572" y="5830288"/>
                <a:ext cx="2158371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Prévisions des niveaux</a:t>
                </a:r>
              </a:p>
              <a:p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 point (</a:t>
                </a:r>
                <a:r>
                  <a:rPr lang="fr-FR" sz="1200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MétéEAU</a:t>
                </a:r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Nappes)</a:t>
                </a:r>
              </a:p>
              <a:p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la nappe (</a:t>
                </a:r>
                <a:r>
                  <a:rPr lang="fr-FR" sz="1200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AQUI</a:t>
                </a:r>
                <a:r>
                  <a:rPr lang="fr-F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-FR)</a:t>
                </a:r>
              </a:p>
            </p:txBody>
          </p:sp>
          <p:grpSp>
            <p:nvGrpSpPr>
              <p:cNvPr id="28" name="Groupe 27"/>
              <p:cNvGrpSpPr>
                <a:grpSpLocks noChangeAspect="1"/>
              </p:cNvGrpSpPr>
              <p:nvPr/>
            </p:nvGrpSpPr>
            <p:grpSpPr>
              <a:xfrm>
                <a:off x="6353257" y="1873946"/>
                <a:ext cx="2168052" cy="2306599"/>
                <a:chOff x="-775424" y="-1328409"/>
                <a:chExt cx="6997439" cy="7444602"/>
              </a:xfrm>
              <a:grpFill/>
            </p:grpSpPr>
            <p:pic>
              <p:nvPicPr>
                <p:cNvPr id="33" name="Image 32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04311" y="-1328409"/>
                  <a:ext cx="6526034" cy="5883846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4" name="Image 33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44270"/>
                <a:stretch/>
              </p:blipFill>
              <p:spPr>
                <a:xfrm>
                  <a:off x="1557056" y="4677641"/>
                  <a:ext cx="2332480" cy="135825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5" name="Image 34"/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9535" y="4799099"/>
                  <a:ext cx="2332480" cy="1317094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6" name="Image 35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55082"/>
                <a:stretch/>
              </p:blipFill>
              <p:spPr>
                <a:xfrm>
                  <a:off x="-775424" y="4657475"/>
                  <a:ext cx="2332480" cy="109473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9" name="Groupe 28"/>
              <p:cNvGrpSpPr>
                <a:grpSpLocks noChangeAspect="1"/>
              </p:cNvGrpSpPr>
              <p:nvPr/>
            </p:nvGrpSpPr>
            <p:grpSpPr>
              <a:xfrm>
                <a:off x="-1870047" y="5175648"/>
                <a:ext cx="2312376" cy="2053156"/>
                <a:chOff x="-2395987" y="3083567"/>
                <a:chExt cx="2774850" cy="2463787"/>
              </a:xfrm>
              <a:grpFill/>
            </p:grpSpPr>
            <p:pic>
              <p:nvPicPr>
                <p:cNvPr id="31" name="Image 30"/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94258" y="3083567"/>
                  <a:ext cx="2273121" cy="2463786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2" name="Image 31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" b="3127"/>
                <a:stretch/>
              </p:blipFill>
              <p:spPr>
                <a:xfrm>
                  <a:off x="-2395987" y="4547442"/>
                  <a:ext cx="987859" cy="999912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</p:grp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028" y="5883036"/>
              <a:ext cx="1277394" cy="405709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178629" y="125718"/>
            <a:ext cx="2384782" cy="267765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Prévisions pour la période estivale : carte sécheresse</a:t>
            </a:r>
          </a:p>
        </p:txBody>
      </p:sp>
    </p:spTree>
    <p:extLst>
      <p:ext uri="{BB962C8B-B14F-4D97-AF65-F5344CB8AC3E}">
        <p14:creationId xmlns:p14="http://schemas.microsoft.com/office/powerpoint/2010/main" val="173941641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56684" y="1161098"/>
            <a:ext cx="11013016" cy="5143908"/>
          </a:xfrm>
        </p:spPr>
        <p:txBody>
          <a:bodyPr/>
          <a:lstStyle/>
          <a:p>
            <a:pPr marL="285750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Mieux prédire l’évolution des ressources en eau</a:t>
            </a:r>
          </a:p>
          <a:p>
            <a:pPr marL="285750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Le défi de la qualité des ressources en eau</a:t>
            </a:r>
          </a:p>
          <a:p>
            <a:pPr marL="285750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Quelles solutions </a:t>
            </a:r>
          </a:p>
          <a:p>
            <a:pPr marL="742950" lvl="1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Pour de nouvelles ressources</a:t>
            </a:r>
          </a:p>
          <a:p>
            <a:pPr marL="742950" lvl="1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pour traiter les pollutions diffuses ?</a:t>
            </a:r>
          </a:p>
          <a:p>
            <a:pPr marL="285750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Partager une ressource que l’on croyait en France « infinie » ou réinventer notre système de gouvernance</a:t>
            </a:r>
          </a:p>
          <a:p>
            <a:pPr marL="285750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Quelles données pour prendre des décisions en pleine connaissance ? </a:t>
            </a:r>
          </a:p>
          <a:p>
            <a:pPr marL="285750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endParaRPr lang="fr-FR" sz="2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Clr>
                <a:srgbClr val="E87B1C"/>
              </a:buClr>
            </a:pPr>
            <a:endParaRPr lang="fr-FR" sz="2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Clr>
                <a:srgbClr val="E87B1C"/>
              </a:buClr>
              <a:buFont typeface="Wingdings" panose="05000000000000000000" pitchFamily="2" charset="2"/>
              <a:buChar char="Ø"/>
            </a:pPr>
            <a:endParaRPr lang="fr-FR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56684" y="239396"/>
            <a:ext cx="11013016" cy="739775"/>
          </a:xfrm>
        </p:spPr>
        <p:txBody>
          <a:bodyPr/>
          <a:lstStyle/>
          <a:p>
            <a:r>
              <a:rPr lang="fr-FR" dirty="0"/>
              <a:t>Quels grands enjeux pour le futur ?</a:t>
            </a:r>
          </a:p>
          <a:p>
            <a:r>
              <a:rPr lang="fr-FR" dirty="0"/>
              <a:t>Quelques défis parmi les nombreux en face de nous</a:t>
            </a:r>
          </a:p>
        </p:txBody>
      </p:sp>
    </p:spTree>
    <p:extLst>
      <p:ext uri="{BB962C8B-B14F-4D97-AF65-F5344CB8AC3E}">
        <p14:creationId xmlns:p14="http://schemas.microsoft.com/office/powerpoint/2010/main" val="3223759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6066" y="15963"/>
            <a:ext cx="5210886" cy="70829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nouvel outil de gestion prévisionnelle à l’échelle de l’année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30538" y="1112574"/>
            <a:ext cx="5827549" cy="2649177"/>
            <a:chOff x="-233401" y="1038598"/>
            <a:chExt cx="10352846" cy="4014681"/>
          </a:xfrm>
        </p:grpSpPr>
        <p:pic>
          <p:nvPicPr>
            <p:cNvPr id="18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569569">
              <a:off x="540773" y="2546715"/>
              <a:ext cx="924658" cy="80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0412" y="1038598"/>
              <a:ext cx="8649033" cy="4014681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690" y="1301482"/>
              <a:ext cx="923080" cy="934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-233401" y="2641901"/>
              <a:ext cx="1119514" cy="4318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22191" tIns="61096" rIns="122191" bIns="61096" rtlCol="0">
              <a:spAutoFit/>
            </a:bodyPr>
            <a:lstStyle/>
            <a:p>
              <a:pPr algn="ctr"/>
              <a:r>
                <a:rPr lang="fr-FR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GPRS</a:t>
              </a:r>
            </a:p>
          </p:txBody>
        </p:sp>
        <p:pic>
          <p:nvPicPr>
            <p:cNvPr id="22" name="Shape 462"/>
            <p:cNvPicPr>
              <a:picLocks noChangeAspect="1"/>
            </p:cNvPicPr>
            <p:nvPr/>
          </p:nvPicPr>
          <p:blipFill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70" y="3333634"/>
              <a:ext cx="866475" cy="12997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66" y="3899980"/>
            <a:ext cx="4854447" cy="2715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-26187" y="736737"/>
            <a:ext cx="1206273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Aft>
                <a:spcPts val="300"/>
              </a:spcAft>
              <a:buClr>
                <a:srgbClr val="E87B1C"/>
              </a:buClr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La connaissance des aquifères + outils de modélisation prédictive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anticipation des évolutions des nappes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067" y="3761751"/>
            <a:ext cx="5741247" cy="297118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7007" y="2170549"/>
            <a:ext cx="1884042" cy="146639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30058" y="1439793"/>
            <a:ext cx="45113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Agency FB" panose="020B0503020202020204" pitchFamily="34" charset="0"/>
                <a:hlinkClick r:id="rId9"/>
              </a:rPr>
              <a:t>https://meteeaunappes.brgm.fr/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5376952" y="5216434"/>
            <a:ext cx="681135" cy="322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3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8880" y="210311"/>
            <a:ext cx="9176323" cy="507181"/>
          </a:xfrm>
        </p:spPr>
        <p:txBody>
          <a:bodyPr>
            <a:noAutofit/>
          </a:bodyPr>
          <a:lstStyle/>
          <a:p>
            <a:r>
              <a:rPr lang="fr-FR" sz="2000" b="1" cap="all" dirty="0">
                <a:solidFill>
                  <a:schemeClr val="accent6"/>
                </a:solidFill>
              </a:rPr>
              <a:t>Quelles conséquences du Changement climatique ?</a:t>
            </a:r>
            <a:br>
              <a:rPr lang="fr-FR" sz="2000" b="1" cap="all" dirty="0">
                <a:solidFill>
                  <a:schemeClr val="accent6"/>
                </a:solidFill>
              </a:rPr>
            </a:br>
            <a:endParaRPr lang="fr-FR" sz="2000" b="1" cap="all" dirty="0">
              <a:solidFill>
                <a:schemeClr val="accent6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4701" y="741608"/>
            <a:ext cx="5267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6"/>
                </a:solidFill>
              </a:rPr>
              <a:t>Sur les ressources à l’horizon 2050 - 2070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7" name="ZoneTexte 2"/>
          <p:cNvSpPr txBox="1"/>
          <p:nvPr/>
        </p:nvSpPr>
        <p:spPr>
          <a:xfrm>
            <a:off x="206090" y="5469385"/>
            <a:ext cx="883394" cy="19752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Source : Explore 2070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5691778" y="4111278"/>
            <a:ext cx="3469551" cy="2583706"/>
            <a:chOff x="5548531" y="2825662"/>
            <a:chExt cx="3487965" cy="1978336"/>
          </a:xfrm>
        </p:grpSpPr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6732240" y="3068054"/>
              <a:ext cx="1872208" cy="280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A7A8F"/>
                </a:buClr>
                <a:buSzPct val="150000"/>
                <a:buChar char="&gt;"/>
                <a:defRPr sz="2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A7A8F"/>
                </a:buClr>
                <a:buSzPct val="150000"/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A7A8F"/>
                </a:buClr>
                <a:buSzPct val="150000"/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438400" indent="-2286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895600" indent="-2286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352800" indent="-2286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10000" indent="-2286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 algn="ctr" eaLnBrk="1" hangingPunct="1">
                <a:spcBef>
                  <a:spcPts val="0"/>
                </a:spcBef>
                <a:buNone/>
                <a:defRPr/>
              </a:pPr>
              <a:r>
                <a:rPr lang="fr-FR" altLang="fr-FR" sz="800" kern="0" dirty="0">
                  <a:latin typeface="Arial" panose="020B0604020202020204" pitchFamily="34" charset="0"/>
                  <a:cs typeface="Arial" panose="020B0604020202020204" pitchFamily="34" charset="0"/>
                </a:rPr>
                <a:t>Baisse du niveau moyen de la nappe 2046-2065 vs. 1961-1990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5548531" y="2825662"/>
              <a:ext cx="3487965" cy="1978336"/>
              <a:chOff x="5548531" y="1889558"/>
              <a:chExt cx="3487965" cy="1978336"/>
            </a:xfrm>
          </p:grpSpPr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531" y="1991020"/>
                <a:ext cx="3487965" cy="1876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Rectangle 3"/>
              <p:cNvSpPr txBox="1">
                <a:spLocks noChangeArrowheads="1"/>
              </p:cNvSpPr>
              <p:nvPr/>
            </p:nvSpPr>
            <p:spPr bwMode="auto">
              <a:xfrm>
                <a:off x="5943714" y="1889558"/>
                <a:ext cx="2358095" cy="280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A7A8F"/>
                  </a:buClr>
                  <a:buSzPct val="150000"/>
                  <a:buChar char="&gt;"/>
                  <a:defRPr sz="2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A7A8F"/>
                  </a:buClr>
                  <a:buSzPct val="150000"/>
                  <a:buFont typeface="Times" pitchFamily="18" charset="0"/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A7A8F"/>
                  </a:buClr>
                  <a:buSzPct val="150000"/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5621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981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438400" indent="-228600" algn="l" rtl="0" fontAlgn="base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895600" indent="-228600" algn="l" rtl="0" fontAlgn="base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352800" indent="-228600" algn="l" rtl="0" fontAlgn="base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10000" indent="-228600" algn="l" rtl="0" fontAlgn="base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lvl="1" indent="0" eaLnBrk="1" hangingPunct="1">
                  <a:spcBef>
                    <a:spcPts val="0"/>
                  </a:spcBef>
                  <a:buNone/>
                  <a:defRPr/>
                </a:pPr>
                <a:r>
                  <a:rPr lang="fr-FR" altLang="fr-FR" sz="900" b="1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Bassin de la Somme - Nappe de la Craie</a:t>
                </a:r>
              </a:p>
            </p:txBody>
          </p:sp>
          <p:sp>
            <p:nvSpPr>
              <p:cNvPr id="25" name="ZoneTexte 2"/>
              <p:cNvSpPr txBox="1"/>
              <p:nvPr/>
            </p:nvSpPr>
            <p:spPr>
              <a:xfrm>
                <a:off x="6516216" y="2065147"/>
                <a:ext cx="2114305" cy="32248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800" b="1" dirty="0"/>
                  <a:t>Baisse du niveau moyen de la nappe de la Craie</a:t>
                </a:r>
              </a:p>
              <a:p>
                <a:pPr algn="ctr"/>
                <a:r>
                  <a:rPr lang="fr-FR" sz="800" b="1" dirty="0"/>
                  <a:t>2046-65 vs. 1961-1990</a:t>
                </a:r>
              </a:p>
            </p:txBody>
          </p:sp>
          <p:sp>
            <p:nvSpPr>
              <p:cNvPr id="26" name="ZoneTexte 2"/>
              <p:cNvSpPr txBox="1"/>
              <p:nvPr/>
            </p:nvSpPr>
            <p:spPr>
              <a:xfrm>
                <a:off x="5740906" y="3639448"/>
                <a:ext cx="991334" cy="19752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500" dirty="0">
                    <a:latin typeface="Arial" panose="020B0604020202020204" pitchFamily="34" charset="0"/>
                    <a:cs typeface="Arial" panose="020B0604020202020204" pitchFamily="34" charset="0"/>
                  </a:rPr>
                  <a:t>Source : Explore 2070 - BRGM</a:t>
                </a:r>
              </a:p>
            </p:txBody>
          </p:sp>
        </p:grpSp>
      </p:grpSp>
      <p:cxnSp>
        <p:nvCxnSpPr>
          <p:cNvPr id="4" name="Connecteur droit 3"/>
          <p:cNvCxnSpPr/>
          <p:nvPr/>
        </p:nvCxnSpPr>
        <p:spPr>
          <a:xfrm>
            <a:off x="647787" y="663734"/>
            <a:ext cx="80074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029" y="1612867"/>
            <a:ext cx="3345569" cy="3345569"/>
          </a:xfrm>
          <a:prstGeom prst="rect">
            <a:avLst/>
          </a:prstGeom>
        </p:spPr>
      </p:pic>
      <p:pic>
        <p:nvPicPr>
          <p:cNvPr id="28" name="Picture 2" descr="C:\Users\habets\Documents\AQUIFR\Web\spirale_AquiF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737" y="1259697"/>
            <a:ext cx="3057163" cy="207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81656" y="4773770"/>
            <a:ext cx="202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cap="all" dirty="0">
                <a:solidFill>
                  <a:schemeClr val="accent6"/>
                </a:solidFill>
              </a:rPr>
              <a:t>L’outil AQUI-FR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8340732" y="457274"/>
            <a:ext cx="3479656" cy="846263"/>
            <a:chOff x="251520" y="4325273"/>
            <a:chExt cx="8178932" cy="2349029"/>
          </a:xfrm>
        </p:grpSpPr>
        <p:sp>
          <p:nvSpPr>
            <p:cNvPr id="30" name="Rectangle 29"/>
            <p:cNvSpPr/>
            <p:nvPr/>
          </p:nvSpPr>
          <p:spPr>
            <a:xfrm>
              <a:off x="251520" y="4325273"/>
              <a:ext cx="7994251" cy="2349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251520" y="4325273"/>
              <a:ext cx="7765454" cy="2331542"/>
              <a:chOff x="971600" y="3024187"/>
              <a:chExt cx="7765454" cy="2331542"/>
            </a:xfrm>
            <a:solidFill>
              <a:schemeClr val="bg1"/>
            </a:solidFill>
          </p:grpSpPr>
          <p:pic>
            <p:nvPicPr>
              <p:cNvPr id="33" name="Picture 6" descr="log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3201987"/>
                <a:ext cx="1928813" cy="790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3" descr="logo-lhyges_ya_10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3139367"/>
                <a:ext cx="1788790" cy="9420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6" descr="Logo Geoscience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3257" y="3367793"/>
                <a:ext cx="1837556" cy="6247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8" descr="ANd9GcSpHAca8btUJugtdxVe4kw0u8VOFQrQ_2P8Xa_gmHnMd2SqeLD8Gw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5859" y="3024187"/>
                <a:ext cx="785812" cy="9683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7824" y="4325273"/>
                <a:ext cx="1905000" cy="9715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Image 3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9118" y="4077072"/>
                <a:ext cx="1278657" cy="1278657"/>
              </a:xfrm>
              <a:prstGeom prst="rect">
                <a:avLst/>
              </a:prstGeom>
              <a:grpFill/>
            </p:spPr>
          </p:pic>
          <p:pic>
            <p:nvPicPr>
              <p:cNvPr id="39" name="Image 3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3937" y="4187173"/>
                <a:ext cx="1516876" cy="1152641"/>
              </a:xfrm>
              <a:prstGeom prst="rect">
                <a:avLst/>
              </a:prstGeom>
              <a:grpFill/>
            </p:spPr>
          </p:pic>
        </p:grpSp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7" t="16349" r="66849" b="69682"/>
            <a:stretch/>
          </p:blipFill>
          <p:spPr bwMode="auto">
            <a:xfrm>
              <a:off x="5814706" y="5633163"/>
              <a:ext cx="2615746" cy="957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98" y="1273564"/>
            <a:ext cx="3333576" cy="276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8" r="3479" b="2790"/>
          <a:stretch/>
        </p:blipFill>
        <p:spPr>
          <a:xfrm>
            <a:off x="2047735" y="3543197"/>
            <a:ext cx="3340580" cy="3199809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5769076" y="350887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Aquifères 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651452" y="158061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Cours d’eau</a:t>
            </a:r>
          </a:p>
        </p:txBody>
      </p:sp>
    </p:spTree>
    <p:extLst>
      <p:ext uri="{BB962C8B-B14F-4D97-AF65-F5344CB8AC3E}">
        <p14:creationId xmlns:p14="http://schemas.microsoft.com/office/powerpoint/2010/main" val="8568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01409"/>
            <a:ext cx="4075043" cy="556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87581" y="1573622"/>
            <a:ext cx="8331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5725" y="704943"/>
            <a:ext cx="7664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Connaissance variable : aux substances recherchées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Évolution de la qualité chimique en lien avec celles des pressions ET des hauteurs d’eau (effet de dilution, désorption en zone non saturée)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Comportement très varié des éléments chimiques dans le milieu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25725" y="153835"/>
            <a:ext cx="896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Une quantité qui peut aussi être altérée par les pollutions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88" y="2141084"/>
            <a:ext cx="6027030" cy="460414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035" y="1871758"/>
            <a:ext cx="4720084" cy="208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035" y="4355731"/>
            <a:ext cx="4363033" cy="24264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ZoneTexte 16"/>
          <p:cNvSpPr txBox="1"/>
          <p:nvPr/>
        </p:nvSpPr>
        <p:spPr>
          <a:xfrm>
            <a:off x="8504590" y="1443761"/>
            <a:ext cx="2893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hausse NO</a:t>
            </a:r>
            <a:r>
              <a:rPr lang="fr-FR" sz="1600" baseline="-25000" dirty="0"/>
              <a:t>3</a:t>
            </a:r>
            <a:r>
              <a:rPr lang="fr-FR" sz="1600" dirty="0"/>
              <a:t> et hausse niveau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804814" y="4017177"/>
            <a:ext cx="2847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Baisse NO</a:t>
            </a:r>
            <a:r>
              <a:rPr lang="fr-FR" sz="1600" baseline="-25000" dirty="0"/>
              <a:t>3</a:t>
            </a:r>
            <a:r>
              <a:rPr lang="fr-FR" sz="1600" dirty="0"/>
              <a:t> et hausse niveau</a:t>
            </a:r>
          </a:p>
        </p:txBody>
      </p:sp>
    </p:spTree>
    <p:extLst>
      <p:ext uri="{BB962C8B-B14F-4D97-AF65-F5344CB8AC3E}">
        <p14:creationId xmlns:p14="http://schemas.microsoft.com/office/powerpoint/2010/main" val="2798499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01409"/>
            <a:ext cx="4075043" cy="556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87581" y="1573622"/>
            <a:ext cx="8331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7314" y="690728"/>
            <a:ext cx="81345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Fonction des conditions locales </a:t>
            </a:r>
          </a:p>
          <a:p>
            <a:pPr marL="857250" lvl="1" indent="-342900">
              <a:buFont typeface="Courier New" panose="02070309020205020404" pitchFamily="49" charset="0"/>
              <a:buChar char="o"/>
            </a:pP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Prendre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compte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les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processus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d’atténuation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naturelles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que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sont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 temps de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transfert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la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dénitrification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857250" lvl="1" indent="-342900">
              <a:buFont typeface="Courier New" panose="02070309020205020404" pitchFamily="49" charset="0"/>
              <a:buChar char="o"/>
            </a:pP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Requis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pour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évaluer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les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progrès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l’efficacité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des actions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entreprises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notamment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les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politiques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thématiques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87581" y="157613"/>
            <a:ext cx="896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fr-FR" dirty="0"/>
              <a:t>Une qualité qui peut varier dans le temps</a:t>
            </a:r>
          </a:p>
        </p:txBody>
      </p:sp>
      <p:pic>
        <p:nvPicPr>
          <p:cNvPr id="11" name="Pladsholder til indhold 3">
            <a:extLst>
              <a:ext uri="{FF2B5EF4-FFF2-40B4-BE49-F238E27FC236}">
                <a16:creationId xmlns:a16="http://schemas.microsoft.com/office/drawing/2014/main" id="{C66FD2BE-51E4-4D96-B3AA-14DA84F37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11" y="2281508"/>
            <a:ext cx="4990269" cy="4030189"/>
          </a:xfrm>
          <a:prstGeom prst="rect">
            <a:avLst/>
          </a:prstGeom>
        </p:spPr>
      </p:pic>
      <p:pic>
        <p:nvPicPr>
          <p:cNvPr id="13" name="Billede 4">
            <a:extLst>
              <a:ext uri="{FF2B5EF4-FFF2-40B4-BE49-F238E27FC236}">
                <a16:creationId xmlns:a16="http://schemas.microsoft.com/office/drawing/2014/main" id="{C3E775A5-BCE3-48C7-9D83-2AE762334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590" y="3615592"/>
            <a:ext cx="2478301" cy="21443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4764" y="621166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: </a:t>
            </a:r>
            <a:r>
              <a:rPr lang="fr-FR" dirty="0" err="1"/>
              <a:t>EuroGeoSurveys</a:t>
            </a:r>
            <a:r>
              <a:rPr lang="fr-FR" dirty="0"/>
              <a:t> /</a:t>
            </a:r>
          </a:p>
          <a:p>
            <a:r>
              <a:rPr lang="fr-FR" dirty="0" err="1"/>
              <a:t>GeoERA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969" b="50268"/>
          <a:stretch/>
        </p:blipFill>
        <p:spPr>
          <a:xfrm>
            <a:off x="7758868" y="1926919"/>
            <a:ext cx="4348995" cy="333064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107680" y="5257562"/>
            <a:ext cx="2865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Effet du retrait d’usages se voyant à moyen terme :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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15 ans après l’arrêt, et avec encore des dépassements du seuil réglementaire 0,1 µg/l.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57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ENJEUX AUTOUR DE L’EAU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109" y="798981"/>
            <a:ext cx="3835703" cy="255735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21" y="1043961"/>
            <a:ext cx="3028950" cy="15144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80" y="3327777"/>
            <a:ext cx="3518812" cy="19167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4"/>
          <a:stretch/>
        </p:blipFill>
        <p:spPr>
          <a:xfrm>
            <a:off x="3539795" y="4997901"/>
            <a:ext cx="3013166" cy="18033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454" y="3642837"/>
            <a:ext cx="2282189" cy="216187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70469" y="367149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TOO MUCH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76307" y="2676440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TOO LITTLE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67533" y="5335911"/>
            <a:ext cx="19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TOO POLLUTED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341" y="4301700"/>
            <a:ext cx="2845728" cy="159785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984124" y="6167437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TOO WASTED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09"/>
          <a:stretch/>
        </p:blipFill>
        <p:spPr>
          <a:xfrm>
            <a:off x="8628563" y="798981"/>
            <a:ext cx="3192381" cy="219676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9362946" y="3143111"/>
            <a:ext cx="20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TOO EXPENSIVE</a:t>
            </a:r>
          </a:p>
        </p:txBody>
      </p:sp>
    </p:spTree>
    <p:extLst>
      <p:ext uri="{BB962C8B-B14F-4D97-AF65-F5344CB8AC3E}">
        <p14:creationId xmlns:p14="http://schemas.microsoft.com/office/powerpoint/2010/main" val="1063620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304801" y="210423"/>
            <a:ext cx="11013016" cy="739775"/>
          </a:xfrm>
        </p:spPr>
        <p:txBody>
          <a:bodyPr/>
          <a:lstStyle/>
          <a:p>
            <a:r>
              <a:rPr lang="fr-FR" dirty="0"/>
              <a:t>Le développement des Solutions Fondées sur la Nature (SFN ou NBS)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58" y="799326"/>
            <a:ext cx="7327080" cy="2493008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7726538" y="2030521"/>
            <a:ext cx="4439065" cy="153263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Restaurer des plaines d’inondation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Créer des zones humides aménagées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Récupérer les eaux pluviales et les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réinfiltrer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639357" y="937183"/>
            <a:ext cx="1802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European</a:t>
            </a:r>
            <a:r>
              <a:rPr lang="fr-FR" dirty="0"/>
              <a:t> Commission, 2020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752" y="181664"/>
            <a:ext cx="2736680" cy="15312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184" y="3609954"/>
            <a:ext cx="5024846" cy="314354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217920" y="5830167"/>
            <a:ext cx="180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OFB, projet Artisan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1" y="3359943"/>
            <a:ext cx="5586210" cy="339355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39357" y="3609954"/>
            <a:ext cx="1577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Water </a:t>
            </a:r>
            <a:r>
              <a:rPr lang="fr-FR" dirty="0" err="1"/>
              <a:t>storage</a:t>
            </a:r>
            <a:r>
              <a:rPr lang="fr-FR" dirty="0"/>
              <a:t> continuum</a:t>
            </a:r>
          </a:p>
        </p:txBody>
      </p:sp>
    </p:spTree>
    <p:extLst>
      <p:ext uri="{BB962C8B-B14F-4D97-AF65-F5344CB8AC3E}">
        <p14:creationId xmlns:p14="http://schemas.microsoft.com/office/powerpoint/2010/main" val="3782157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696873" y="6265986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6" name="Picture 1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787190"/>
            <a:ext cx="8686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Rectangle 2"/>
          <p:cNvSpPr txBox="1">
            <a:spLocks noChangeArrowheads="1"/>
          </p:cNvSpPr>
          <p:nvPr/>
        </p:nvSpPr>
        <p:spPr>
          <a:xfrm>
            <a:off x="170510" y="45582"/>
            <a:ext cx="11445088" cy="6096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2800" b="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</a:t>
            </a:r>
            <a:r>
              <a:rPr lang="en-GB" altLang="fr-FR" sz="2800" b="1" dirty="0" err="1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recyclage</a:t>
            </a:r>
            <a:r>
              <a:rPr lang="en-GB" altLang="fr-FR" sz="2800" b="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lang="en-GB" altLang="fr-FR" sz="2800" b="1" dirty="0" err="1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l’eau</a:t>
            </a:r>
            <a:r>
              <a:rPr lang="en-GB" altLang="fr-FR" sz="2800" b="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le SAT (Soil Aquifer Treatment)</a:t>
            </a:r>
            <a:br>
              <a:rPr lang="en-GB" altLang="fr-FR" sz="2800" b="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GB" altLang="fr-FR" sz="2800" b="1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8" name="Group 4"/>
          <p:cNvGrpSpPr>
            <a:grpSpLocks/>
          </p:cNvGrpSpPr>
          <p:nvPr/>
        </p:nvGrpSpPr>
        <p:grpSpPr bwMode="auto">
          <a:xfrm>
            <a:off x="8013607" y="3677528"/>
            <a:ext cx="2415065" cy="2307860"/>
            <a:chOff x="4553" y="2221"/>
            <a:chExt cx="1483" cy="1267"/>
          </a:xfrm>
        </p:grpSpPr>
        <p:sp>
          <p:nvSpPr>
            <p:cNvPr id="89" name="Text Box 6"/>
            <p:cNvSpPr txBox="1">
              <a:spLocks noChangeArrowheads="1"/>
            </p:cNvSpPr>
            <p:nvPr/>
          </p:nvSpPr>
          <p:spPr bwMode="auto">
            <a:xfrm>
              <a:off x="4553" y="2221"/>
              <a:ext cx="1483" cy="126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285750" indent="-285750" algn="ctr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en-GB" sz="1600" b="1" cap="all" dirty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" charset="0"/>
                </a:rPr>
                <a:t>Performances ?</a:t>
              </a:r>
            </a:p>
            <a:p>
              <a:pPr marL="285750" indent="-285750" algn="ctr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en-GB" sz="1600" b="1" cap="all" dirty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" charset="0"/>
                </a:rPr>
                <a:t>Contaminants ?</a:t>
              </a:r>
            </a:p>
            <a:p>
              <a:pPr marL="285750" indent="-285750" algn="ctr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en-GB" sz="1600" b="1" cap="all" dirty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" charset="0"/>
                </a:rPr>
                <a:t>Confinement du </a:t>
              </a:r>
              <a:r>
                <a:rPr lang="en-GB" sz="1600" b="1" cap="all" dirty="0" err="1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" charset="0"/>
                </a:rPr>
                <a:t>système</a:t>
              </a:r>
              <a:r>
                <a:rPr lang="en-GB" sz="1600" b="1" cap="all" dirty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" charset="0"/>
                </a:rPr>
                <a:t> ?</a:t>
              </a:r>
            </a:p>
            <a:p>
              <a:pPr marL="285750" indent="-285750" algn="ctr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en-GB" sz="1600" b="1" cap="all" dirty="0" err="1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" charset="0"/>
                </a:rPr>
                <a:t>Risques</a:t>
              </a:r>
              <a:r>
                <a:rPr lang="en-GB" sz="1600" b="1" cap="all" dirty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" charset="0"/>
                </a:rPr>
                <a:t> ?</a:t>
              </a:r>
            </a:p>
            <a:p>
              <a:pPr marL="285750" indent="-285750" algn="ctr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endParaRPr lang="en-GB" sz="16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</a:endParaRPr>
            </a:p>
          </p:txBody>
        </p:sp>
        <p:sp>
          <p:nvSpPr>
            <p:cNvPr id="90" name="Line 7"/>
            <p:cNvSpPr>
              <a:spLocks noChangeShapeType="1"/>
            </p:cNvSpPr>
            <p:nvPr/>
          </p:nvSpPr>
          <p:spPr bwMode="auto">
            <a:xfrm>
              <a:off x="5148" y="2226"/>
              <a:ext cx="0" cy="272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1" name="Group 12"/>
          <p:cNvGrpSpPr>
            <a:grpSpLocks/>
          </p:cNvGrpSpPr>
          <p:nvPr/>
        </p:nvGrpSpPr>
        <p:grpSpPr bwMode="auto">
          <a:xfrm>
            <a:off x="1455855" y="1302792"/>
            <a:ext cx="719137" cy="3455987"/>
            <a:chOff x="204" y="890"/>
            <a:chExt cx="453" cy="2177"/>
          </a:xfrm>
        </p:grpSpPr>
        <p:sp>
          <p:nvSpPr>
            <p:cNvPr id="92" name="Text Box 13"/>
            <p:cNvSpPr txBox="1">
              <a:spLocks noChangeArrowheads="1"/>
            </p:cNvSpPr>
            <p:nvPr/>
          </p:nvSpPr>
          <p:spPr bwMode="auto">
            <a:xfrm rot="16200000">
              <a:off x="-774" y="1872"/>
              <a:ext cx="217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7A8F"/>
                </a:buClr>
                <a:buSzPct val="150000"/>
                <a:buChar char="&gt;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7A8F"/>
                </a:buClr>
                <a:buSzPct val="150000"/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7A8F"/>
                </a:buClr>
                <a:buSzPct val="15000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1600" dirty="0" err="1">
                  <a:solidFill>
                    <a:srgbClr val="FF0000"/>
                  </a:solidFill>
                </a:rPr>
                <a:t>Maîtrise</a:t>
              </a:r>
              <a:r>
                <a:rPr lang="en-GB" altLang="fr-FR" sz="1600" dirty="0">
                  <a:solidFill>
                    <a:srgbClr val="FF0000"/>
                  </a:solidFill>
                </a:rPr>
                <a:t> </a:t>
              </a:r>
              <a:r>
                <a:rPr lang="en-GB" altLang="fr-FR" sz="1600" dirty="0" err="1">
                  <a:solidFill>
                    <a:srgbClr val="FF0000"/>
                  </a:solidFill>
                </a:rPr>
                <a:t>partielle</a:t>
              </a:r>
              <a:r>
                <a:rPr lang="en-GB" altLang="fr-FR" sz="1600" dirty="0">
                  <a:solidFill>
                    <a:srgbClr val="FF0000"/>
                  </a:solidFill>
                </a:rPr>
                <a:t>	 </a:t>
              </a:r>
              <a:r>
                <a:rPr lang="en-GB" altLang="fr-FR" sz="1600" dirty="0" err="1">
                  <a:solidFill>
                    <a:srgbClr val="FF0000"/>
                  </a:solidFill>
                </a:rPr>
                <a:t>Maîtrise</a:t>
              </a:r>
              <a:r>
                <a:rPr lang="en-GB" altLang="fr-FR" sz="1600" dirty="0">
                  <a:solidFill>
                    <a:srgbClr val="FF0000"/>
                  </a:solidFill>
                </a:rPr>
                <a:t> </a:t>
              </a:r>
              <a:r>
                <a:rPr lang="en-GB" altLang="fr-FR" sz="1600" dirty="0" err="1">
                  <a:solidFill>
                    <a:srgbClr val="FF0000"/>
                  </a:solidFill>
                </a:rPr>
                <a:t>totale</a:t>
              </a:r>
              <a:endParaRPr lang="en-GB" altLang="fr-FR" sz="1600" dirty="0">
                <a:solidFill>
                  <a:srgbClr val="FF0000"/>
                </a:solidFill>
              </a:endParaRPr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>
              <a:off x="204" y="1933"/>
              <a:ext cx="45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94" name="Group 5"/>
          <p:cNvGrpSpPr>
            <a:grpSpLocks noChangeAspect="1"/>
          </p:cNvGrpSpPr>
          <p:nvPr/>
        </p:nvGrpSpPr>
        <p:grpSpPr bwMode="auto">
          <a:xfrm>
            <a:off x="1814765" y="479883"/>
            <a:ext cx="8356604" cy="5492752"/>
            <a:chOff x="251" y="371"/>
            <a:chExt cx="5264" cy="3460"/>
          </a:xfrm>
        </p:grpSpPr>
        <p:sp>
          <p:nvSpPr>
            <p:cNvPr id="95" name="Freeform 69"/>
            <p:cNvSpPr>
              <a:spLocks noEditPoints="1"/>
            </p:cNvSpPr>
            <p:nvPr/>
          </p:nvSpPr>
          <p:spPr bwMode="auto">
            <a:xfrm>
              <a:off x="3086" y="1950"/>
              <a:ext cx="51" cy="538"/>
            </a:xfrm>
            <a:custGeom>
              <a:avLst/>
              <a:gdLst>
                <a:gd name="T0" fmla="*/ 23 w 51"/>
                <a:gd name="T1" fmla="*/ 32 h 538"/>
                <a:gd name="T2" fmla="*/ 42 w 51"/>
                <a:gd name="T3" fmla="*/ 48 h 538"/>
                <a:gd name="T4" fmla="*/ 51 w 51"/>
                <a:gd name="T5" fmla="*/ 64 h 538"/>
                <a:gd name="T6" fmla="*/ 24 w 51"/>
                <a:gd name="T7" fmla="*/ 89 h 538"/>
                <a:gd name="T8" fmla="*/ 27 w 51"/>
                <a:gd name="T9" fmla="*/ 96 h 538"/>
                <a:gd name="T10" fmla="*/ 51 w 51"/>
                <a:gd name="T11" fmla="*/ 119 h 538"/>
                <a:gd name="T12" fmla="*/ 36 w 51"/>
                <a:gd name="T13" fmla="*/ 138 h 538"/>
                <a:gd name="T14" fmla="*/ 23 w 51"/>
                <a:gd name="T15" fmla="*/ 152 h 538"/>
                <a:gd name="T16" fmla="*/ 46 w 51"/>
                <a:gd name="T17" fmla="*/ 171 h 538"/>
                <a:gd name="T18" fmla="*/ 50 w 51"/>
                <a:gd name="T19" fmla="*/ 186 h 538"/>
                <a:gd name="T20" fmla="*/ 23 w 51"/>
                <a:gd name="T21" fmla="*/ 209 h 538"/>
                <a:gd name="T22" fmla="*/ 31 w 51"/>
                <a:gd name="T23" fmla="*/ 219 h 538"/>
                <a:gd name="T24" fmla="*/ 51 w 51"/>
                <a:gd name="T25" fmla="*/ 240 h 538"/>
                <a:gd name="T26" fmla="*/ 27 w 51"/>
                <a:gd name="T27" fmla="*/ 264 h 538"/>
                <a:gd name="T28" fmla="*/ 24 w 51"/>
                <a:gd name="T29" fmla="*/ 272 h 538"/>
                <a:gd name="T30" fmla="*/ 50 w 51"/>
                <a:gd name="T31" fmla="*/ 295 h 538"/>
                <a:gd name="T32" fmla="*/ 46 w 51"/>
                <a:gd name="T33" fmla="*/ 309 h 538"/>
                <a:gd name="T34" fmla="*/ 23 w 51"/>
                <a:gd name="T35" fmla="*/ 329 h 538"/>
                <a:gd name="T36" fmla="*/ 42 w 51"/>
                <a:gd name="T37" fmla="*/ 345 h 538"/>
                <a:gd name="T38" fmla="*/ 51 w 51"/>
                <a:gd name="T39" fmla="*/ 362 h 538"/>
                <a:gd name="T40" fmla="*/ 24 w 51"/>
                <a:gd name="T41" fmla="*/ 387 h 538"/>
                <a:gd name="T42" fmla="*/ 27 w 51"/>
                <a:gd name="T43" fmla="*/ 394 h 538"/>
                <a:gd name="T44" fmla="*/ 51 w 51"/>
                <a:gd name="T45" fmla="*/ 415 h 538"/>
                <a:gd name="T46" fmla="*/ 36 w 51"/>
                <a:gd name="T47" fmla="*/ 435 h 538"/>
                <a:gd name="T48" fmla="*/ 23 w 51"/>
                <a:gd name="T49" fmla="*/ 449 h 538"/>
                <a:gd name="T50" fmla="*/ 46 w 51"/>
                <a:gd name="T51" fmla="*/ 469 h 538"/>
                <a:gd name="T52" fmla="*/ 50 w 51"/>
                <a:gd name="T53" fmla="*/ 482 h 538"/>
                <a:gd name="T54" fmla="*/ 23 w 51"/>
                <a:gd name="T55" fmla="*/ 508 h 538"/>
                <a:gd name="T56" fmla="*/ 16 w 51"/>
                <a:gd name="T57" fmla="*/ 524 h 538"/>
                <a:gd name="T58" fmla="*/ 26 w 51"/>
                <a:gd name="T59" fmla="*/ 498 h 538"/>
                <a:gd name="T60" fmla="*/ 46 w 51"/>
                <a:gd name="T61" fmla="*/ 477 h 538"/>
                <a:gd name="T62" fmla="*/ 27 w 51"/>
                <a:gd name="T63" fmla="*/ 461 h 538"/>
                <a:gd name="T64" fmla="*/ 18 w 51"/>
                <a:gd name="T65" fmla="*/ 445 h 538"/>
                <a:gd name="T66" fmla="*/ 46 w 51"/>
                <a:gd name="T67" fmla="*/ 420 h 538"/>
                <a:gd name="T68" fmla="*/ 42 w 51"/>
                <a:gd name="T69" fmla="*/ 412 h 538"/>
                <a:gd name="T70" fmla="*/ 18 w 51"/>
                <a:gd name="T71" fmla="*/ 391 h 538"/>
                <a:gd name="T72" fmla="*/ 32 w 51"/>
                <a:gd name="T73" fmla="*/ 371 h 538"/>
                <a:gd name="T74" fmla="*/ 46 w 51"/>
                <a:gd name="T75" fmla="*/ 358 h 538"/>
                <a:gd name="T76" fmla="*/ 23 w 51"/>
                <a:gd name="T77" fmla="*/ 339 h 538"/>
                <a:gd name="T78" fmla="*/ 19 w 51"/>
                <a:gd name="T79" fmla="*/ 324 h 538"/>
                <a:gd name="T80" fmla="*/ 46 w 51"/>
                <a:gd name="T81" fmla="*/ 300 h 538"/>
                <a:gd name="T82" fmla="*/ 38 w 51"/>
                <a:gd name="T83" fmla="*/ 290 h 538"/>
                <a:gd name="T84" fmla="*/ 18 w 51"/>
                <a:gd name="T85" fmla="*/ 269 h 538"/>
                <a:gd name="T86" fmla="*/ 43 w 51"/>
                <a:gd name="T87" fmla="*/ 245 h 538"/>
                <a:gd name="T88" fmla="*/ 44 w 51"/>
                <a:gd name="T89" fmla="*/ 237 h 538"/>
                <a:gd name="T90" fmla="*/ 19 w 51"/>
                <a:gd name="T91" fmla="*/ 215 h 538"/>
                <a:gd name="T92" fmla="*/ 23 w 51"/>
                <a:gd name="T93" fmla="*/ 201 h 538"/>
                <a:gd name="T94" fmla="*/ 46 w 51"/>
                <a:gd name="T95" fmla="*/ 179 h 538"/>
                <a:gd name="T96" fmla="*/ 27 w 51"/>
                <a:gd name="T97" fmla="*/ 163 h 538"/>
                <a:gd name="T98" fmla="*/ 18 w 51"/>
                <a:gd name="T99" fmla="*/ 147 h 538"/>
                <a:gd name="T100" fmla="*/ 46 w 51"/>
                <a:gd name="T101" fmla="*/ 123 h 538"/>
                <a:gd name="T102" fmla="*/ 42 w 51"/>
                <a:gd name="T103" fmla="*/ 115 h 538"/>
                <a:gd name="T104" fmla="*/ 18 w 51"/>
                <a:gd name="T105" fmla="*/ 93 h 538"/>
                <a:gd name="T106" fmla="*/ 32 w 51"/>
                <a:gd name="T107" fmla="*/ 73 h 538"/>
                <a:gd name="T108" fmla="*/ 46 w 51"/>
                <a:gd name="T109" fmla="*/ 60 h 538"/>
                <a:gd name="T110" fmla="*/ 23 w 51"/>
                <a:gd name="T111" fmla="*/ 41 h 538"/>
                <a:gd name="T112" fmla="*/ 20 w 51"/>
                <a:gd name="T113" fmla="*/ 22 h 538"/>
                <a:gd name="T114" fmla="*/ 51 w 51"/>
                <a:gd name="T115" fmla="*/ 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" h="538">
                  <a:moveTo>
                    <a:pt x="50" y="4"/>
                  </a:moveTo>
                  <a:lnTo>
                    <a:pt x="40" y="12"/>
                  </a:lnTo>
                  <a:lnTo>
                    <a:pt x="35" y="16"/>
                  </a:lnTo>
                  <a:lnTo>
                    <a:pt x="31" y="18"/>
                  </a:lnTo>
                  <a:lnTo>
                    <a:pt x="27" y="22"/>
                  </a:lnTo>
                  <a:lnTo>
                    <a:pt x="24" y="26"/>
                  </a:lnTo>
                  <a:lnTo>
                    <a:pt x="26" y="25"/>
                  </a:lnTo>
                  <a:lnTo>
                    <a:pt x="23" y="29"/>
                  </a:lnTo>
                  <a:lnTo>
                    <a:pt x="24" y="28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4" y="35"/>
                  </a:lnTo>
                  <a:lnTo>
                    <a:pt x="24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31" y="41"/>
                  </a:lnTo>
                  <a:lnTo>
                    <a:pt x="36" y="44"/>
                  </a:lnTo>
                  <a:lnTo>
                    <a:pt x="42" y="48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46" y="71"/>
                  </a:lnTo>
                  <a:lnTo>
                    <a:pt x="46" y="71"/>
                  </a:lnTo>
                  <a:lnTo>
                    <a:pt x="42" y="75"/>
                  </a:lnTo>
                  <a:lnTo>
                    <a:pt x="36" y="79"/>
                  </a:lnTo>
                  <a:lnTo>
                    <a:pt x="31" y="83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24" y="88"/>
                  </a:lnTo>
                  <a:lnTo>
                    <a:pt x="23" y="91"/>
                  </a:lnTo>
                  <a:lnTo>
                    <a:pt x="23" y="89"/>
                  </a:lnTo>
                  <a:lnTo>
                    <a:pt x="23" y="92"/>
                  </a:lnTo>
                  <a:lnTo>
                    <a:pt x="23" y="91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7" y="96"/>
                  </a:lnTo>
                  <a:lnTo>
                    <a:pt x="27" y="96"/>
                  </a:lnTo>
                  <a:lnTo>
                    <a:pt x="31" y="100"/>
                  </a:lnTo>
                  <a:lnTo>
                    <a:pt x="36" y="104"/>
                  </a:lnTo>
                  <a:lnTo>
                    <a:pt x="42" y="107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50" y="115"/>
                  </a:lnTo>
                  <a:lnTo>
                    <a:pt x="50" y="116"/>
                  </a:lnTo>
                  <a:lnTo>
                    <a:pt x="51" y="118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51" y="122"/>
                  </a:lnTo>
                  <a:lnTo>
                    <a:pt x="51" y="123"/>
                  </a:lnTo>
                  <a:lnTo>
                    <a:pt x="51" y="124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46" y="130"/>
                  </a:lnTo>
                  <a:lnTo>
                    <a:pt x="46" y="131"/>
                  </a:lnTo>
                  <a:lnTo>
                    <a:pt x="42" y="134"/>
                  </a:lnTo>
                  <a:lnTo>
                    <a:pt x="36" y="138"/>
                  </a:lnTo>
                  <a:lnTo>
                    <a:pt x="31" y="142"/>
                  </a:lnTo>
                  <a:lnTo>
                    <a:pt x="27" y="146"/>
                  </a:lnTo>
                  <a:lnTo>
                    <a:pt x="27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3" y="151"/>
                  </a:lnTo>
                  <a:lnTo>
                    <a:pt x="23" y="150"/>
                  </a:lnTo>
                  <a:lnTo>
                    <a:pt x="23" y="152"/>
                  </a:lnTo>
                  <a:lnTo>
                    <a:pt x="23" y="151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31" y="159"/>
                  </a:lnTo>
                  <a:lnTo>
                    <a:pt x="36" y="163"/>
                  </a:lnTo>
                  <a:lnTo>
                    <a:pt x="42" y="167"/>
                  </a:lnTo>
                  <a:lnTo>
                    <a:pt x="46" y="171"/>
                  </a:lnTo>
                  <a:lnTo>
                    <a:pt x="46" y="171"/>
                  </a:lnTo>
                  <a:lnTo>
                    <a:pt x="50" y="175"/>
                  </a:lnTo>
                  <a:lnTo>
                    <a:pt x="50" y="175"/>
                  </a:lnTo>
                  <a:lnTo>
                    <a:pt x="51" y="177"/>
                  </a:lnTo>
                  <a:lnTo>
                    <a:pt x="51" y="178"/>
                  </a:lnTo>
                  <a:lnTo>
                    <a:pt x="51" y="179"/>
                  </a:lnTo>
                  <a:lnTo>
                    <a:pt x="51" y="181"/>
                  </a:lnTo>
                  <a:lnTo>
                    <a:pt x="51" y="182"/>
                  </a:lnTo>
                  <a:lnTo>
                    <a:pt x="51" y="183"/>
                  </a:lnTo>
                  <a:lnTo>
                    <a:pt x="50" y="185"/>
                  </a:lnTo>
                  <a:lnTo>
                    <a:pt x="50" y="186"/>
                  </a:lnTo>
                  <a:lnTo>
                    <a:pt x="46" y="190"/>
                  </a:lnTo>
                  <a:lnTo>
                    <a:pt x="46" y="190"/>
                  </a:lnTo>
                  <a:lnTo>
                    <a:pt x="42" y="194"/>
                  </a:lnTo>
                  <a:lnTo>
                    <a:pt x="36" y="198"/>
                  </a:lnTo>
                  <a:lnTo>
                    <a:pt x="31" y="201"/>
                  </a:lnTo>
                  <a:lnTo>
                    <a:pt x="27" y="205"/>
                  </a:lnTo>
                  <a:lnTo>
                    <a:pt x="27" y="205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3" y="209"/>
                  </a:lnTo>
                  <a:lnTo>
                    <a:pt x="23" y="209"/>
                  </a:lnTo>
                  <a:lnTo>
                    <a:pt x="23" y="210"/>
                  </a:lnTo>
                  <a:lnTo>
                    <a:pt x="23" y="210"/>
                  </a:lnTo>
                  <a:lnTo>
                    <a:pt x="23" y="211"/>
                  </a:lnTo>
                  <a:lnTo>
                    <a:pt x="23" y="210"/>
                  </a:lnTo>
                  <a:lnTo>
                    <a:pt x="24" y="213"/>
                  </a:lnTo>
                  <a:lnTo>
                    <a:pt x="24" y="211"/>
                  </a:lnTo>
                  <a:lnTo>
                    <a:pt x="27" y="215"/>
                  </a:lnTo>
                  <a:lnTo>
                    <a:pt x="27" y="215"/>
                  </a:lnTo>
                  <a:lnTo>
                    <a:pt x="31" y="219"/>
                  </a:lnTo>
                  <a:lnTo>
                    <a:pt x="36" y="222"/>
                  </a:lnTo>
                  <a:lnTo>
                    <a:pt x="42" y="226"/>
                  </a:lnTo>
                  <a:lnTo>
                    <a:pt x="46" y="230"/>
                  </a:lnTo>
                  <a:lnTo>
                    <a:pt x="46" y="230"/>
                  </a:lnTo>
                  <a:lnTo>
                    <a:pt x="50" y="234"/>
                  </a:lnTo>
                  <a:lnTo>
                    <a:pt x="50" y="234"/>
                  </a:lnTo>
                  <a:lnTo>
                    <a:pt x="51" y="237"/>
                  </a:lnTo>
                  <a:lnTo>
                    <a:pt x="51" y="237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2"/>
                  </a:lnTo>
                  <a:lnTo>
                    <a:pt x="51" y="242"/>
                  </a:lnTo>
                  <a:lnTo>
                    <a:pt x="50" y="245"/>
                  </a:lnTo>
                  <a:lnTo>
                    <a:pt x="50" y="245"/>
                  </a:lnTo>
                  <a:lnTo>
                    <a:pt x="46" y="249"/>
                  </a:lnTo>
                  <a:lnTo>
                    <a:pt x="46" y="249"/>
                  </a:lnTo>
                  <a:lnTo>
                    <a:pt x="42" y="253"/>
                  </a:lnTo>
                  <a:lnTo>
                    <a:pt x="36" y="257"/>
                  </a:lnTo>
                  <a:lnTo>
                    <a:pt x="31" y="261"/>
                  </a:lnTo>
                  <a:lnTo>
                    <a:pt x="27" y="264"/>
                  </a:lnTo>
                  <a:lnTo>
                    <a:pt x="27" y="264"/>
                  </a:lnTo>
                  <a:lnTo>
                    <a:pt x="24" y="268"/>
                  </a:lnTo>
                  <a:lnTo>
                    <a:pt x="24" y="266"/>
                  </a:lnTo>
                  <a:lnTo>
                    <a:pt x="23" y="269"/>
                  </a:lnTo>
                  <a:lnTo>
                    <a:pt x="23" y="268"/>
                  </a:lnTo>
                  <a:lnTo>
                    <a:pt x="23" y="270"/>
                  </a:lnTo>
                  <a:lnTo>
                    <a:pt x="23" y="269"/>
                  </a:lnTo>
                  <a:lnTo>
                    <a:pt x="23" y="270"/>
                  </a:lnTo>
                  <a:lnTo>
                    <a:pt x="23" y="270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7" y="274"/>
                  </a:lnTo>
                  <a:lnTo>
                    <a:pt x="27" y="274"/>
                  </a:lnTo>
                  <a:lnTo>
                    <a:pt x="31" y="278"/>
                  </a:lnTo>
                  <a:lnTo>
                    <a:pt x="36" y="282"/>
                  </a:lnTo>
                  <a:lnTo>
                    <a:pt x="42" y="285"/>
                  </a:lnTo>
                  <a:lnTo>
                    <a:pt x="46" y="289"/>
                  </a:lnTo>
                  <a:lnTo>
                    <a:pt x="46" y="290"/>
                  </a:lnTo>
                  <a:lnTo>
                    <a:pt x="50" y="293"/>
                  </a:lnTo>
                  <a:lnTo>
                    <a:pt x="50" y="295"/>
                  </a:lnTo>
                  <a:lnTo>
                    <a:pt x="51" y="296"/>
                  </a:lnTo>
                  <a:lnTo>
                    <a:pt x="51" y="297"/>
                  </a:lnTo>
                  <a:lnTo>
                    <a:pt x="51" y="299"/>
                  </a:lnTo>
                  <a:lnTo>
                    <a:pt x="51" y="300"/>
                  </a:lnTo>
                  <a:lnTo>
                    <a:pt x="51" y="301"/>
                  </a:lnTo>
                  <a:lnTo>
                    <a:pt x="51" y="303"/>
                  </a:lnTo>
                  <a:lnTo>
                    <a:pt x="50" y="304"/>
                  </a:lnTo>
                  <a:lnTo>
                    <a:pt x="50" y="305"/>
                  </a:lnTo>
                  <a:lnTo>
                    <a:pt x="46" y="308"/>
                  </a:lnTo>
                  <a:lnTo>
                    <a:pt x="46" y="309"/>
                  </a:lnTo>
                  <a:lnTo>
                    <a:pt x="42" y="312"/>
                  </a:lnTo>
                  <a:lnTo>
                    <a:pt x="36" y="316"/>
                  </a:lnTo>
                  <a:lnTo>
                    <a:pt x="31" y="320"/>
                  </a:lnTo>
                  <a:lnTo>
                    <a:pt x="27" y="324"/>
                  </a:lnTo>
                  <a:lnTo>
                    <a:pt x="27" y="323"/>
                  </a:lnTo>
                  <a:lnTo>
                    <a:pt x="24" y="327"/>
                  </a:lnTo>
                  <a:lnTo>
                    <a:pt x="24" y="327"/>
                  </a:lnTo>
                  <a:lnTo>
                    <a:pt x="23" y="328"/>
                  </a:lnTo>
                  <a:lnTo>
                    <a:pt x="23" y="328"/>
                  </a:lnTo>
                  <a:lnTo>
                    <a:pt x="23" y="329"/>
                  </a:lnTo>
                  <a:lnTo>
                    <a:pt x="23" y="328"/>
                  </a:lnTo>
                  <a:lnTo>
                    <a:pt x="23" y="331"/>
                  </a:lnTo>
                  <a:lnTo>
                    <a:pt x="23" y="329"/>
                  </a:lnTo>
                  <a:lnTo>
                    <a:pt x="24" y="331"/>
                  </a:lnTo>
                  <a:lnTo>
                    <a:pt x="24" y="331"/>
                  </a:lnTo>
                  <a:lnTo>
                    <a:pt x="27" y="335"/>
                  </a:lnTo>
                  <a:lnTo>
                    <a:pt x="27" y="335"/>
                  </a:lnTo>
                  <a:lnTo>
                    <a:pt x="31" y="337"/>
                  </a:lnTo>
                  <a:lnTo>
                    <a:pt x="36" y="341"/>
                  </a:lnTo>
                  <a:lnTo>
                    <a:pt x="42" y="345"/>
                  </a:lnTo>
                  <a:lnTo>
                    <a:pt x="46" y="349"/>
                  </a:lnTo>
                  <a:lnTo>
                    <a:pt x="46" y="349"/>
                  </a:lnTo>
                  <a:lnTo>
                    <a:pt x="50" y="353"/>
                  </a:lnTo>
                  <a:lnTo>
                    <a:pt x="50" y="353"/>
                  </a:lnTo>
                  <a:lnTo>
                    <a:pt x="51" y="356"/>
                  </a:lnTo>
                  <a:lnTo>
                    <a:pt x="51" y="356"/>
                  </a:lnTo>
                  <a:lnTo>
                    <a:pt x="51" y="358"/>
                  </a:lnTo>
                  <a:lnTo>
                    <a:pt x="51" y="359"/>
                  </a:lnTo>
                  <a:lnTo>
                    <a:pt x="51" y="362"/>
                  </a:lnTo>
                  <a:lnTo>
                    <a:pt x="51" y="362"/>
                  </a:lnTo>
                  <a:lnTo>
                    <a:pt x="50" y="363"/>
                  </a:lnTo>
                  <a:lnTo>
                    <a:pt x="50" y="364"/>
                  </a:lnTo>
                  <a:lnTo>
                    <a:pt x="46" y="368"/>
                  </a:lnTo>
                  <a:lnTo>
                    <a:pt x="46" y="368"/>
                  </a:lnTo>
                  <a:lnTo>
                    <a:pt x="42" y="372"/>
                  </a:lnTo>
                  <a:lnTo>
                    <a:pt x="36" y="376"/>
                  </a:lnTo>
                  <a:lnTo>
                    <a:pt x="31" y="379"/>
                  </a:lnTo>
                  <a:lnTo>
                    <a:pt x="27" y="383"/>
                  </a:lnTo>
                  <a:lnTo>
                    <a:pt x="27" y="383"/>
                  </a:lnTo>
                  <a:lnTo>
                    <a:pt x="24" y="387"/>
                  </a:lnTo>
                  <a:lnTo>
                    <a:pt x="24" y="386"/>
                  </a:lnTo>
                  <a:lnTo>
                    <a:pt x="23" y="388"/>
                  </a:lnTo>
                  <a:lnTo>
                    <a:pt x="23" y="387"/>
                  </a:lnTo>
                  <a:lnTo>
                    <a:pt x="23" y="388"/>
                  </a:lnTo>
                  <a:lnTo>
                    <a:pt x="23" y="388"/>
                  </a:lnTo>
                  <a:lnTo>
                    <a:pt x="23" y="390"/>
                  </a:lnTo>
                  <a:lnTo>
                    <a:pt x="23" y="388"/>
                  </a:lnTo>
                  <a:lnTo>
                    <a:pt x="24" y="391"/>
                  </a:lnTo>
                  <a:lnTo>
                    <a:pt x="24" y="390"/>
                  </a:lnTo>
                  <a:lnTo>
                    <a:pt x="27" y="394"/>
                  </a:lnTo>
                  <a:lnTo>
                    <a:pt x="27" y="394"/>
                  </a:lnTo>
                  <a:lnTo>
                    <a:pt x="31" y="398"/>
                  </a:lnTo>
                  <a:lnTo>
                    <a:pt x="36" y="400"/>
                  </a:lnTo>
                  <a:lnTo>
                    <a:pt x="42" y="404"/>
                  </a:lnTo>
                  <a:lnTo>
                    <a:pt x="46" y="408"/>
                  </a:lnTo>
                  <a:lnTo>
                    <a:pt x="46" y="408"/>
                  </a:lnTo>
                  <a:lnTo>
                    <a:pt x="50" y="412"/>
                  </a:lnTo>
                  <a:lnTo>
                    <a:pt x="50" y="412"/>
                  </a:lnTo>
                  <a:lnTo>
                    <a:pt x="51" y="415"/>
                  </a:lnTo>
                  <a:lnTo>
                    <a:pt x="51" y="415"/>
                  </a:lnTo>
                  <a:lnTo>
                    <a:pt x="51" y="418"/>
                  </a:lnTo>
                  <a:lnTo>
                    <a:pt x="51" y="419"/>
                  </a:lnTo>
                  <a:lnTo>
                    <a:pt x="51" y="420"/>
                  </a:lnTo>
                  <a:lnTo>
                    <a:pt x="51" y="420"/>
                  </a:lnTo>
                  <a:lnTo>
                    <a:pt x="50" y="423"/>
                  </a:lnTo>
                  <a:lnTo>
                    <a:pt x="50" y="423"/>
                  </a:lnTo>
                  <a:lnTo>
                    <a:pt x="46" y="427"/>
                  </a:lnTo>
                  <a:lnTo>
                    <a:pt x="46" y="427"/>
                  </a:lnTo>
                  <a:lnTo>
                    <a:pt x="42" y="431"/>
                  </a:lnTo>
                  <a:lnTo>
                    <a:pt x="36" y="435"/>
                  </a:lnTo>
                  <a:lnTo>
                    <a:pt x="31" y="439"/>
                  </a:lnTo>
                  <a:lnTo>
                    <a:pt x="27" y="442"/>
                  </a:lnTo>
                  <a:lnTo>
                    <a:pt x="27" y="442"/>
                  </a:lnTo>
                  <a:lnTo>
                    <a:pt x="24" y="446"/>
                  </a:lnTo>
                  <a:lnTo>
                    <a:pt x="24" y="445"/>
                  </a:lnTo>
                  <a:lnTo>
                    <a:pt x="23" y="447"/>
                  </a:lnTo>
                  <a:lnTo>
                    <a:pt x="23" y="446"/>
                  </a:lnTo>
                  <a:lnTo>
                    <a:pt x="23" y="449"/>
                  </a:lnTo>
                  <a:lnTo>
                    <a:pt x="23" y="447"/>
                  </a:lnTo>
                  <a:lnTo>
                    <a:pt x="23" y="449"/>
                  </a:lnTo>
                  <a:lnTo>
                    <a:pt x="23" y="449"/>
                  </a:lnTo>
                  <a:lnTo>
                    <a:pt x="24" y="450"/>
                  </a:lnTo>
                  <a:lnTo>
                    <a:pt x="24" y="450"/>
                  </a:lnTo>
                  <a:lnTo>
                    <a:pt x="27" y="454"/>
                  </a:lnTo>
                  <a:lnTo>
                    <a:pt x="27" y="453"/>
                  </a:lnTo>
                  <a:lnTo>
                    <a:pt x="31" y="457"/>
                  </a:lnTo>
                  <a:lnTo>
                    <a:pt x="36" y="461"/>
                  </a:lnTo>
                  <a:lnTo>
                    <a:pt x="42" y="463"/>
                  </a:lnTo>
                  <a:lnTo>
                    <a:pt x="46" y="467"/>
                  </a:lnTo>
                  <a:lnTo>
                    <a:pt x="46" y="469"/>
                  </a:lnTo>
                  <a:lnTo>
                    <a:pt x="50" y="471"/>
                  </a:lnTo>
                  <a:lnTo>
                    <a:pt x="50" y="473"/>
                  </a:lnTo>
                  <a:lnTo>
                    <a:pt x="51" y="474"/>
                  </a:lnTo>
                  <a:lnTo>
                    <a:pt x="51" y="475"/>
                  </a:lnTo>
                  <a:lnTo>
                    <a:pt x="51" y="477"/>
                  </a:lnTo>
                  <a:lnTo>
                    <a:pt x="51" y="478"/>
                  </a:lnTo>
                  <a:lnTo>
                    <a:pt x="51" y="479"/>
                  </a:lnTo>
                  <a:lnTo>
                    <a:pt x="51" y="481"/>
                  </a:lnTo>
                  <a:lnTo>
                    <a:pt x="50" y="482"/>
                  </a:lnTo>
                  <a:lnTo>
                    <a:pt x="50" y="482"/>
                  </a:lnTo>
                  <a:lnTo>
                    <a:pt x="47" y="486"/>
                  </a:lnTo>
                  <a:lnTo>
                    <a:pt x="47" y="487"/>
                  </a:lnTo>
                  <a:lnTo>
                    <a:pt x="43" y="490"/>
                  </a:lnTo>
                  <a:lnTo>
                    <a:pt x="38" y="494"/>
                  </a:lnTo>
                  <a:lnTo>
                    <a:pt x="34" y="498"/>
                  </a:lnTo>
                  <a:lnTo>
                    <a:pt x="28" y="502"/>
                  </a:lnTo>
                  <a:lnTo>
                    <a:pt x="24" y="505"/>
                  </a:lnTo>
                  <a:lnTo>
                    <a:pt x="26" y="505"/>
                  </a:lnTo>
                  <a:lnTo>
                    <a:pt x="23" y="509"/>
                  </a:lnTo>
                  <a:lnTo>
                    <a:pt x="23" y="508"/>
                  </a:lnTo>
                  <a:lnTo>
                    <a:pt x="22" y="512"/>
                  </a:lnTo>
                  <a:lnTo>
                    <a:pt x="20" y="516"/>
                  </a:lnTo>
                  <a:lnTo>
                    <a:pt x="20" y="514"/>
                  </a:lnTo>
                  <a:lnTo>
                    <a:pt x="20" y="521"/>
                  </a:lnTo>
                  <a:lnTo>
                    <a:pt x="20" y="522"/>
                  </a:lnTo>
                  <a:lnTo>
                    <a:pt x="20" y="524"/>
                  </a:lnTo>
                  <a:lnTo>
                    <a:pt x="19" y="524"/>
                  </a:lnTo>
                  <a:lnTo>
                    <a:pt x="18" y="524"/>
                  </a:lnTo>
                  <a:lnTo>
                    <a:pt x="16" y="524"/>
                  </a:lnTo>
                  <a:lnTo>
                    <a:pt x="16" y="524"/>
                  </a:lnTo>
                  <a:lnTo>
                    <a:pt x="15" y="522"/>
                  </a:lnTo>
                  <a:lnTo>
                    <a:pt x="15" y="521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6" y="510"/>
                  </a:lnTo>
                  <a:lnTo>
                    <a:pt x="18" y="506"/>
                  </a:lnTo>
                  <a:lnTo>
                    <a:pt x="18" y="505"/>
                  </a:lnTo>
                  <a:lnTo>
                    <a:pt x="20" y="502"/>
                  </a:lnTo>
                  <a:lnTo>
                    <a:pt x="22" y="501"/>
                  </a:lnTo>
                  <a:lnTo>
                    <a:pt x="26" y="498"/>
                  </a:lnTo>
                  <a:lnTo>
                    <a:pt x="30" y="494"/>
                  </a:lnTo>
                  <a:lnTo>
                    <a:pt x="35" y="490"/>
                  </a:lnTo>
                  <a:lnTo>
                    <a:pt x="39" y="486"/>
                  </a:lnTo>
                  <a:lnTo>
                    <a:pt x="43" y="483"/>
                  </a:lnTo>
                  <a:lnTo>
                    <a:pt x="43" y="483"/>
                  </a:lnTo>
                  <a:lnTo>
                    <a:pt x="46" y="479"/>
                  </a:lnTo>
                  <a:lnTo>
                    <a:pt x="46" y="479"/>
                  </a:lnTo>
                  <a:lnTo>
                    <a:pt x="46" y="478"/>
                  </a:lnTo>
                  <a:lnTo>
                    <a:pt x="46" y="479"/>
                  </a:lnTo>
                  <a:lnTo>
                    <a:pt x="46" y="477"/>
                  </a:lnTo>
                  <a:lnTo>
                    <a:pt x="46" y="478"/>
                  </a:lnTo>
                  <a:lnTo>
                    <a:pt x="46" y="475"/>
                  </a:lnTo>
                  <a:lnTo>
                    <a:pt x="46" y="477"/>
                  </a:lnTo>
                  <a:lnTo>
                    <a:pt x="44" y="475"/>
                  </a:lnTo>
                  <a:lnTo>
                    <a:pt x="46" y="475"/>
                  </a:lnTo>
                  <a:lnTo>
                    <a:pt x="42" y="471"/>
                  </a:lnTo>
                  <a:lnTo>
                    <a:pt x="43" y="473"/>
                  </a:lnTo>
                  <a:lnTo>
                    <a:pt x="38" y="469"/>
                  </a:lnTo>
                  <a:lnTo>
                    <a:pt x="32" y="465"/>
                  </a:lnTo>
                  <a:lnTo>
                    <a:pt x="27" y="461"/>
                  </a:lnTo>
                  <a:lnTo>
                    <a:pt x="23" y="458"/>
                  </a:lnTo>
                  <a:lnTo>
                    <a:pt x="23" y="457"/>
                  </a:lnTo>
                  <a:lnTo>
                    <a:pt x="19" y="453"/>
                  </a:lnTo>
                  <a:lnTo>
                    <a:pt x="19" y="453"/>
                  </a:lnTo>
                  <a:lnTo>
                    <a:pt x="18" y="451"/>
                  </a:lnTo>
                  <a:lnTo>
                    <a:pt x="18" y="450"/>
                  </a:lnTo>
                  <a:lnTo>
                    <a:pt x="18" y="449"/>
                  </a:lnTo>
                  <a:lnTo>
                    <a:pt x="18" y="447"/>
                  </a:lnTo>
                  <a:lnTo>
                    <a:pt x="18" y="446"/>
                  </a:lnTo>
                  <a:lnTo>
                    <a:pt x="18" y="445"/>
                  </a:lnTo>
                  <a:lnTo>
                    <a:pt x="19" y="443"/>
                  </a:lnTo>
                  <a:lnTo>
                    <a:pt x="19" y="442"/>
                  </a:lnTo>
                  <a:lnTo>
                    <a:pt x="23" y="438"/>
                  </a:lnTo>
                  <a:lnTo>
                    <a:pt x="23" y="438"/>
                  </a:lnTo>
                  <a:lnTo>
                    <a:pt x="27" y="434"/>
                  </a:lnTo>
                  <a:lnTo>
                    <a:pt x="32" y="431"/>
                  </a:lnTo>
                  <a:lnTo>
                    <a:pt x="38" y="427"/>
                  </a:lnTo>
                  <a:lnTo>
                    <a:pt x="43" y="423"/>
                  </a:lnTo>
                  <a:lnTo>
                    <a:pt x="42" y="423"/>
                  </a:lnTo>
                  <a:lnTo>
                    <a:pt x="46" y="420"/>
                  </a:lnTo>
                  <a:lnTo>
                    <a:pt x="44" y="420"/>
                  </a:lnTo>
                  <a:lnTo>
                    <a:pt x="46" y="419"/>
                  </a:lnTo>
                  <a:lnTo>
                    <a:pt x="46" y="419"/>
                  </a:lnTo>
                  <a:lnTo>
                    <a:pt x="46" y="418"/>
                  </a:lnTo>
                  <a:lnTo>
                    <a:pt x="46" y="419"/>
                  </a:lnTo>
                  <a:lnTo>
                    <a:pt x="46" y="416"/>
                  </a:lnTo>
                  <a:lnTo>
                    <a:pt x="46" y="418"/>
                  </a:lnTo>
                  <a:lnTo>
                    <a:pt x="44" y="415"/>
                  </a:lnTo>
                  <a:lnTo>
                    <a:pt x="46" y="416"/>
                  </a:lnTo>
                  <a:lnTo>
                    <a:pt x="42" y="412"/>
                  </a:lnTo>
                  <a:lnTo>
                    <a:pt x="43" y="412"/>
                  </a:lnTo>
                  <a:lnTo>
                    <a:pt x="38" y="410"/>
                  </a:lnTo>
                  <a:lnTo>
                    <a:pt x="32" y="406"/>
                  </a:lnTo>
                  <a:lnTo>
                    <a:pt x="27" y="402"/>
                  </a:lnTo>
                  <a:lnTo>
                    <a:pt x="23" y="398"/>
                  </a:lnTo>
                  <a:lnTo>
                    <a:pt x="23" y="398"/>
                  </a:lnTo>
                  <a:lnTo>
                    <a:pt x="19" y="394"/>
                  </a:lnTo>
                  <a:lnTo>
                    <a:pt x="19" y="394"/>
                  </a:lnTo>
                  <a:lnTo>
                    <a:pt x="18" y="391"/>
                  </a:lnTo>
                  <a:lnTo>
                    <a:pt x="18" y="391"/>
                  </a:lnTo>
                  <a:lnTo>
                    <a:pt x="18" y="388"/>
                  </a:lnTo>
                  <a:lnTo>
                    <a:pt x="18" y="388"/>
                  </a:lnTo>
                  <a:lnTo>
                    <a:pt x="18" y="386"/>
                  </a:lnTo>
                  <a:lnTo>
                    <a:pt x="18" y="386"/>
                  </a:lnTo>
                  <a:lnTo>
                    <a:pt x="19" y="383"/>
                  </a:lnTo>
                  <a:lnTo>
                    <a:pt x="19" y="383"/>
                  </a:lnTo>
                  <a:lnTo>
                    <a:pt x="23" y="379"/>
                  </a:lnTo>
                  <a:lnTo>
                    <a:pt x="23" y="379"/>
                  </a:lnTo>
                  <a:lnTo>
                    <a:pt x="27" y="375"/>
                  </a:lnTo>
                  <a:lnTo>
                    <a:pt x="32" y="371"/>
                  </a:lnTo>
                  <a:lnTo>
                    <a:pt x="38" y="368"/>
                  </a:lnTo>
                  <a:lnTo>
                    <a:pt x="43" y="364"/>
                  </a:lnTo>
                  <a:lnTo>
                    <a:pt x="42" y="364"/>
                  </a:lnTo>
                  <a:lnTo>
                    <a:pt x="46" y="360"/>
                  </a:lnTo>
                  <a:lnTo>
                    <a:pt x="44" y="362"/>
                  </a:lnTo>
                  <a:lnTo>
                    <a:pt x="46" y="359"/>
                  </a:lnTo>
                  <a:lnTo>
                    <a:pt x="46" y="360"/>
                  </a:lnTo>
                  <a:lnTo>
                    <a:pt x="46" y="358"/>
                  </a:lnTo>
                  <a:lnTo>
                    <a:pt x="46" y="359"/>
                  </a:lnTo>
                  <a:lnTo>
                    <a:pt x="46" y="358"/>
                  </a:lnTo>
                  <a:lnTo>
                    <a:pt x="46" y="358"/>
                  </a:lnTo>
                  <a:lnTo>
                    <a:pt x="44" y="356"/>
                  </a:lnTo>
                  <a:lnTo>
                    <a:pt x="46" y="356"/>
                  </a:lnTo>
                  <a:lnTo>
                    <a:pt x="42" y="353"/>
                  </a:lnTo>
                  <a:lnTo>
                    <a:pt x="43" y="353"/>
                  </a:lnTo>
                  <a:lnTo>
                    <a:pt x="38" y="349"/>
                  </a:lnTo>
                  <a:lnTo>
                    <a:pt x="32" y="345"/>
                  </a:lnTo>
                  <a:lnTo>
                    <a:pt x="27" y="343"/>
                  </a:lnTo>
                  <a:lnTo>
                    <a:pt x="23" y="339"/>
                  </a:lnTo>
                  <a:lnTo>
                    <a:pt x="23" y="339"/>
                  </a:lnTo>
                  <a:lnTo>
                    <a:pt x="19" y="335"/>
                  </a:lnTo>
                  <a:lnTo>
                    <a:pt x="19" y="333"/>
                  </a:lnTo>
                  <a:lnTo>
                    <a:pt x="18" y="332"/>
                  </a:lnTo>
                  <a:lnTo>
                    <a:pt x="18" y="331"/>
                  </a:lnTo>
                  <a:lnTo>
                    <a:pt x="18" y="329"/>
                  </a:lnTo>
                  <a:lnTo>
                    <a:pt x="18" y="328"/>
                  </a:lnTo>
                  <a:lnTo>
                    <a:pt x="18" y="327"/>
                  </a:lnTo>
                  <a:lnTo>
                    <a:pt x="18" y="325"/>
                  </a:lnTo>
                  <a:lnTo>
                    <a:pt x="19" y="324"/>
                  </a:lnTo>
                  <a:lnTo>
                    <a:pt x="19" y="324"/>
                  </a:lnTo>
                  <a:lnTo>
                    <a:pt x="23" y="320"/>
                  </a:lnTo>
                  <a:lnTo>
                    <a:pt x="23" y="319"/>
                  </a:lnTo>
                  <a:lnTo>
                    <a:pt x="27" y="316"/>
                  </a:lnTo>
                  <a:lnTo>
                    <a:pt x="32" y="312"/>
                  </a:lnTo>
                  <a:lnTo>
                    <a:pt x="38" y="308"/>
                  </a:lnTo>
                  <a:lnTo>
                    <a:pt x="43" y="304"/>
                  </a:lnTo>
                  <a:lnTo>
                    <a:pt x="42" y="305"/>
                  </a:lnTo>
                  <a:lnTo>
                    <a:pt x="46" y="301"/>
                  </a:lnTo>
                  <a:lnTo>
                    <a:pt x="44" y="301"/>
                  </a:lnTo>
                  <a:lnTo>
                    <a:pt x="46" y="300"/>
                  </a:lnTo>
                  <a:lnTo>
                    <a:pt x="46" y="300"/>
                  </a:lnTo>
                  <a:lnTo>
                    <a:pt x="46" y="299"/>
                  </a:lnTo>
                  <a:lnTo>
                    <a:pt x="46" y="300"/>
                  </a:lnTo>
                  <a:lnTo>
                    <a:pt x="46" y="297"/>
                  </a:lnTo>
                  <a:lnTo>
                    <a:pt x="46" y="299"/>
                  </a:lnTo>
                  <a:lnTo>
                    <a:pt x="44" y="297"/>
                  </a:lnTo>
                  <a:lnTo>
                    <a:pt x="46" y="297"/>
                  </a:lnTo>
                  <a:lnTo>
                    <a:pt x="42" y="293"/>
                  </a:lnTo>
                  <a:lnTo>
                    <a:pt x="43" y="293"/>
                  </a:lnTo>
                  <a:lnTo>
                    <a:pt x="38" y="290"/>
                  </a:lnTo>
                  <a:lnTo>
                    <a:pt x="32" y="286"/>
                  </a:lnTo>
                  <a:lnTo>
                    <a:pt x="27" y="282"/>
                  </a:lnTo>
                  <a:lnTo>
                    <a:pt x="23" y="278"/>
                  </a:lnTo>
                  <a:lnTo>
                    <a:pt x="23" y="278"/>
                  </a:lnTo>
                  <a:lnTo>
                    <a:pt x="19" y="274"/>
                  </a:lnTo>
                  <a:lnTo>
                    <a:pt x="19" y="274"/>
                  </a:lnTo>
                  <a:lnTo>
                    <a:pt x="18" y="273"/>
                  </a:lnTo>
                  <a:lnTo>
                    <a:pt x="18" y="272"/>
                  </a:lnTo>
                  <a:lnTo>
                    <a:pt x="18" y="270"/>
                  </a:lnTo>
                  <a:lnTo>
                    <a:pt x="18" y="269"/>
                  </a:lnTo>
                  <a:lnTo>
                    <a:pt x="18" y="268"/>
                  </a:lnTo>
                  <a:lnTo>
                    <a:pt x="18" y="266"/>
                  </a:lnTo>
                  <a:lnTo>
                    <a:pt x="19" y="265"/>
                  </a:lnTo>
                  <a:lnTo>
                    <a:pt x="19" y="264"/>
                  </a:lnTo>
                  <a:lnTo>
                    <a:pt x="23" y="260"/>
                  </a:lnTo>
                  <a:lnTo>
                    <a:pt x="23" y="260"/>
                  </a:lnTo>
                  <a:lnTo>
                    <a:pt x="27" y="256"/>
                  </a:lnTo>
                  <a:lnTo>
                    <a:pt x="32" y="252"/>
                  </a:lnTo>
                  <a:lnTo>
                    <a:pt x="38" y="249"/>
                  </a:lnTo>
                  <a:lnTo>
                    <a:pt x="43" y="245"/>
                  </a:lnTo>
                  <a:lnTo>
                    <a:pt x="42" y="245"/>
                  </a:lnTo>
                  <a:lnTo>
                    <a:pt x="46" y="242"/>
                  </a:lnTo>
                  <a:lnTo>
                    <a:pt x="44" y="242"/>
                  </a:lnTo>
                  <a:lnTo>
                    <a:pt x="46" y="241"/>
                  </a:lnTo>
                  <a:lnTo>
                    <a:pt x="46" y="241"/>
                  </a:lnTo>
                  <a:lnTo>
                    <a:pt x="46" y="240"/>
                  </a:lnTo>
                  <a:lnTo>
                    <a:pt x="46" y="240"/>
                  </a:lnTo>
                  <a:lnTo>
                    <a:pt x="46" y="238"/>
                  </a:lnTo>
                  <a:lnTo>
                    <a:pt x="46" y="240"/>
                  </a:lnTo>
                  <a:lnTo>
                    <a:pt x="44" y="237"/>
                  </a:lnTo>
                  <a:lnTo>
                    <a:pt x="46" y="238"/>
                  </a:lnTo>
                  <a:lnTo>
                    <a:pt x="42" y="234"/>
                  </a:lnTo>
                  <a:lnTo>
                    <a:pt x="43" y="234"/>
                  </a:lnTo>
                  <a:lnTo>
                    <a:pt x="38" y="230"/>
                  </a:lnTo>
                  <a:lnTo>
                    <a:pt x="32" y="228"/>
                  </a:lnTo>
                  <a:lnTo>
                    <a:pt x="27" y="223"/>
                  </a:lnTo>
                  <a:lnTo>
                    <a:pt x="23" y="219"/>
                  </a:lnTo>
                  <a:lnTo>
                    <a:pt x="23" y="219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8" y="213"/>
                  </a:lnTo>
                  <a:lnTo>
                    <a:pt x="18" y="213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07"/>
                  </a:lnTo>
                  <a:lnTo>
                    <a:pt x="18" y="207"/>
                  </a:lnTo>
                  <a:lnTo>
                    <a:pt x="19" y="205"/>
                  </a:lnTo>
                  <a:lnTo>
                    <a:pt x="19" y="205"/>
                  </a:lnTo>
                  <a:lnTo>
                    <a:pt x="23" y="201"/>
                  </a:lnTo>
                  <a:lnTo>
                    <a:pt x="23" y="201"/>
                  </a:lnTo>
                  <a:lnTo>
                    <a:pt x="27" y="197"/>
                  </a:lnTo>
                  <a:lnTo>
                    <a:pt x="32" y="193"/>
                  </a:lnTo>
                  <a:lnTo>
                    <a:pt x="38" y="189"/>
                  </a:lnTo>
                  <a:lnTo>
                    <a:pt x="43" y="186"/>
                  </a:lnTo>
                  <a:lnTo>
                    <a:pt x="42" y="186"/>
                  </a:lnTo>
                  <a:lnTo>
                    <a:pt x="46" y="182"/>
                  </a:lnTo>
                  <a:lnTo>
                    <a:pt x="44" y="183"/>
                  </a:lnTo>
                  <a:lnTo>
                    <a:pt x="46" y="181"/>
                  </a:lnTo>
                  <a:lnTo>
                    <a:pt x="46" y="182"/>
                  </a:lnTo>
                  <a:lnTo>
                    <a:pt x="46" y="179"/>
                  </a:lnTo>
                  <a:lnTo>
                    <a:pt x="46" y="181"/>
                  </a:lnTo>
                  <a:lnTo>
                    <a:pt x="46" y="179"/>
                  </a:lnTo>
                  <a:lnTo>
                    <a:pt x="46" y="179"/>
                  </a:lnTo>
                  <a:lnTo>
                    <a:pt x="44" y="178"/>
                  </a:lnTo>
                  <a:lnTo>
                    <a:pt x="46" y="178"/>
                  </a:lnTo>
                  <a:lnTo>
                    <a:pt x="42" y="175"/>
                  </a:lnTo>
                  <a:lnTo>
                    <a:pt x="43" y="175"/>
                  </a:lnTo>
                  <a:lnTo>
                    <a:pt x="38" y="171"/>
                  </a:lnTo>
                  <a:lnTo>
                    <a:pt x="32" y="167"/>
                  </a:lnTo>
                  <a:lnTo>
                    <a:pt x="27" y="163"/>
                  </a:lnTo>
                  <a:lnTo>
                    <a:pt x="23" y="161"/>
                  </a:lnTo>
                  <a:lnTo>
                    <a:pt x="23" y="159"/>
                  </a:lnTo>
                  <a:lnTo>
                    <a:pt x="19" y="156"/>
                  </a:lnTo>
                  <a:lnTo>
                    <a:pt x="19" y="155"/>
                  </a:lnTo>
                  <a:lnTo>
                    <a:pt x="18" y="154"/>
                  </a:lnTo>
                  <a:lnTo>
                    <a:pt x="18" y="152"/>
                  </a:lnTo>
                  <a:lnTo>
                    <a:pt x="18" y="151"/>
                  </a:lnTo>
                  <a:lnTo>
                    <a:pt x="18" y="150"/>
                  </a:lnTo>
                  <a:lnTo>
                    <a:pt x="18" y="148"/>
                  </a:lnTo>
                  <a:lnTo>
                    <a:pt x="18" y="147"/>
                  </a:lnTo>
                  <a:lnTo>
                    <a:pt x="19" y="146"/>
                  </a:lnTo>
                  <a:lnTo>
                    <a:pt x="19" y="144"/>
                  </a:lnTo>
                  <a:lnTo>
                    <a:pt x="23" y="142"/>
                  </a:lnTo>
                  <a:lnTo>
                    <a:pt x="23" y="140"/>
                  </a:lnTo>
                  <a:lnTo>
                    <a:pt x="27" y="138"/>
                  </a:lnTo>
                  <a:lnTo>
                    <a:pt x="32" y="134"/>
                  </a:lnTo>
                  <a:lnTo>
                    <a:pt x="38" y="130"/>
                  </a:lnTo>
                  <a:lnTo>
                    <a:pt x="43" y="126"/>
                  </a:lnTo>
                  <a:lnTo>
                    <a:pt x="42" y="127"/>
                  </a:lnTo>
                  <a:lnTo>
                    <a:pt x="46" y="123"/>
                  </a:lnTo>
                  <a:lnTo>
                    <a:pt x="44" y="123"/>
                  </a:lnTo>
                  <a:lnTo>
                    <a:pt x="46" y="122"/>
                  </a:lnTo>
                  <a:lnTo>
                    <a:pt x="46" y="122"/>
                  </a:lnTo>
                  <a:lnTo>
                    <a:pt x="46" y="120"/>
                  </a:lnTo>
                  <a:lnTo>
                    <a:pt x="46" y="122"/>
                  </a:lnTo>
                  <a:lnTo>
                    <a:pt x="46" y="119"/>
                  </a:lnTo>
                  <a:lnTo>
                    <a:pt x="46" y="120"/>
                  </a:lnTo>
                  <a:lnTo>
                    <a:pt x="44" y="119"/>
                  </a:lnTo>
                  <a:lnTo>
                    <a:pt x="46" y="119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38" y="112"/>
                  </a:lnTo>
                  <a:lnTo>
                    <a:pt x="32" y="108"/>
                  </a:lnTo>
                  <a:lnTo>
                    <a:pt x="27" y="104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19" y="96"/>
                  </a:lnTo>
                  <a:lnTo>
                    <a:pt x="19" y="96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9" y="87"/>
                  </a:lnTo>
                  <a:lnTo>
                    <a:pt x="19" y="85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7" y="77"/>
                  </a:lnTo>
                  <a:lnTo>
                    <a:pt x="32" y="73"/>
                  </a:lnTo>
                  <a:lnTo>
                    <a:pt x="38" y="71"/>
                  </a:lnTo>
                  <a:lnTo>
                    <a:pt x="43" y="67"/>
                  </a:lnTo>
                  <a:lnTo>
                    <a:pt x="42" y="67"/>
                  </a:lnTo>
                  <a:lnTo>
                    <a:pt x="46" y="63"/>
                  </a:lnTo>
                  <a:lnTo>
                    <a:pt x="44" y="64"/>
                  </a:lnTo>
                  <a:lnTo>
                    <a:pt x="46" y="61"/>
                  </a:lnTo>
                  <a:lnTo>
                    <a:pt x="46" y="63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6" y="60"/>
                  </a:lnTo>
                  <a:lnTo>
                    <a:pt x="46" y="61"/>
                  </a:lnTo>
                  <a:lnTo>
                    <a:pt x="44" y="59"/>
                  </a:lnTo>
                  <a:lnTo>
                    <a:pt x="46" y="60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38" y="52"/>
                  </a:lnTo>
                  <a:lnTo>
                    <a:pt x="32" y="49"/>
                  </a:lnTo>
                  <a:lnTo>
                    <a:pt x="27" y="45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3" y="18"/>
                  </a:lnTo>
                  <a:lnTo>
                    <a:pt x="27" y="14"/>
                  </a:lnTo>
                  <a:lnTo>
                    <a:pt x="32" y="10"/>
                  </a:lnTo>
                  <a:lnTo>
                    <a:pt x="36" y="6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50" y="4"/>
                  </a:lnTo>
                  <a:close/>
                  <a:moveTo>
                    <a:pt x="34" y="516"/>
                  </a:moveTo>
                  <a:lnTo>
                    <a:pt x="19" y="538"/>
                  </a:lnTo>
                  <a:lnTo>
                    <a:pt x="0" y="516"/>
                  </a:lnTo>
                  <a:lnTo>
                    <a:pt x="34" y="516"/>
                  </a:lnTo>
                  <a:close/>
                </a:path>
              </a:pathLst>
            </a:custGeom>
            <a:solidFill>
              <a:srgbClr val="3333CC"/>
            </a:solidFill>
            <a:ln w="1588">
              <a:solidFill>
                <a:srgbClr val="3333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Freeform 70"/>
            <p:cNvSpPr>
              <a:spLocks noEditPoints="1"/>
            </p:cNvSpPr>
            <p:nvPr/>
          </p:nvSpPr>
          <p:spPr bwMode="auto">
            <a:xfrm>
              <a:off x="2820" y="1964"/>
              <a:ext cx="48" cy="509"/>
            </a:xfrm>
            <a:custGeom>
              <a:avLst/>
              <a:gdLst>
                <a:gd name="T0" fmla="*/ 23 w 51"/>
                <a:gd name="T1" fmla="*/ 32 h 538"/>
                <a:gd name="T2" fmla="*/ 42 w 51"/>
                <a:gd name="T3" fmla="*/ 48 h 538"/>
                <a:gd name="T4" fmla="*/ 51 w 51"/>
                <a:gd name="T5" fmla="*/ 64 h 538"/>
                <a:gd name="T6" fmla="*/ 24 w 51"/>
                <a:gd name="T7" fmla="*/ 89 h 538"/>
                <a:gd name="T8" fmla="*/ 27 w 51"/>
                <a:gd name="T9" fmla="*/ 96 h 538"/>
                <a:gd name="T10" fmla="*/ 51 w 51"/>
                <a:gd name="T11" fmla="*/ 119 h 538"/>
                <a:gd name="T12" fmla="*/ 36 w 51"/>
                <a:gd name="T13" fmla="*/ 138 h 538"/>
                <a:gd name="T14" fmla="*/ 23 w 51"/>
                <a:gd name="T15" fmla="*/ 152 h 538"/>
                <a:gd name="T16" fmla="*/ 46 w 51"/>
                <a:gd name="T17" fmla="*/ 171 h 538"/>
                <a:gd name="T18" fmla="*/ 50 w 51"/>
                <a:gd name="T19" fmla="*/ 186 h 538"/>
                <a:gd name="T20" fmla="*/ 23 w 51"/>
                <a:gd name="T21" fmla="*/ 209 h 538"/>
                <a:gd name="T22" fmla="*/ 31 w 51"/>
                <a:gd name="T23" fmla="*/ 219 h 538"/>
                <a:gd name="T24" fmla="*/ 51 w 51"/>
                <a:gd name="T25" fmla="*/ 240 h 538"/>
                <a:gd name="T26" fmla="*/ 27 w 51"/>
                <a:gd name="T27" fmla="*/ 264 h 538"/>
                <a:gd name="T28" fmla="*/ 24 w 51"/>
                <a:gd name="T29" fmla="*/ 272 h 538"/>
                <a:gd name="T30" fmla="*/ 50 w 51"/>
                <a:gd name="T31" fmla="*/ 295 h 538"/>
                <a:gd name="T32" fmla="*/ 46 w 51"/>
                <a:gd name="T33" fmla="*/ 309 h 538"/>
                <a:gd name="T34" fmla="*/ 23 w 51"/>
                <a:gd name="T35" fmla="*/ 329 h 538"/>
                <a:gd name="T36" fmla="*/ 42 w 51"/>
                <a:gd name="T37" fmla="*/ 345 h 538"/>
                <a:gd name="T38" fmla="*/ 51 w 51"/>
                <a:gd name="T39" fmla="*/ 362 h 538"/>
                <a:gd name="T40" fmla="*/ 24 w 51"/>
                <a:gd name="T41" fmla="*/ 387 h 538"/>
                <a:gd name="T42" fmla="*/ 27 w 51"/>
                <a:gd name="T43" fmla="*/ 394 h 538"/>
                <a:gd name="T44" fmla="*/ 51 w 51"/>
                <a:gd name="T45" fmla="*/ 415 h 538"/>
                <a:gd name="T46" fmla="*/ 36 w 51"/>
                <a:gd name="T47" fmla="*/ 435 h 538"/>
                <a:gd name="T48" fmla="*/ 23 w 51"/>
                <a:gd name="T49" fmla="*/ 449 h 538"/>
                <a:gd name="T50" fmla="*/ 46 w 51"/>
                <a:gd name="T51" fmla="*/ 469 h 538"/>
                <a:gd name="T52" fmla="*/ 50 w 51"/>
                <a:gd name="T53" fmla="*/ 482 h 538"/>
                <a:gd name="T54" fmla="*/ 23 w 51"/>
                <a:gd name="T55" fmla="*/ 508 h 538"/>
                <a:gd name="T56" fmla="*/ 16 w 51"/>
                <a:gd name="T57" fmla="*/ 524 h 538"/>
                <a:gd name="T58" fmla="*/ 26 w 51"/>
                <a:gd name="T59" fmla="*/ 498 h 538"/>
                <a:gd name="T60" fmla="*/ 46 w 51"/>
                <a:gd name="T61" fmla="*/ 477 h 538"/>
                <a:gd name="T62" fmla="*/ 27 w 51"/>
                <a:gd name="T63" fmla="*/ 461 h 538"/>
                <a:gd name="T64" fmla="*/ 18 w 51"/>
                <a:gd name="T65" fmla="*/ 445 h 538"/>
                <a:gd name="T66" fmla="*/ 46 w 51"/>
                <a:gd name="T67" fmla="*/ 420 h 538"/>
                <a:gd name="T68" fmla="*/ 42 w 51"/>
                <a:gd name="T69" fmla="*/ 412 h 538"/>
                <a:gd name="T70" fmla="*/ 18 w 51"/>
                <a:gd name="T71" fmla="*/ 391 h 538"/>
                <a:gd name="T72" fmla="*/ 32 w 51"/>
                <a:gd name="T73" fmla="*/ 371 h 538"/>
                <a:gd name="T74" fmla="*/ 46 w 51"/>
                <a:gd name="T75" fmla="*/ 358 h 538"/>
                <a:gd name="T76" fmla="*/ 23 w 51"/>
                <a:gd name="T77" fmla="*/ 339 h 538"/>
                <a:gd name="T78" fmla="*/ 19 w 51"/>
                <a:gd name="T79" fmla="*/ 324 h 538"/>
                <a:gd name="T80" fmla="*/ 46 w 51"/>
                <a:gd name="T81" fmla="*/ 300 h 538"/>
                <a:gd name="T82" fmla="*/ 38 w 51"/>
                <a:gd name="T83" fmla="*/ 290 h 538"/>
                <a:gd name="T84" fmla="*/ 18 w 51"/>
                <a:gd name="T85" fmla="*/ 269 h 538"/>
                <a:gd name="T86" fmla="*/ 43 w 51"/>
                <a:gd name="T87" fmla="*/ 245 h 538"/>
                <a:gd name="T88" fmla="*/ 45 w 51"/>
                <a:gd name="T89" fmla="*/ 237 h 538"/>
                <a:gd name="T90" fmla="*/ 19 w 51"/>
                <a:gd name="T91" fmla="*/ 215 h 538"/>
                <a:gd name="T92" fmla="*/ 23 w 51"/>
                <a:gd name="T93" fmla="*/ 201 h 538"/>
                <a:gd name="T94" fmla="*/ 46 w 51"/>
                <a:gd name="T95" fmla="*/ 179 h 538"/>
                <a:gd name="T96" fmla="*/ 27 w 51"/>
                <a:gd name="T97" fmla="*/ 163 h 538"/>
                <a:gd name="T98" fmla="*/ 18 w 51"/>
                <a:gd name="T99" fmla="*/ 147 h 538"/>
                <a:gd name="T100" fmla="*/ 46 w 51"/>
                <a:gd name="T101" fmla="*/ 123 h 538"/>
                <a:gd name="T102" fmla="*/ 42 w 51"/>
                <a:gd name="T103" fmla="*/ 115 h 538"/>
                <a:gd name="T104" fmla="*/ 18 w 51"/>
                <a:gd name="T105" fmla="*/ 93 h 538"/>
                <a:gd name="T106" fmla="*/ 32 w 51"/>
                <a:gd name="T107" fmla="*/ 73 h 538"/>
                <a:gd name="T108" fmla="*/ 46 w 51"/>
                <a:gd name="T109" fmla="*/ 60 h 538"/>
                <a:gd name="T110" fmla="*/ 23 w 51"/>
                <a:gd name="T111" fmla="*/ 41 h 538"/>
                <a:gd name="T112" fmla="*/ 20 w 51"/>
                <a:gd name="T113" fmla="*/ 22 h 538"/>
                <a:gd name="T114" fmla="*/ 51 w 51"/>
                <a:gd name="T115" fmla="*/ 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" h="538">
                  <a:moveTo>
                    <a:pt x="50" y="4"/>
                  </a:moveTo>
                  <a:lnTo>
                    <a:pt x="40" y="12"/>
                  </a:lnTo>
                  <a:lnTo>
                    <a:pt x="35" y="16"/>
                  </a:lnTo>
                  <a:lnTo>
                    <a:pt x="31" y="18"/>
                  </a:lnTo>
                  <a:lnTo>
                    <a:pt x="27" y="22"/>
                  </a:lnTo>
                  <a:lnTo>
                    <a:pt x="24" y="26"/>
                  </a:lnTo>
                  <a:lnTo>
                    <a:pt x="26" y="25"/>
                  </a:lnTo>
                  <a:lnTo>
                    <a:pt x="23" y="29"/>
                  </a:lnTo>
                  <a:lnTo>
                    <a:pt x="24" y="28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4" y="35"/>
                  </a:lnTo>
                  <a:lnTo>
                    <a:pt x="24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31" y="41"/>
                  </a:lnTo>
                  <a:lnTo>
                    <a:pt x="36" y="44"/>
                  </a:lnTo>
                  <a:lnTo>
                    <a:pt x="42" y="48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46" y="71"/>
                  </a:lnTo>
                  <a:lnTo>
                    <a:pt x="46" y="71"/>
                  </a:lnTo>
                  <a:lnTo>
                    <a:pt x="42" y="75"/>
                  </a:lnTo>
                  <a:lnTo>
                    <a:pt x="36" y="79"/>
                  </a:lnTo>
                  <a:lnTo>
                    <a:pt x="31" y="83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24" y="88"/>
                  </a:lnTo>
                  <a:lnTo>
                    <a:pt x="23" y="91"/>
                  </a:lnTo>
                  <a:lnTo>
                    <a:pt x="23" y="89"/>
                  </a:lnTo>
                  <a:lnTo>
                    <a:pt x="23" y="92"/>
                  </a:lnTo>
                  <a:lnTo>
                    <a:pt x="23" y="91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7" y="96"/>
                  </a:lnTo>
                  <a:lnTo>
                    <a:pt x="27" y="96"/>
                  </a:lnTo>
                  <a:lnTo>
                    <a:pt x="31" y="100"/>
                  </a:lnTo>
                  <a:lnTo>
                    <a:pt x="36" y="104"/>
                  </a:lnTo>
                  <a:lnTo>
                    <a:pt x="42" y="107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50" y="115"/>
                  </a:lnTo>
                  <a:lnTo>
                    <a:pt x="50" y="116"/>
                  </a:lnTo>
                  <a:lnTo>
                    <a:pt x="51" y="118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51" y="122"/>
                  </a:lnTo>
                  <a:lnTo>
                    <a:pt x="51" y="123"/>
                  </a:lnTo>
                  <a:lnTo>
                    <a:pt x="51" y="124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46" y="130"/>
                  </a:lnTo>
                  <a:lnTo>
                    <a:pt x="46" y="131"/>
                  </a:lnTo>
                  <a:lnTo>
                    <a:pt x="42" y="134"/>
                  </a:lnTo>
                  <a:lnTo>
                    <a:pt x="36" y="138"/>
                  </a:lnTo>
                  <a:lnTo>
                    <a:pt x="31" y="142"/>
                  </a:lnTo>
                  <a:lnTo>
                    <a:pt x="27" y="146"/>
                  </a:lnTo>
                  <a:lnTo>
                    <a:pt x="27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3" y="151"/>
                  </a:lnTo>
                  <a:lnTo>
                    <a:pt x="23" y="150"/>
                  </a:lnTo>
                  <a:lnTo>
                    <a:pt x="23" y="152"/>
                  </a:lnTo>
                  <a:lnTo>
                    <a:pt x="23" y="151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31" y="159"/>
                  </a:lnTo>
                  <a:lnTo>
                    <a:pt x="36" y="163"/>
                  </a:lnTo>
                  <a:lnTo>
                    <a:pt x="42" y="167"/>
                  </a:lnTo>
                  <a:lnTo>
                    <a:pt x="46" y="171"/>
                  </a:lnTo>
                  <a:lnTo>
                    <a:pt x="46" y="171"/>
                  </a:lnTo>
                  <a:lnTo>
                    <a:pt x="50" y="175"/>
                  </a:lnTo>
                  <a:lnTo>
                    <a:pt x="50" y="175"/>
                  </a:lnTo>
                  <a:lnTo>
                    <a:pt x="51" y="177"/>
                  </a:lnTo>
                  <a:lnTo>
                    <a:pt x="51" y="178"/>
                  </a:lnTo>
                  <a:lnTo>
                    <a:pt x="51" y="179"/>
                  </a:lnTo>
                  <a:lnTo>
                    <a:pt x="51" y="181"/>
                  </a:lnTo>
                  <a:lnTo>
                    <a:pt x="51" y="182"/>
                  </a:lnTo>
                  <a:lnTo>
                    <a:pt x="51" y="183"/>
                  </a:lnTo>
                  <a:lnTo>
                    <a:pt x="50" y="185"/>
                  </a:lnTo>
                  <a:lnTo>
                    <a:pt x="50" y="186"/>
                  </a:lnTo>
                  <a:lnTo>
                    <a:pt x="46" y="190"/>
                  </a:lnTo>
                  <a:lnTo>
                    <a:pt x="46" y="190"/>
                  </a:lnTo>
                  <a:lnTo>
                    <a:pt x="42" y="194"/>
                  </a:lnTo>
                  <a:lnTo>
                    <a:pt x="36" y="198"/>
                  </a:lnTo>
                  <a:lnTo>
                    <a:pt x="31" y="201"/>
                  </a:lnTo>
                  <a:lnTo>
                    <a:pt x="27" y="205"/>
                  </a:lnTo>
                  <a:lnTo>
                    <a:pt x="27" y="205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3" y="209"/>
                  </a:lnTo>
                  <a:lnTo>
                    <a:pt x="23" y="209"/>
                  </a:lnTo>
                  <a:lnTo>
                    <a:pt x="23" y="210"/>
                  </a:lnTo>
                  <a:lnTo>
                    <a:pt x="23" y="210"/>
                  </a:lnTo>
                  <a:lnTo>
                    <a:pt x="23" y="211"/>
                  </a:lnTo>
                  <a:lnTo>
                    <a:pt x="23" y="210"/>
                  </a:lnTo>
                  <a:lnTo>
                    <a:pt x="24" y="213"/>
                  </a:lnTo>
                  <a:lnTo>
                    <a:pt x="24" y="211"/>
                  </a:lnTo>
                  <a:lnTo>
                    <a:pt x="27" y="215"/>
                  </a:lnTo>
                  <a:lnTo>
                    <a:pt x="27" y="215"/>
                  </a:lnTo>
                  <a:lnTo>
                    <a:pt x="31" y="219"/>
                  </a:lnTo>
                  <a:lnTo>
                    <a:pt x="36" y="222"/>
                  </a:lnTo>
                  <a:lnTo>
                    <a:pt x="42" y="226"/>
                  </a:lnTo>
                  <a:lnTo>
                    <a:pt x="46" y="230"/>
                  </a:lnTo>
                  <a:lnTo>
                    <a:pt x="46" y="230"/>
                  </a:lnTo>
                  <a:lnTo>
                    <a:pt x="50" y="234"/>
                  </a:lnTo>
                  <a:lnTo>
                    <a:pt x="50" y="234"/>
                  </a:lnTo>
                  <a:lnTo>
                    <a:pt x="51" y="237"/>
                  </a:lnTo>
                  <a:lnTo>
                    <a:pt x="51" y="237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2"/>
                  </a:lnTo>
                  <a:lnTo>
                    <a:pt x="51" y="242"/>
                  </a:lnTo>
                  <a:lnTo>
                    <a:pt x="50" y="245"/>
                  </a:lnTo>
                  <a:lnTo>
                    <a:pt x="50" y="245"/>
                  </a:lnTo>
                  <a:lnTo>
                    <a:pt x="46" y="249"/>
                  </a:lnTo>
                  <a:lnTo>
                    <a:pt x="46" y="249"/>
                  </a:lnTo>
                  <a:lnTo>
                    <a:pt x="42" y="253"/>
                  </a:lnTo>
                  <a:lnTo>
                    <a:pt x="36" y="257"/>
                  </a:lnTo>
                  <a:lnTo>
                    <a:pt x="31" y="261"/>
                  </a:lnTo>
                  <a:lnTo>
                    <a:pt x="27" y="264"/>
                  </a:lnTo>
                  <a:lnTo>
                    <a:pt x="27" y="264"/>
                  </a:lnTo>
                  <a:lnTo>
                    <a:pt x="24" y="268"/>
                  </a:lnTo>
                  <a:lnTo>
                    <a:pt x="24" y="266"/>
                  </a:lnTo>
                  <a:lnTo>
                    <a:pt x="23" y="269"/>
                  </a:lnTo>
                  <a:lnTo>
                    <a:pt x="23" y="268"/>
                  </a:lnTo>
                  <a:lnTo>
                    <a:pt x="23" y="270"/>
                  </a:lnTo>
                  <a:lnTo>
                    <a:pt x="23" y="269"/>
                  </a:lnTo>
                  <a:lnTo>
                    <a:pt x="23" y="270"/>
                  </a:lnTo>
                  <a:lnTo>
                    <a:pt x="23" y="270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7" y="274"/>
                  </a:lnTo>
                  <a:lnTo>
                    <a:pt x="27" y="274"/>
                  </a:lnTo>
                  <a:lnTo>
                    <a:pt x="31" y="278"/>
                  </a:lnTo>
                  <a:lnTo>
                    <a:pt x="36" y="282"/>
                  </a:lnTo>
                  <a:lnTo>
                    <a:pt x="42" y="285"/>
                  </a:lnTo>
                  <a:lnTo>
                    <a:pt x="46" y="289"/>
                  </a:lnTo>
                  <a:lnTo>
                    <a:pt x="46" y="290"/>
                  </a:lnTo>
                  <a:lnTo>
                    <a:pt x="50" y="293"/>
                  </a:lnTo>
                  <a:lnTo>
                    <a:pt x="50" y="295"/>
                  </a:lnTo>
                  <a:lnTo>
                    <a:pt x="51" y="296"/>
                  </a:lnTo>
                  <a:lnTo>
                    <a:pt x="51" y="297"/>
                  </a:lnTo>
                  <a:lnTo>
                    <a:pt x="51" y="299"/>
                  </a:lnTo>
                  <a:lnTo>
                    <a:pt x="51" y="300"/>
                  </a:lnTo>
                  <a:lnTo>
                    <a:pt x="51" y="301"/>
                  </a:lnTo>
                  <a:lnTo>
                    <a:pt x="51" y="303"/>
                  </a:lnTo>
                  <a:lnTo>
                    <a:pt x="50" y="304"/>
                  </a:lnTo>
                  <a:lnTo>
                    <a:pt x="50" y="305"/>
                  </a:lnTo>
                  <a:lnTo>
                    <a:pt x="46" y="308"/>
                  </a:lnTo>
                  <a:lnTo>
                    <a:pt x="46" y="309"/>
                  </a:lnTo>
                  <a:lnTo>
                    <a:pt x="42" y="312"/>
                  </a:lnTo>
                  <a:lnTo>
                    <a:pt x="36" y="316"/>
                  </a:lnTo>
                  <a:lnTo>
                    <a:pt x="31" y="320"/>
                  </a:lnTo>
                  <a:lnTo>
                    <a:pt x="27" y="324"/>
                  </a:lnTo>
                  <a:lnTo>
                    <a:pt x="27" y="323"/>
                  </a:lnTo>
                  <a:lnTo>
                    <a:pt x="24" y="327"/>
                  </a:lnTo>
                  <a:lnTo>
                    <a:pt x="24" y="327"/>
                  </a:lnTo>
                  <a:lnTo>
                    <a:pt x="23" y="328"/>
                  </a:lnTo>
                  <a:lnTo>
                    <a:pt x="23" y="328"/>
                  </a:lnTo>
                  <a:lnTo>
                    <a:pt x="23" y="329"/>
                  </a:lnTo>
                  <a:lnTo>
                    <a:pt x="23" y="328"/>
                  </a:lnTo>
                  <a:lnTo>
                    <a:pt x="23" y="331"/>
                  </a:lnTo>
                  <a:lnTo>
                    <a:pt x="23" y="329"/>
                  </a:lnTo>
                  <a:lnTo>
                    <a:pt x="24" y="331"/>
                  </a:lnTo>
                  <a:lnTo>
                    <a:pt x="24" y="331"/>
                  </a:lnTo>
                  <a:lnTo>
                    <a:pt x="27" y="335"/>
                  </a:lnTo>
                  <a:lnTo>
                    <a:pt x="27" y="335"/>
                  </a:lnTo>
                  <a:lnTo>
                    <a:pt x="31" y="337"/>
                  </a:lnTo>
                  <a:lnTo>
                    <a:pt x="36" y="341"/>
                  </a:lnTo>
                  <a:lnTo>
                    <a:pt x="42" y="345"/>
                  </a:lnTo>
                  <a:lnTo>
                    <a:pt x="46" y="349"/>
                  </a:lnTo>
                  <a:lnTo>
                    <a:pt x="46" y="349"/>
                  </a:lnTo>
                  <a:lnTo>
                    <a:pt x="50" y="353"/>
                  </a:lnTo>
                  <a:lnTo>
                    <a:pt x="50" y="353"/>
                  </a:lnTo>
                  <a:lnTo>
                    <a:pt x="51" y="356"/>
                  </a:lnTo>
                  <a:lnTo>
                    <a:pt x="51" y="356"/>
                  </a:lnTo>
                  <a:lnTo>
                    <a:pt x="51" y="358"/>
                  </a:lnTo>
                  <a:lnTo>
                    <a:pt x="51" y="359"/>
                  </a:lnTo>
                  <a:lnTo>
                    <a:pt x="51" y="362"/>
                  </a:lnTo>
                  <a:lnTo>
                    <a:pt x="51" y="362"/>
                  </a:lnTo>
                  <a:lnTo>
                    <a:pt x="50" y="363"/>
                  </a:lnTo>
                  <a:lnTo>
                    <a:pt x="50" y="364"/>
                  </a:lnTo>
                  <a:lnTo>
                    <a:pt x="46" y="368"/>
                  </a:lnTo>
                  <a:lnTo>
                    <a:pt x="46" y="368"/>
                  </a:lnTo>
                  <a:lnTo>
                    <a:pt x="42" y="372"/>
                  </a:lnTo>
                  <a:lnTo>
                    <a:pt x="36" y="376"/>
                  </a:lnTo>
                  <a:lnTo>
                    <a:pt x="31" y="379"/>
                  </a:lnTo>
                  <a:lnTo>
                    <a:pt x="27" y="383"/>
                  </a:lnTo>
                  <a:lnTo>
                    <a:pt x="27" y="383"/>
                  </a:lnTo>
                  <a:lnTo>
                    <a:pt x="24" y="387"/>
                  </a:lnTo>
                  <a:lnTo>
                    <a:pt x="24" y="386"/>
                  </a:lnTo>
                  <a:lnTo>
                    <a:pt x="23" y="388"/>
                  </a:lnTo>
                  <a:lnTo>
                    <a:pt x="23" y="387"/>
                  </a:lnTo>
                  <a:lnTo>
                    <a:pt x="23" y="388"/>
                  </a:lnTo>
                  <a:lnTo>
                    <a:pt x="23" y="388"/>
                  </a:lnTo>
                  <a:lnTo>
                    <a:pt x="23" y="390"/>
                  </a:lnTo>
                  <a:lnTo>
                    <a:pt x="23" y="388"/>
                  </a:lnTo>
                  <a:lnTo>
                    <a:pt x="24" y="391"/>
                  </a:lnTo>
                  <a:lnTo>
                    <a:pt x="24" y="390"/>
                  </a:lnTo>
                  <a:lnTo>
                    <a:pt x="27" y="394"/>
                  </a:lnTo>
                  <a:lnTo>
                    <a:pt x="27" y="394"/>
                  </a:lnTo>
                  <a:lnTo>
                    <a:pt x="31" y="398"/>
                  </a:lnTo>
                  <a:lnTo>
                    <a:pt x="36" y="400"/>
                  </a:lnTo>
                  <a:lnTo>
                    <a:pt x="42" y="404"/>
                  </a:lnTo>
                  <a:lnTo>
                    <a:pt x="46" y="408"/>
                  </a:lnTo>
                  <a:lnTo>
                    <a:pt x="46" y="408"/>
                  </a:lnTo>
                  <a:lnTo>
                    <a:pt x="50" y="412"/>
                  </a:lnTo>
                  <a:lnTo>
                    <a:pt x="50" y="412"/>
                  </a:lnTo>
                  <a:lnTo>
                    <a:pt x="51" y="415"/>
                  </a:lnTo>
                  <a:lnTo>
                    <a:pt x="51" y="415"/>
                  </a:lnTo>
                  <a:lnTo>
                    <a:pt x="51" y="418"/>
                  </a:lnTo>
                  <a:lnTo>
                    <a:pt x="51" y="419"/>
                  </a:lnTo>
                  <a:lnTo>
                    <a:pt x="51" y="420"/>
                  </a:lnTo>
                  <a:lnTo>
                    <a:pt x="51" y="420"/>
                  </a:lnTo>
                  <a:lnTo>
                    <a:pt x="50" y="423"/>
                  </a:lnTo>
                  <a:lnTo>
                    <a:pt x="50" y="423"/>
                  </a:lnTo>
                  <a:lnTo>
                    <a:pt x="46" y="427"/>
                  </a:lnTo>
                  <a:lnTo>
                    <a:pt x="46" y="427"/>
                  </a:lnTo>
                  <a:lnTo>
                    <a:pt x="42" y="431"/>
                  </a:lnTo>
                  <a:lnTo>
                    <a:pt x="36" y="435"/>
                  </a:lnTo>
                  <a:lnTo>
                    <a:pt x="31" y="439"/>
                  </a:lnTo>
                  <a:lnTo>
                    <a:pt x="27" y="442"/>
                  </a:lnTo>
                  <a:lnTo>
                    <a:pt x="27" y="442"/>
                  </a:lnTo>
                  <a:lnTo>
                    <a:pt x="24" y="446"/>
                  </a:lnTo>
                  <a:lnTo>
                    <a:pt x="24" y="445"/>
                  </a:lnTo>
                  <a:lnTo>
                    <a:pt x="23" y="447"/>
                  </a:lnTo>
                  <a:lnTo>
                    <a:pt x="23" y="446"/>
                  </a:lnTo>
                  <a:lnTo>
                    <a:pt x="23" y="449"/>
                  </a:lnTo>
                  <a:lnTo>
                    <a:pt x="23" y="447"/>
                  </a:lnTo>
                  <a:lnTo>
                    <a:pt x="23" y="449"/>
                  </a:lnTo>
                  <a:lnTo>
                    <a:pt x="23" y="449"/>
                  </a:lnTo>
                  <a:lnTo>
                    <a:pt x="24" y="450"/>
                  </a:lnTo>
                  <a:lnTo>
                    <a:pt x="24" y="450"/>
                  </a:lnTo>
                  <a:lnTo>
                    <a:pt x="27" y="454"/>
                  </a:lnTo>
                  <a:lnTo>
                    <a:pt x="27" y="453"/>
                  </a:lnTo>
                  <a:lnTo>
                    <a:pt x="31" y="457"/>
                  </a:lnTo>
                  <a:lnTo>
                    <a:pt x="36" y="461"/>
                  </a:lnTo>
                  <a:lnTo>
                    <a:pt x="42" y="463"/>
                  </a:lnTo>
                  <a:lnTo>
                    <a:pt x="46" y="467"/>
                  </a:lnTo>
                  <a:lnTo>
                    <a:pt x="46" y="469"/>
                  </a:lnTo>
                  <a:lnTo>
                    <a:pt x="50" y="471"/>
                  </a:lnTo>
                  <a:lnTo>
                    <a:pt x="50" y="473"/>
                  </a:lnTo>
                  <a:lnTo>
                    <a:pt x="51" y="474"/>
                  </a:lnTo>
                  <a:lnTo>
                    <a:pt x="51" y="475"/>
                  </a:lnTo>
                  <a:lnTo>
                    <a:pt x="51" y="477"/>
                  </a:lnTo>
                  <a:lnTo>
                    <a:pt x="51" y="478"/>
                  </a:lnTo>
                  <a:lnTo>
                    <a:pt x="51" y="479"/>
                  </a:lnTo>
                  <a:lnTo>
                    <a:pt x="51" y="481"/>
                  </a:lnTo>
                  <a:lnTo>
                    <a:pt x="50" y="482"/>
                  </a:lnTo>
                  <a:lnTo>
                    <a:pt x="50" y="482"/>
                  </a:lnTo>
                  <a:lnTo>
                    <a:pt x="47" y="486"/>
                  </a:lnTo>
                  <a:lnTo>
                    <a:pt x="47" y="487"/>
                  </a:lnTo>
                  <a:lnTo>
                    <a:pt x="43" y="490"/>
                  </a:lnTo>
                  <a:lnTo>
                    <a:pt x="38" y="494"/>
                  </a:lnTo>
                  <a:lnTo>
                    <a:pt x="34" y="498"/>
                  </a:lnTo>
                  <a:lnTo>
                    <a:pt x="28" y="502"/>
                  </a:lnTo>
                  <a:lnTo>
                    <a:pt x="24" y="505"/>
                  </a:lnTo>
                  <a:lnTo>
                    <a:pt x="26" y="505"/>
                  </a:lnTo>
                  <a:lnTo>
                    <a:pt x="23" y="509"/>
                  </a:lnTo>
                  <a:lnTo>
                    <a:pt x="23" y="508"/>
                  </a:lnTo>
                  <a:lnTo>
                    <a:pt x="22" y="512"/>
                  </a:lnTo>
                  <a:lnTo>
                    <a:pt x="20" y="516"/>
                  </a:lnTo>
                  <a:lnTo>
                    <a:pt x="20" y="514"/>
                  </a:lnTo>
                  <a:lnTo>
                    <a:pt x="20" y="521"/>
                  </a:lnTo>
                  <a:lnTo>
                    <a:pt x="20" y="522"/>
                  </a:lnTo>
                  <a:lnTo>
                    <a:pt x="20" y="524"/>
                  </a:lnTo>
                  <a:lnTo>
                    <a:pt x="19" y="524"/>
                  </a:lnTo>
                  <a:lnTo>
                    <a:pt x="18" y="524"/>
                  </a:lnTo>
                  <a:lnTo>
                    <a:pt x="16" y="524"/>
                  </a:lnTo>
                  <a:lnTo>
                    <a:pt x="16" y="524"/>
                  </a:lnTo>
                  <a:lnTo>
                    <a:pt x="15" y="522"/>
                  </a:lnTo>
                  <a:lnTo>
                    <a:pt x="15" y="521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6" y="510"/>
                  </a:lnTo>
                  <a:lnTo>
                    <a:pt x="18" y="506"/>
                  </a:lnTo>
                  <a:lnTo>
                    <a:pt x="18" y="505"/>
                  </a:lnTo>
                  <a:lnTo>
                    <a:pt x="20" y="502"/>
                  </a:lnTo>
                  <a:lnTo>
                    <a:pt x="22" y="501"/>
                  </a:lnTo>
                  <a:lnTo>
                    <a:pt x="26" y="498"/>
                  </a:lnTo>
                  <a:lnTo>
                    <a:pt x="30" y="494"/>
                  </a:lnTo>
                  <a:lnTo>
                    <a:pt x="35" y="490"/>
                  </a:lnTo>
                  <a:lnTo>
                    <a:pt x="39" y="486"/>
                  </a:lnTo>
                  <a:lnTo>
                    <a:pt x="43" y="483"/>
                  </a:lnTo>
                  <a:lnTo>
                    <a:pt x="43" y="483"/>
                  </a:lnTo>
                  <a:lnTo>
                    <a:pt x="46" y="479"/>
                  </a:lnTo>
                  <a:lnTo>
                    <a:pt x="46" y="479"/>
                  </a:lnTo>
                  <a:lnTo>
                    <a:pt x="46" y="478"/>
                  </a:lnTo>
                  <a:lnTo>
                    <a:pt x="46" y="479"/>
                  </a:lnTo>
                  <a:lnTo>
                    <a:pt x="46" y="477"/>
                  </a:lnTo>
                  <a:lnTo>
                    <a:pt x="46" y="478"/>
                  </a:lnTo>
                  <a:lnTo>
                    <a:pt x="46" y="475"/>
                  </a:lnTo>
                  <a:lnTo>
                    <a:pt x="46" y="477"/>
                  </a:lnTo>
                  <a:lnTo>
                    <a:pt x="45" y="475"/>
                  </a:lnTo>
                  <a:lnTo>
                    <a:pt x="46" y="475"/>
                  </a:lnTo>
                  <a:lnTo>
                    <a:pt x="42" y="471"/>
                  </a:lnTo>
                  <a:lnTo>
                    <a:pt x="43" y="473"/>
                  </a:lnTo>
                  <a:lnTo>
                    <a:pt x="38" y="469"/>
                  </a:lnTo>
                  <a:lnTo>
                    <a:pt x="32" y="465"/>
                  </a:lnTo>
                  <a:lnTo>
                    <a:pt x="27" y="461"/>
                  </a:lnTo>
                  <a:lnTo>
                    <a:pt x="23" y="458"/>
                  </a:lnTo>
                  <a:lnTo>
                    <a:pt x="23" y="457"/>
                  </a:lnTo>
                  <a:lnTo>
                    <a:pt x="19" y="453"/>
                  </a:lnTo>
                  <a:lnTo>
                    <a:pt x="19" y="453"/>
                  </a:lnTo>
                  <a:lnTo>
                    <a:pt x="18" y="451"/>
                  </a:lnTo>
                  <a:lnTo>
                    <a:pt x="18" y="450"/>
                  </a:lnTo>
                  <a:lnTo>
                    <a:pt x="18" y="449"/>
                  </a:lnTo>
                  <a:lnTo>
                    <a:pt x="18" y="447"/>
                  </a:lnTo>
                  <a:lnTo>
                    <a:pt x="18" y="446"/>
                  </a:lnTo>
                  <a:lnTo>
                    <a:pt x="18" y="445"/>
                  </a:lnTo>
                  <a:lnTo>
                    <a:pt x="19" y="443"/>
                  </a:lnTo>
                  <a:lnTo>
                    <a:pt x="19" y="442"/>
                  </a:lnTo>
                  <a:lnTo>
                    <a:pt x="23" y="438"/>
                  </a:lnTo>
                  <a:lnTo>
                    <a:pt x="23" y="438"/>
                  </a:lnTo>
                  <a:lnTo>
                    <a:pt x="27" y="434"/>
                  </a:lnTo>
                  <a:lnTo>
                    <a:pt x="32" y="431"/>
                  </a:lnTo>
                  <a:lnTo>
                    <a:pt x="38" y="427"/>
                  </a:lnTo>
                  <a:lnTo>
                    <a:pt x="43" y="423"/>
                  </a:lnTo>
                  <a:lnTo>
                    <a:pt x="42" y="423"/>
                  </a:lnTo>
                  <a:lnTo>
                    <a:pt x="46" y="420"/>
                  </a:lnTo>
                  <a:lnTo>
                    <a:pt x="45" y="420"/>
                  </a:lnTo>
                  <a:lnTo>
                    <a:pt x="46" y="419"/>
                  </a:lnTo>
                  <a:lnTo>
                    <a:pt x="46" y="419"/>
                  </a:lnTo>
                  <a:lnTo>
                    <a:pt x="46" y="418"/>
                  </a:lnTo>
                  <a:lnTo>
                    <a:pt x="46" y="419"/>
                  </a:lnTo>
                  <a:lnTo>
                    <a:pt x="46" y="416"/>
                  </a:lnTo>
                  <a:lnTo>
                    <a:pt x="46" y="418"/>
                  </a:lnTo>
                  <a:lnTo>
                    <a:pt x="45" y="415"/>
                  </a:lnTo>
                  <a:lnTo>
                    <a:pt x="46" y="416"/>
                  </a:lnTo>
                  <a:lnTo>
                    <a:pt x="42" y="412"/>
                  </a:lnTo>
                  <a:lnTo>
                    <a:pt x="43" y="412"/>
                  </a:lnTo>
                  <a:lnTo>
                    <a:pt x="38" y="410"/>
                  </a:lnTo>
                  <a:lnTo>
                    <a:pt x="32" y="406"/>
                  </a:lnTo>
                  <a:lnTo>
                    <a:pt x="27" y="402"/>
                  </a:lnTo>
                  <a:lnTo>
                    <a:pt x="23" y="398"/>
                  </a:lnTo>
                  <a:lnTo>
                    <a:pt x="23" y="398"/>
                  </a:lnTo>
                  <a:lnTo>
                    <a:pt x="19" y="394"/>
                  </a:lnTo>
                  <a:lnTo>
                    <a:pt x="19" y="394"/>
                  </a:lnTo>
                  <a:lnTo>
                    <a:pt x="18" y="391"/>
                  </a:lnTo>
                  <a:lnTo>
                    <a:pt x="18" y="391"/>
                  </a:lnTo>
                  <a:lnTo>
                    <a:pt x="18" y="388"/>
                  </a:lnTo>
                  <a:lnTo>
                    <a:pt x="18" y="388"/>
                  </a:lnTo>
                  <a:lnTo>
                    <a:pt x="18" y="386"/>
                  </a:lnTo>
                  <a:lnTo>
                    <a:pt x="18" y="386"/>
                  </a:lnTo>
                  <a:lnTo>
                    <a:pt x="19" y="383"/>
                  </a:lnTo>
                  <a:lnTo>
                    <a:pt x="19" y="383"/>
                  </a:lnTo>
                  <a:lnTo>
                    <a:pt x="23" y="379"/>
                  </a:lnTo>
                  <a:lnTo>
                    <a:pt x="23" y="379"/>
                  </a:lnTo>
                  <a:lnTo>
                    <a:pt x="27" y="375"/>
                  </a:lnTo>
                  <a:lnTo>
                    <a:pt x="32" y="371"/>
                  </a:lnTo>
                  <a:lnTo>
                    <a:pt x="38" y="368"/>
                  </a:lnTo>
                  <a:lnTo>
                    <a:pt x="43" y="364"/>
                  </a:lnTo>
                  <a:lnTo>
                    <a:pt x="42" y="364"/>
                  </a:lnTo>
                  <a:lnTo>
                    <a:pt x="46" y="360"/>
                  </a:lnTo>
                  <a:lnTo>
                    <a:pt x="45" y="362"/>
                  </a:lnTo>
                  <a:lnTo>
                    <a:pt x="46" y="359"/>
                  </a:lnTo>
                  <a:lnTo>
                    <a:pt x="46" y="360"/>
                  </a:lnTo>
                  <a:lnTo>
                    <a:pt x="46" y="358"/>
                  </a:lnTo>
                  <a:lnTo>
                    <a:pt x="46" y="359"/>
                  </a:lnTo>
                  <a:lnTo>
                    <a:pt x="46" y="358"/>
                  </a:lnTo>
                  <a:lnTo>
                    <a:pt x="46" y="358"/>
                  </a:lnTo>
                  <a:lnTo>
                    <a:pt x="45" y="356"/>
                  </a:lnTo>
                  <a:lnTo>
                    <a:pt x="46" y="356"/>
                  </a:lnTo>
                  <a:lnTo>
                    <a:pt x="42" y="353"/>
                  </a:lnTo>
                  <a:lnTo>
                    <a:pt x="43" y="353"/>
                  </a:lnTo>
                  <a:lnTo>
                    <a:pt x="38" y="349"/>
                  </a:lnTo>
                  <a:lnTo>
                    <a:pt x="32" y="345"/>
                  </a:lnTo>
                  <a:lnTo>
                    <a:pt x="27" y="343"/>
                  </a:lnTo>
                  <a:lnTo>
                    <a:pt x="23" y="339"/>
                  </a:lnTo>
                  <a:lnTo>
                    <a:pt x="23" y="339"/>
                  </a:lnTo>
                  <a:lnTo>
                    <a:pt x="19" y="335"/>
                  </a:lnTo>
                  <a:lnTo>
                    <a:pt x="19" y="333"/>
                  </a:lnTo>
                  <a:lnTo>
                    <a:pt x="18" y="332"/>
                  </a:lnTo>
                  <a:lnTo>
                    <a:pt x="18" y="331"/>
                  </a:lnTo>
                  <a:lnTo>
                    <a:pt x="18" y="329"/>
                  </a:lnTo>
                  <a:lnTo>
                    <a:pt x="18" y="328"/>
                  </a:lnTo>
                  <a:lnTo>
                    <a:pt x="18" y="327"/>
                  </a:lnTo>
                  <a:lnTo>
                    <a:pt x="18" y="325"/>
                  </a:lnTo>
                  <a:lnTo>
                    <a:pt x="19" y="324"/>
                  </a:lnTo>
                  <a:lnTo>
                    <a:pt x="19" y="324"/>
                  </a:lnTo>
                  <a:lnTo>
                    <a:pt x="23" y="320"/>
                  </a:lnTo>
                  <a:lnTo>
                    <a:pt x="23" y="319"/>
                  </a:lnTo>
                  <a:lnTo>
                    <a:pt x="27" y="316"/>
                  </a:lnTo>
                  <a:lnTo>
                    <a:pt x="32" y="312"/>
                  </a:lnTo>
                  <a:lnTo>
                    <a:pt x="38" y="308"/>
                  </a:lnTo>
                  <a:lnTo>
                    <a:pt x="43" y="304"/>
                  </a:lnTo>
                  <a:lnTo>
                    <a:pt x="42" y="305"/>
                  </a:lnTo>
                  <a:lnTo>
                    <a:pt x="46" y="301"/>
                  </a:lnTo>
                  <a:lnTo>
                    <a:pt x="45" y="301"/>
                  </a:lnTo>
                  <a:lnTo>
                    <a:pt x="46" y="300"/>
                  </a:lnTo>
                  <a:lnTo>
                    <a:pt x="46" y="300"/>
                  </a:lnTo>
                  <a:lnTo>
                    <a:pt x="46" y="299"/>
                  </a:lnTo>
                  <a:lnTo>
                    <a:pt x="46" y="300"/>
                  </a:lnTo>
                  <a:lnTo>
                    <a:pt x="46" y="297"/>
                  </a:lnTo>
                  <a:lnTo>
                    <a:pt x="46" y="299"/>
                  </a:lnTo>
                  <a:lnTo>
                    <a:pt x="45" y="297"/>
                  </a:lnTo>
                  <a:lnTo>
                    <a:pt x="46" y="297"/>
                  </a:lnTo>
                  <a:lnTo>
                    <a:pt x="42" y="293"/>
                  </a:lnTo>
                  <a:lnTo>
                    <a:pt x="43" y="293"/>
                  </a:lnTo>
                  <a:lnTo>
                    <a:pt x="38" y="290"/>
                  </a:lnTo>
                  <a:lnTo>
                    <a:pt x="32" y="286"/>
                  </a:lnTo>
                  <a:lnTo>
                    <a:pt x="27" y="282"/>
                  </a:lnTo>
                  <a:lnTo>
                    <a:pt x="23" y="278"/>
                  </a:lnTo>
                  <a:lnTo>
                    <a:pt x="23" y="278"/>
                  </a:lnTo>
                  <a:lnTo>
                    <a:pt x="19" y="274"/>
                  </a:lnTo>
                  <a:lnTo>
                    <a:pt x="19" y="274"/>
                  </a:lnTo>
                  <a:lnTo>
                    <a:pt x="18" y="273"/>
                  </a:lnTo>
                  <a:lnTo>
                    <a:pt x="18" y="272"/>
                  </a:lnTo>
                  <a:lnTo>
                    <a:pt x="18" y="270"/>
                  </a:lnTo>
                  <a:lnTo>
                    <a:pt x="18" y="269"/>
                  </a:lnTo>
                  <a:lnTo>
                    <a:pt x="18" y="268"/>
                  </a:lnTo>
                  <a:lnTo>
                    <a:pt x="18" y="266"/>
                  </a:lnTo>
                  <a:lnTo>
                    <a:pt x="19" y="265"/>
                  </a:lnTo>
                  <a:lnTo>
                    <a:pt x="19" y="264"/>
                  </a:lnTo>
                  <a:lnTo>
                    <a:pt x="23" y="260"/>
                  </a:lnTo>
                  <a:lnTo>
                    <a:pt x="23" y="260"/>
                  </a:lnTo>
                  <a:lnTo>
                    <a:pt x="27" y="256"/>
                  </a:lnTo>
                  <a:lnTo>
                    <a:pt x="32" y="252"/>
                  </a:lnTo>
                  <a:lnTo>
                    <a:pt x="38" y="249"/>
                  </a:lnTo>
                  <a:lnTo>
                    <a:pt x="43" y="245"/>
                  </a:lnTo>
                  <a:lnTo>
                    <a:pt x="42" y="245"/>
                  </a:lnTo>
                  <a:lnTo>
                    <a:pt x="46" y="242"/>
                  </a:lnTo>
                  <a:lnTo>
                    <a:pt x="45" y="242"/>
                  </a:lnTo>
                  <a:lnTo>
                    <a:pt x="46" y="241"/>
                  </a:lnTo>
                  <a:lnTo>
                    <a:pt x="46" y="241"/>
                  </a:lnTo>
                  <a:lnTo>
                    <a:pt x="46" y="240"/>
                  </a:lnTo>
                  <a:lnTo>
                    <a:pt x="46" y="240"/>
                  </a:lnTo>
                  <a:lnTo>
                    <a:pt x="46" y="238"/>
                  </a:lnTo>
                  <a:lnTo>
                    <a:pt x="46" y="240"/>
                  </a:lnTo>
                  <a:lnTo>
                    <a:pt x="45" y="237"/>
                  </a:lnTo>
                  <a:lnTo>
                    <a:pt x="46" y="238"/>
                  </a:lnTo>
                  <a:lnTo>
                    <a:pt x="42" y="234"/>
                  </a:lnTo>
                  <a:lnTo>
                    <a:pt x="43" y="234"/>
                  </a:lnTo>
                  <a:lnTo>
                    <a:pt x="38" y="230"/>
                  </a:lnTo>
                  <a:lnTo>
                    <a:pt x="32" y="228"/>
                  </a:lnTo>
                  <a:lnTo>
                    <a:pt x="27" y="223"/>
                  </a:lnTo>
                  <a:lnTo>
                    <a:pt x="23" y="219"/>
                  </a:lnTo>
                  <a:lnTo>
                    <a:pt x="23" y="219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8" y="213"/>
                  </a:lnTo>
                  <a:lnTo>
                    <a:pt x="18" y="213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07"/>
                  </a:lnTo>
                  <a:lnTo>
                    <a:pt x="18" y="207"/>
                  </a:lnTo>
                  <a:lnTo>
                    <a:pt x="19" y="205"/>
                  </a:lnTo>
                  <a:lnTo>
                    <a:pt x="19" y="205"/>
                  </a:lnTo>
                  <a:lnTo>
                    <a:pt x="23" y="201"/>
                  </a:lnTo>
                  <a:lnTo>
                    <a:pt x="23" y="201"/>
                  </a:lnTo>
                  <a:lnTo>
                    <a:pt x="27" y="197"/>
                  </a:lnTo>
                  <a:lnTo>
                    <a:pt x="32" y="193"/>
                  </a:lnTo>
                  <a:lnTo>
                    <a:pt x="38" y="189"/>
                  </a:lnTo>
                  <a:lnTo>
                    <a:pt x="43" y="186"/>
                  </a:lnTo>
                  <a:lnTo>
                    <a:pt x="42" y="186"/>
                  </a:lnTo>
                  <a:lnTo>
                    <a:pt x="46" y="182"/>
                  </a:lnTo>
                  <a:lnTo>
                    <a:pt x="45" y="183"/>
                  </a:lnTo>
                  <a:lnTo>
                    <a:pt x="46" y="181"/>
                  </a:lnTo>
                  <a:lnTo>
                    <a:pt x="46" y="182"/>
                  </a:lnTo>
                  <a:lnTo>
                    <a:pt x="46" y="179"/>
                  </a:lnTo>
                  <a:lnTo>
                    <a:pt x="46" y="181"/>
                  </a:lnTo>
                  <a:lnTo>
                    <a:pt x="46" y="179"/>
                  </a:lnTo>
                  <a:lnTo>
                    <a:pt x="46" y="179"/>
                  </a:lnTo>
                  <a:lnTo>
                    <a:pt x="45" y="178"/>
                  </a:lnTo>
                  <a:lnTo>
                    <a:pt x="46" y="178"/>
                  </a:lnTo>
                  <a:lnTo>
                    <a:pt x="42" y="175"/>
                  </a:lnTo>
                  <a:lnTo>
                    <a:pt x="43" y="175"/>
                  </a:lnTo>
                  <a:lnTo>
                    <a:pt x="38" y="171"/>
                  </a:lnTo>
                  <a:lnTo>
                    <a:pt x="32" y="167"/>
                  </a:lnTo>
                  <a:lnTo>
                    <a:pt x="27" y="163"/>
                  </a:lnTo>
                  <a:lnTo>
                    <a:pt x="23" y="161"/>
                  </a:lnTo>
                  <a:lnTo>
                    <a:pt x="23" y="159"/>
                  </a:lnTo>
                  <a:lnTo>
                    <a:pt x="19" y="156"/>
                  </a:lnTo>
                  <a:lnTo>
                    <a:pt x="19" y="155"/>
                  </a:lnTo>
                  <a:lnTo>
                    <a:pt x="18" y="154"/>
                  </a:lnTo>
                  <a:lnTo>
                    <a:pt x="18" y="152"/>
                  </a:lnTo>
                  <a:lnTo>
                    <a:pt x="18" y="151"/>
                  </a:lnTo>
                  <a:lnTo>
                    <a:pt x="18" y="150"/>
                  </a:lnTo>
                  <a:lnTo>
                    <a:pt x="18" y="148"/>
                  </a:lnTo>
                  <a:lnTo>
                    <a:pt x="18" y="147"/>
                  </a:lnTo>
                  <a:lnTo>
                    <a:pt x="19" y="146"/>
                  </a:lnTo>
                  <a:lnTo>
                    <a:pt x="19" y="144"/>
                  </a:lnTo>
                  <a:lnTo>
                    <a:pt x="23" y="142"/>
                  </a:lnTo>
                  <a:lnTo>
                    <a:pt x="23" y="140"/>
                  </a:lnTo>
                  <a:lnTo>
                    <a:pt x="27" y="138"/>
                  </a:lnTo>
                  <a:lnTo>
                    <a:pt x="32" y="134"/>
                  </a:lnTo>
                  <a:lnTo>
                    <a:pt x="38" y="130"/>
                  </a:lnTo>
                  <a:lnTo>
                    <a:pt x="43" y="126"/>
                  </a:lnTo>
                  <a:lnTo>
                    <a:pt x="42" y="127"/>
                  </a:lnTo>
                  <a:lnTo>
                    <a:pt x="46" y="123"/>
                  </a:lnTo>
                  <a:lnTo>
                    <a:pt x="45" y="123"/>
                  </a:lnTo>
                  <a:lnTo>
                    <a:pt x="46" y="122"/>
                  </a:lnTo>
                  <a:lnTo>
                    <a:pt x="46" y="122"/>
                  </a:lnTo>
                  <a:lnTo>
                    <a:pt x="46" y="120"/>
                  </a:lnTo>
                  <a:lnTo>
                    <a:pt x="46" y="122"/>
                  </a:lnTo>
                  <a:lnTo>
                    <a:pt x="46" y="119"/>
                  </a:lnTo>
                  <a:lnTo>
                    <a:pt x="46" y="120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38" y="112"/>
                  </a:lnTo>
                  <a:lnTo>
                    <a:pt x="32" y="108"/>
                  </a:lnTo>
                  <a:lnTo>
                    <a:pt x="27" y="104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19" y="96"/>
                  </a:lnTo>
                  <a:lnTo>
                    <a:pt x="19" y="96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9" y="87"/>
                  </a:lnTo>
                  <a:lnTo>
                    <a:pt x="19" y="85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7" y="77"/>
                  </a:lnTo>
                  <a:lnTo>
                    <a:pt x="32" y="73"/>
                  </a:lnTo>
                  <a:lnTo>
                    <a:pt x="38" y="71"/>
                  </a:lnTo>
                  <a:lnTo>
                    <a:pt x="43" y="67"/>
                  </a:lnTo>
                  <a:lnTo>
                    <a:pt x="42" y="67"/>
                  </a:lnTo>
                  <a:lnTo>
                    <a:pt x="46" y="63"/>
                  </a:lnTo>
                  <a:lnTo>
                    <a:pt x="45" y="64"/>
                  </a:lnTo>
                  <a:lnTo>
                    <a:pt x="46" y="61"/>
                  </a:lnTo>
                  <a:lnTo>
                    <a:pt x="46" y="63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6" y="60"/>
                  </a:lnTo>
                  <a:lnTo>
                    <a:pt x="46" y="61"/>
                  </a:lnTo>
                  <a:lnTo>
                    <a:pt x="45" y="59"/>
                  </a:lnTo>
                  <a:lnTo>
                    <a:pt x="46" y="60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38" y="52"/>
                  </a:lnTo>
                  <a:lnTo>
                    <a:pt x="32" y="49"/>
                  </a:lnTo>
                  <a:lnTo>
                    <a:pt x="27" y="45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3" y="18"/>
                  </a:lnTo>
                  <a:lnTo>
                    <a:pt x="27" y="14"/>
                  </a:lnTo>
                  <a:lnTo>
                    <a:pt x="32" y="10"/>
                  </a:lnTo>
                  <a:lnTo>
                    <a:pt x="36" y="6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50" y="4"/>
                  </a:lnTo>
                  <a:close/>
                  <a:moveTo>
                    <a:pt x="34" y="516"/>
                  </a:moveTo>
                  <a:lnTo>
                    <a:pt x="19" y="538"/>
                  </a:lnTo>
                  <a:lnTo>
                    <a:pt x="0" y="516"/>
                  </a:lnTo>
                  <a:lnTo>
                    <a:pt x="34" y="516"/>
                  </a:lnTo>
                  <a:close/>
                </a:path>
              </a:pathLst>
            </a:custGeom>
            <a:solidFill>
              <a:srgbClr val="3333CC"/>
            </a:solidFill>
            <a:ln w="1588">
              <a:solidFill>
                <a:srgbClr val="3333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Freeform 71"/>
            <p:cNvSpPr>
              <a:spLocks noEditPoints="1"/>
            </p:cNvSpPr>
            <p:nvPr/>
          </p:nvSpPr>
          <p:spPr bwMode="auto">
            <a:xfrm>
              <a:off x="2968" y="1923"/>
              <a:ext cx="50" cy="538"/>
            </a:xfrm>
            <a:custGeom>
              <a:avLst/>
              <a:gdLst>
                <a:gd name="T0" fmla="*/ 22 w 50"/>
                <a:gd name="T1" fmla="*/ 32 h 538"/>
                <a:gd name="T2" fmla="*/ 40 w 50"/>
                <a:gd name="T3" fmla="*/ 48 h 538"/>
                <a:gd name="T4" fmla="*/ 50 w 50"/>
                <a:gd name="T5" fmla="*/ 64 h 538"/>
                <a:gd name="T6" fmla="*/ 23 w 50"/>
                <a:gd name="T7" fmla="*/ 89 h 538"/>
                <a:gd name="T8" fmla="*/ 26 w 50"/>
                <a:gd name="T9" fmla="*/ 96 h 538"/>
                <a:gd name="T10" fmla="*/ 50 w 50"/>
                <a:gd name="T11" fmla="*/ 119 h 538"/>
                <a:gd name="T12" fmla="*/ 35 w 50"/>
                <a:gd name="T13" fmla="*/ 138 h 538"/>
                <a:gd name="T14" fmla="*/ 22 w 50"/>
                <a:gd name="T15" fmla="*/ 152 h 538"/>
                <a:gd name="T16" fmla="*/ 46 w 50"/>
                <a:gd name="T17" fmla="*/ 171 h 538"/>
                <a:gd name="T18" fmla="*/ 48 w 50"/>
                <a:gd name="T19" fmla="*/ 186 h 538"/>
                <a:gd name="T20" fmla="*/ 22 w 50"/>
                <a:gd name="T21" fmla="*/ 210 h 538"/>
                <a:gd name="T22" fmla="*/ 30 w 50"/>
                <a:gd name="T23" fmla="*/ 219 h 538"/>
                <a:gd name="T24" fmla="*/ 50 w 50"/>
                <a:gd name="T25" fmla="*/ 240 h 538"/>
                <a:gd name="T26" fmla="*/ 26 w 50"/>
                <a:gd name="T27" fmla="*/ 264 h 538"/>
                <a:gd name="T28" fmla="*/ 23 w 50"/>
                <a:gd name="T29" fmla="*/ 272 h 538"/>
                <a:gd name="T30" fmla="*/ 48 w 50"/>
                <a:gd name="T31" fmla="*/ 295 h 538"/>
                <a:gd name="T32" fmla="*/ 44 w 50"/>
                <a:gd name="T33" fmla="*/ 309 h 538"/>
                <a:gd name="T34" fmla="*/ 22 w 50"/>
                <a:gd name="T35" fmla="*/ 329 h 538"/>
                <a:gd name="T36" fmla="*/ 40 w 50"/>
                <a:gd name="T37" fmla="*/ 345 h 538"/>
                <a:gd name="T38" fmla="*/ 50 w 50"/>
                <a:gd name="T39" fmla="*/ 362 h 538"/>
                <a:gd name="T40" fmla="*/ 23 w 50"/>
                <a:gd name="T41" fmla="*/ 387 h 538"/>
                <a:gd name="T42" fmla="*/ 26 w 50"/>
                <a:gd name="T43" fmla="*/ 394 h 538"/>
                <a:gd name="T44" fmla="*/ 50 w 50"/>
                <a:gd name="T45" fmla="*/ 415 h 538"/>
                <a:gd name="T46" fmla="*/ 35 w 50"/>
                <a:gd name="T47" fmla="*/ 435 h 538"/>
                <a:gd name="T48" fmla="*/ 22 w 50"/>
                <a:gd name="T49" fmla="*/ 449 h 538"/>
                <a:gd name="T50" fmla="*/ 46 w 50"/>
                <a:gd name="T51" fmla="*/ 469 h 538"/>
                <a:gd name="T52" fmla="*/ 48 w 50"/>
                <a:gd name="T53" fmla="*/ 483 h 538"/>
                <a:gd name="T54" fmla="*/ 22 w 50"/>
                <a:gd name="T55" fmla="*/ 509 h 538"/>
                <a:gd name="T56" fmla="*/ 15 w 50"/>
                <a:gd name="T57" fmla="*/ 524 h 538"/>
                <a:gd name="T58" fmla="*/ 24 w 50"/>
                <a:gd name="T59" fmla="*/ 498 h 538"/>
                <a:gd name="T60" fmla="*/ 44 w 50"/>
                <a:gd name="T61" fmla="*/ 477 h 538"/>
                <a:gd name="T62" fmla="*/ 26 w 50"/>
                <a:gd name="T63" fmla="*/ 461 h 538"/>
                <a:gd name="T64" fmla="*/ 16 w 50"/>
                <a:gd name="T65" fmla="*/ 445 h 538"/>
                <a:gd name="T66" fmla="*/ 44 w 50"/>
                <a:gd name="T67" fmla="*/ 420 h 538"/>
                <a:gd name="T68" fmla="*/ 40 w 50"/>
                <a:gd name="T69" fmla="*/ 412 h 538"/>
                <a:gd name="T70" fmla="*/ 16 w 50"/>
                <a:gd name="T71" fmla="*/ 391 h 538"/>
                <a:gd name="T72" fmla="*/ 31 w 50"/>
                <a:gd name="T73" fmla="*/ 371 h 538"/>
                <a:gd name="T74" fmla="*/ 44 w 50"/>
                <a:gd name="T75" fmla="*/ 358 h 538"/>
                <a:gd name="T76" fmla="*/ 22 w 50"/>
                <a:gd name="T77" fmla="*/ 339 h 538"/>
                <a:gd name="T78" fmla="*/ 18 w 50"/>
                <a:gd name="T79" fmla="*/ 324 h 538"/>
                <a:gd name="T80" fmla="*/ 44 w 50"/>
                <a:gd name="T81" fmla="*/ 300 h 538"/>
                <a:gd name="T82" fmla="*/ 36 w 50"/>
                <a:gd name="T83" fmla="*/ 290 h 538"/>
                <a:gd name="T84" fmla="*/ 16 w 50"/>
                <a:gd name="T85" fmla="*/ 269 h 538"/>
                <a:gd name="T86" fmla="*/ 42 w 50"/>
                <a:gd name="T87" fmla="*/ 245 h 538"/>
                <a:gd name="T88" fmla="*/ 43 w 50"/>
                <a:gd name="T89" fmla="*/ 237 h 538"/>
                <a:gd name="T90" fmla="*/ 18 w 50"/>
                <a:gd name="T91" fmla="*/ 215 h 538"/>
                <a:gd name="T92" fmla="*/ 22 w 50"/>
                <a:gd name="T93" fmla="*/ 201 h 538"/>
                <a:gd name="T94" fmla="*/ 44 w 50"/>
                <a:gd name="T95" fmla="*/ 179 h 538"/>
                <a:gd name="T96" fmla="*/ 26 w 50"/>
                <a:gd name="T97" fmla="*/ 165 h 538"/>
                <a:gd name="T98" fmla="*/ 16 w 50"/>
                <a:gd name="T99" fmla="*/ 147 h 538"/>
                <a:gd name="T100" fmla="*/ 44 w 50"/>
                <a:gd name="T101" fmla="*/ 123 h 538"/>
                <a:gd name="T102" fmla="*/ 40 w 50"/>
                <a:gd name="T103" fmla="*/ 115 h 538"/>
                <a:gd name="T104" fmla="*/ 16 w 50"/>
                <a:gd name="T105" fmla="*/ 93 h 538"/>
                <a:gd name="T106" fmla="*/ 31 w 50"/>
                <a:gd name="T107" fmla="*/ 73 h 538"/>
                <a:gd name="T108" fmla="*/ 44 w 50"/>
                <a:gd name="T109" fmla="*/ 60 h 538"/>
                <a:gd name="T110" fmla="*/ 22 w 50"/>
                <a:gd name="T111" fmla="*/ 41 h 538"/>
                <a:gd name="T112" fmla="*/ 19 w 50"/>
                <a:gd name="T113" fmla="*/ 22 h 538"/>
                <a:gd name="T114" fmla="*/ 50 w 50"/>
                <a:gd name="T115" fmla="*/ 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" h="538">
                  <a:moveTo>
                    <a:pt x="48" y="4"/>
                  </a:moveTo>
                  <a:lnTo>
                    <a:pt x="39" y="12"/>
                  </a:lnTo>
                  <a:lnTo>
                    <a:pt x="34" y="16"/>
                  </a:lnTo>
                  <a:lnTo>
                    <a:pt x="30" y="18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4" y="25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2" y="32"/>
                  </a:lnTo>
                  <a:lnTo>
                    <a:pt x="22" y="31"/>
                  </a:lnTo>
                  <a:lnTo>
                    <a:pt x="22" y="33"/>
                  </a:lnTo>
                  <a:lnTo>
                    <a:pt x="22" y="32"/>
                  </a:lnTo>
                  <a:lnTo>
                    <a:pt x="23" y="35"/>
                  </a:lnTo>
                  <a:lnTo>
                    <a:pt x="23" y="33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30" y="41"/>
                  </a:lnTo>
                  <a:lnTo>
                    <a:pt x="35" y="44"/>
                  </a:lnTo>
                  <a:lnTo>
                    <a:pt x="40" y="48"/>
                  </a:lnTo>
                  <a:lnTo>
                    <a:pt x="44" y="52"/>
                  </a:lnTo>
                  <a:lnTo>
                    <a:pt x="46" y="52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6" y="71"/>
                  </a:lnTo>
                  <a:lnTo>
                    <a:pt x="44" y="71"/>
                  </a:lnTo>
                  <a:lnTo>
                    <a:pt x="40" y="75"/>
                  </a:lnTo>
                  <a:lnTo>
                    <a:pt x="35" y="79"/>
                  </a:lnTo>
                  <a:lnTo>
                    <a:pt x="30" y="83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3" y="93"/>
                  </a:lnTo>
                  <a:lnTo>
                    <a:pt x="23" y="93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30" y="100"/>
                  </a:lnTo>
                  <a:lnTo>
                    <a:pt x="35" y="104"/>
                  </a:lnTo>
                  <a:lnTo>
                    <a:pt x="40" y="107"/>
                  </a:lnTo>
                  <a:lnTo>
                    <a:pt x="44" y="111"/>
                  </a:lnTo>
                  <a:lnTo>
                    <a:pt x="46" y="112"/>
                  </a:lnTo>
                  <a:lnTo>
                    <a:pt x="48" y="115"/>
                  </a:lnTo>
                  <a:lnTo>
                    <a:pt x="48" y="116"/>
                  </a:lnTo>
                  <a:lnTo>
                    <a:pt x="50" y="118"/>
                  </a:lnTo>
                  <a:lnTo>
                    <a:pt x="50" y="119"/>
                  </a:lnTo>
                  <a:lnTo>
                    <a:pt x="50" y="120"/>
                  </a:lnTo>
                  <a:lnTo>
                    <a:pt x="50" y="122"/>
                  </a:lnTo>
                  <a:lnTo>
                    <a:pt x="50" y="123"/>
                  </a:lnTo>
                  <a:lnTo>
                    <a:pt x="50" y="124"/>
                  </a:lnTo>
                  <a:lnTo>
                    <a:pt x="48" y="126"/>
                  </a:lnTo>
                  <a:lnTo>
                    <a:pt x="48" y="127"/>
                  </a:lnTo>
                  <a:lnTo>
                    <a:pt x="46" y="130"/>
                  </a:lnTo>
                  <a:lnTo>
                    <a:pt x="44" y="131"/>
                  </a:lnTo>
                  <a:lnTo>
                    <a:pt x="40" y="134"/>
                  </a:lnTo>
                  <a:lnTo>
                    <a:pt x="35" y="138"/>
                  </a:lnTo>
                  <a:lnTo>
                    <a:pt x="30" y="142"/>
                  </a:lnTo>
                  <a:lnTo>
                    <a:pt x="26" y="146"/>
                  </a:lnTo>
                  <a:lnTo>
                    <a:pt x="26" y="144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2" y="151"/>
                  </a:lnTo>
                  <a:lnTo>
                    <a:pt x="22" y="150"/>
                  </a:lnTo>
                  <a:lnTo>
                    <a:pt x="22" y="152"/>
                  </a:lnTo>
                  <a:lnTo>
                    <a:pt x="22" y="151"/>
                  </a:lnTo>
                  <a:lnTo>
                    <a:pt x="23" y="152"/>
                  </a:lnTo>
                  <a:lnTo>
                    <a:pt x="23" y="152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40" y="167"/>
                  </a:lnTo>
                  <a:lnTo>
                    <a:pt x="44" y="171"/>
                  </a:lnTo>
                  <a:lnTo>
                    <a:pt x="46" y="171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50" y="178"/>
                  </a:lnTo>
                  <a:lnTo>
                    <a:pt x="50" y="178"/>
                  </a:lnTo>
                  <a:lnTo>
                    <a:pt x="50" y="179"/>
                  </a:lnTo>
                  <a:lnTo>
                    <a:pt x="50" y="181"/>
                  </a:lnTo>
                  <a:lnTo>
                    <a:pt x="50" y="183"/>
                  </a:lnTo>
                  <a:lnTo>
                    <a:pt x="50" y="183"/>
                  </a:lnTo>
                  <a:lnTo>
                    <a:pt x="48" y="185"/>
                  </a:lnTo>
                  <a:lnTo>
                    <a:pt x="48" y="186"/>
                  </a:lnTo>
                  <a:lnTo>
                    <a:pt x="46" y="190"/>
                  </a:lnTo>
                  <a:lnTo>
                    <a:pt x="44" y="190"/>
                  </a:lnTo>
                  <a:lnTo>
                    <a:pt x="40" y="194"/>
                  </a:lnTo>
                  <a:lnTo>
                    <a:pt x="35" y="198"/>
                  </a:lnTo>
                  <a:lnTo>
                    <a:pt x="30" y="201"/>
                  </a:lnTo>
                  <a:lnTo>
                    <a:pt x="26" y="205"/>
                  </a:lnTo>
                  <a:lnTo>
                    <a:pt x="26" y="205"/>
                  </a:lnTo>
                  <a:lnTo>
                    <a:pt x="23" y="209"/>
                  </a:lnTo>
                  <a:lnTo>
                    <a:pt x="23" y="207"/>
                  </a:lnTo>
                  <a:lnTo>
                    <a:pt x="22" y="210"/>
                  </a:lnTo>
                  <a:lnTo>
                    <a:pt x="22" y="209"/>
                  </a:lnTo>
                  <a:lnTo>
                    <a:pt x="22" y="210"/>
                  </a:lnTo>
                  <a:lnTo>
                    <a:pt x="22" y="210"/>
                  </a:lnTo>
                  <a:lnTo>
                    <a:pt x="22" y="211"/>
                  </a:lnTo>
                  <a:lnTo>
                    <a:pt x="22" y="210"/>
                  </a:lnTo>
                  <a:lnTo>
                    <a:pt x="23" y="213"/>
                  </a:lnTo>
                  <a:lnTo>
                    <a:pt x="23" y="211"/>
                  </a:lnTo>
                  <a:lnTo>
                    <a:pt x="26" y="215"/>
                  </a:lnTo>
                  <a:lnTo>
                    <a:pt x="26" y="215"/>
                  </a:lnTo>
                  <a:lnTo>
                    <a:pt x="30" y="219"/>
                  </a:lnTo>
                  <a:lnTo>
                    <a:pt x="35" y="222"/>
                  </a:lnTo>
                  <a:lnTo>
                    <a:pt x="40" y="226"/>
                  </a:lnTo>
                  <a:lnTo>
                    <a:pt x="44" y="230"/>
                  </a:lnTo>
                  <a:lnTo>
                    <a:pt x="46" y="230"/>
                  </a:lnTo>
                  <a:lnTo>
                    <a:pt x="48" y="234"/>
                  </a:lnTo>
                  <a:lnTo>
                    <a:pt x="48" y="234"/>
                  </a:lnTo>
                  <a:lnTo>
                    <a:pt x="50" y="237"/>
                  </a:lnTo>
                  <a:lnTo>
                    <a:pt x="50" y="237"/>
                  </a:lnTo>
                  <a:lnTo>
                    <a:pt x="50" y="240"/>
                  </a:lnTo>
                  <a:lnTo>
                    <a:pt x="50" y="240"/>
                  </a:lnTo>
                  <a:lnTo>
                    <a:pt x="50" y="242"/>
                  </a:lnTo>
                  <a:lnTo>
                    <a:pt x="50" y="242"/>
                  </a:lnTo>
                  <a:lnTo>
                    <a:pt x="48" y="245"/>
                  </a:lnTo>
                  <a:lnTo>
                    <a:pt x="48" y="245"/>
                  </a:lnTo>
                  <a:lnTo>
                    <a:pt x="46" y="249"/>
                  </a:lnTo>
                  <a:lnTo>
                    <a:pt x="44" y="249"/>
                  </a:lnTo>
                  <a:lnTo>
                    <a:pt x="40" y="253"/>
                  </a:lnTo>
                  <a:lnTo>
                    <a:pt x="35" y="257"/>
                  </a:lnTo>
                  <a:lnTo>
                    <a:pt x="30" y="261"/>
                  </a:lnTo>
                  <a:lnTo>
                    <a:pt x="26" y="264"/>
                  </a:lnTo>
                  <a:lnTo>
                    <a:pt x="26" y="264"/>
                  </a:lnTo>
                  <a:lnTo>
                    <a:pt x="23" y="268"/>
                  </a:lnTo>
                  <a:lnTo>
                    <a:pt x="23" y="266"/>
                  </a:lnTo>
                  <a:lnTo>
                    <a:pt x="22" y="269"/>
                  </a:lnTo>
                  <a:lnTo>
                    <a:pt x="22" y="268"/>
                  </a:lnTo>
                  <a:lnTo>
                    <a:pt x="22" y="270"/>
                  </a:lnTo>
                  <a:lnTo>
                    <a:pt x="22" y="269"/>
                  </a:lnTo>
                  <a:lnTo>
                    <a:pt x="22" y="270"/>
                  </a:lnTo>
                  <a:lnTo>
                    <a:pt x="22" y="270"/>
                  </a:lnTo>
                  <a:lnTo>
                    <a:pt x="23" y="272"/>
                  </a:lnTo>
                  <a:lnTo>
                    <a:pt x="23" y="272"/>
                  </a:lnTo>
                  <a:lnTo>
                    <a:pt x="26" y="276"/>
                  </a:lnTo>
                  <a:lnTo>
                    <a:pt x="26" y="274"/>
                  </a:lnTo>
                  <a:lnTo>
                    <a:pt x="30" y="278"/>
                  </a:lnTo>
                  <a:lnTo>
                    <a:pt x="35" y="282"/>
                  </a:lnTo>
                  <a:lnTo>
                    <a:pt x="40" y="285"/>
                  </a:lnTo>
                  <a:lnTo>
                    <a:pt x="44" y="289"/>
                  </a:lnTo>
                  <a:lnTo>
                    <a:pt x="46" y="290"/>
                  </a:lnTo>
                  <a:lnTo>
                    <a:pt x="48" y="293"/>
                  </a:lnTo>
                  <a:lnTo>
                    <a:pt x="48" y="295"/>
                  </a:lnTo>
                  <a:lnTo>
                    <a:pt x="50" y="296"/>
                  </a:lnTo>
                  <a:lnTo>
                    <a:pt x="50" y="297"/>
                  </a:lnTo>
                  <a:lnTo>
                    <a:pt x="50" y="299"/>
                  </a:lnTo>
                  <a:lnTo>
                    <a:pt x="50" y="300"/>
                  </a:lnTo>
                  <a:lnTo>
                    <a:pt x="50" y="301"/>
                  </a:lnTo>
                  <a:lnTo>
                    <a:pt x="50" y="303"/>
                  </a:lnTo>
                  <a:lnTo>
                    <a:pt x="48" y="304"/>
                  </a:lnTo>
                  <a:lnTo>
                    <a:pt x="48" y="305"/>
                  </a:lnTo>
                  <a:lnTo>
                    <a:pt x="46" y="308"/>
                  </a:lnTo>
                  <a:lnTo>
                    <a:pt x="44" y="309"/>
                  </a:lnTo>
                  <a:lnTo>
                    <a:pt x="40" y="312"/>
                  </a:lnTo>
                  <a:lnTo>
                    <a:pt x="35" y="316"/>
                  </a:lnTo>
                  <a:lnTo>
                    <a:pt x="30" y="320"/>
                  </a:lnTo>
                  <a:lnTo>
                    <a:pt x="26" y="324"/>
                  </a:lnTo>
                  <a:lnTo>
                    <a:pt x="26" y="323"/>
                  </a:lnTo>
                  <a:lnTo>
                    <a:pt x="23" y="327"/>
                  </a:lnTo>
                  <a:lnTo>
                    <a:pt x="23" y="327"/>
                  </a:lnTo>
                  <a:lnTo>
                    <a:pt x="22" y="328"/>
                  </a:lnTo>
                  <a:lnTo>
                    <a:pt x="22" y="328"/>
                  </a:lnTo>
                  <a:lnTo>
                    <a:pt x="22" y="329"/>
                  </a:lnTo>
                  <a:lnTo>
                    <a:pt x="22" y="328"/>
                  </a:lnTo>
                  <a:lnTo>
                    <a:pt x="22" y="331"/>
                  </a:lnTo>
                  <a:lnTo>
                    <a:pt x="22" y="329"/>
                  </a:lnTo>
                  <a:lnTo>
                    <a:pt x="23" y="332"/>
                  </a:lnTo>
                  <a:lnTo>
                    <a:pt x="23" y="331"/>
                  </a:lnTo>
                  <a:lnTo>
                    <a:pt x="26" y="335"/>
                  </a:lnTo>
                  <a:lnTo>
                    <a:pt x="26" y="335"/>
                  </a:lnTo>
                  <a:lnTo>
                    <a:pt x="30" y="337"/>
                  </a:lnTo>
                  <a:lnTo>
                    <a:pt x="35" y="341"/>
                  </a:lnTo>
                  <a:lnTo>
                    <a:pt x="40" y="345"/>
                  </a:lnTo>
                  <a:lnTo>
                    <a:pt x="44" y="349"/>
                  </a:lnTo>
                  <a:lnTo>
                    <a:pt x="46" y="349"/>
                  </a:lnTo>
                  <a:lnTo>
                    <a:pt x="48" y="353"/>
                  </a:lnTo>
                  <a:lnTo>
                    <a:pt x="48" y="353"/>
                  </a:lnTo>
                  <a:lnTo>
                    <a:pt x="50" y="356"/>
                  </a:lnTo>
                  <a:lnTo>
                    <a:pt x="50" y="356"/>
                  </a:lnTo>
                  <a:lnTo>
                    <a:pt x="50" y="358"/>
                  </a:lnTo>
                  <a:lnTo>
                    <a:pt x="50" y="359"/>
                  </a:lnTo>
                  <a:lnTo>
                    <a:pt x="50" y="362"/>
                  </a:lnTo>
                  <a:lnTo>
                    <a:pt x="50" y="362"/>
                  </a:lnTo>
                  <a:lnTo>
                    <a:pt x="48" y="364"/>
                  </a:lnTo>
                  <a:lnTo>
                    <a:pt x="48" y="364"/>
                  </a:lnTo>
                  <a:lnTo>
                    <a:pt x="46" y="368"/>
                  </a:lnTo>
                  <a:lnTo>
                    <a:pt x="44" y="368"/>
                  </a:lnTo>
                  <a:lnTo>
                    <a:pt x="40" y="372"/>
                  </a:lnTo>
                  <a:lnTo>
                    <a:pt x="35" y="376"/>
                  </a:lnTo>
                  <a:lnTo>
                    <a:pt x="30" y="379"/>
                  </a:lnTo>
                  <a:lnTo>
                    <a:pt x="26" y="383"/>
                  </a:lnTo>
                  <a:lnTo>
                    <a:pt x="26" y="383"/>
                  </a:lnTo>
                  <a:lnTo>
                    <a:pt x="23" y="387"/>
                  </a:lnTo>
                  <a:lnTo>
                    <a:pt x="23" y="386"/>
                  </a:lnTo>
                  <a:lnTo>
                    <a:pt x="22" y="388"/>
                  </a:lnTo>
                  <a:lnTo>
                    <a:pt x="22" y="387"/>
                  </a:lnTo>
                  <a:lnTo>
                    <a:pt x="22" y="388"/>
                  </a:lnTo>
                  <a:lnTo>
                    <a:pt x="22" y="388"/>
                  </a:lnTo>
                  <a:lnTo>
                    <a:pt x="22" y="390"/>
                  </a:lnTo>
                  <a:lnTo>
                    <a:pt x="22" y="390"/>
                  </a:lnTo>
                  <a:lnTo>
                    <a:pt x="23" y="391"/>
                  </a:lnTo>
                  <a:lnTo>
                    <a:pt x="23" y="390"/>
                  </a:lnTo>
                  <a:lnTo>
                    <a:pt x="26" y="394"/>
                  </a:lnTo>
                  <a:lnTo>
                    <a:pt x="26" y="394"/>
                  </a:lnTo>
                  <a:lnTo>
                    <a:pt x="30" y="398"/>
                  </a:lnTo>
                  <a:lnTo>
                    <a:pt x="35" y="400"/>
                  </a:lnTo>
                  <a:lnTo>
                    <a:pt x="40" y="404"/>
                  </a:lnTo>
                  <a:lnTo>
                    <a:pt x="44" y="408"/>
                  </a:lnTo>
                  <a:lnTo>
                    <a:pt x="46" y="408"/>
                  </a:lnTo>
                  <a:lnTo>
                    <a:pt x="48" y="412"/>
                  </a:lnTo>
                  <a:lnTo>
                    <a:pt x="48" y="414"/>
                  </a:lnTo>
                  <a:lnTo>
                    <a:pt x="50" y="415"/>
                  </a:lnTo>
                  <a:lnTo>
                    <a:pt x="50" y="415"/>
                  </a:lnTo>
                  <a:lnTo>
                    <a:pt x="50" y="418"/>
                  </a:lnTo>
                  <a:lnTo>
                    <a:pt x="50" y="419"/>
                  </a:lnTo>
                  <a:lnTo>
                    <a:pt x="50" y="420"/>
                  </a:lnTo>
                  <a:lnTo>
                    <a:pt x="50" y="422"/>
                  </a:lnTo>
                  <a:lnTo>
                    <a:pt x="48" y="423"/>
                  </a:lnTo>
                  <a:lnTo>
                    <a:pt x="48" y="423"/>
                  </a:lnTo>
                  <a:lnTo>
                    <a:pt x="46" y="427"/>
                  </a:lnTo>
                  <a:lnTo>
                    <a:pt x="44" y="427"/>
                  </a:lnTo>
                  <a:lnTo>
                    <a:pt x="40" y="431"/>
                  </a:lnTo>
                  <a:lnTo>
                    <a:pt x="35" y="435"/>
                  </a:lnTo>
                  <a:lnTo>
                    <a:pt x="30" y="439"/>
                  </a:lnTo>
                  <a:lnTo>
                    <a:pt x="26" y="442"/>
                  </a:lnTo>
                  <a:lnTo>
                    <a:pt x="26" y="442"/>
                  </a:lnTo>
                  <a:lnTo>
                    <a:pt x="23" y="446"/>
                  </a:lnTo>
                  <a:lnTo>
                    <a:pt x="23" y="446"/>
                  </a:lnTo>
                  <a:lnTo>
                    <a:pt x="22" y="447"/>
                  </a:lnTo>
                  <a:lnTo>
                    <a:pt x="22" y="446"/>
                  </a:lnTo>
                  <a:lnTo>
                    <a:pt x="22" y="449"/>
                  </a:lnTo>
                  <a:lnTo>
                    <a:pt x="22" y="447"/>
                  </a:lnTo>
                  <a:lnTo>
                    <a:pt x="22" y="449"/>
                  </a:lnTo>
                  <a:lnTo>
                    <a:pt x="22" y="449"/>
                  </a:lnTo>
                  <a:lnTo>
                    <a:pt x="23" y="450"/>
                  </a:lnTo>
                  <a:lnTo>
                    <a:pt x="23" y="450"/>
                  </a:lnTo>
                  <a:lnTo>
                    <a:pt x="26" y="454"/>
                  </a:lnTo>
                  <a:lnTo>
                    <a:pt x="26" y="453"/>
                  </a:lnTo>
                  <a:lnTo>
                    <a:pt x="30" y="457"/>
                  </a:lnTo>
                  <a:lnTo>
                    <a:pt x="35" y="461"/>
                  </a:lnTo>
                  <a:lnTo>
                    <a:pt x="40" y="465"/>
                  </a:lnTo>
                  <a:lnTo>
                    <a:pt x="44" y="467"/>
                  </a:lnTo>
                  <a:lnTo>
                    <a:pt x="46" y="469"/>
                  </a:lnTo>
                  <a:lnTo>
                    <a:pt x="48" y="471"/>
                  </a:lnTo>
                  <a:lnTo>
                    <a:pt x="48" y="473"/>
                  </a:lnTo>
                  <a:lnTo>
                    <a:pt x="50" y="474"/>
                  </a:lnTo>
                  <a:lnTo>
                    <a:pt x="50" y="475"/>
                  </a:lnTo>
                  <a:lnTo>
                    <a:pt x="50" y="477"/>
                  </a:lnTo>
                  <a:lnTo>
                    <a:pt x="50" y="478"/>
                  </a:lnTo>
                  <a:lnTo>
                    <a:pt x="50" y="479"/>
                  </a:lnTo>
                  <a:lnTo>
                    <a:pt x="50" y="481"/>
                  </a:lnTo>
                  <a:lnTo>
                    <a:pt x="48" y="482"/>
                  </a:lnTo>
                  <a:lnTo>
                    <a:pt x="48" y="483"/>
                  </a:lnTo>
                  <a:lnTo>
                    <a:pt x="46" y="486"/>
                  </a:lnTo>
                  <a:lnTo>
                    <a:pt x="46" y="487"/>
                  </a:lnTo>
                  <a:lnTo>
                    <a:pt x="42" y="490"/>
                  </a:lnTo>
                  <a:lnTo>
                    <a:pt x="36" y="494"/>
                  </a:lnTo>
                  <a:lnTo>
                    <a:pt x="32" y="498"/>
                  </a:lnTo>
                  <a:lnTo>
                    <a:pt x="27" y="502"/>
                  </a:lnTo>
                  <a:lnTo>
                    <a:pt x="23" y="505"/>
                  </a:lnTo>
                  <a:lnTo>
                    <a:pt x="24" y="505"/>
                  </a:lnTo>
                  <a:lnTo>
                    <a:pt x="22" y="509"/>
                  </a:lnTo>
                  <a:lnTo>
                    <a:pt x="22" y="509"/>
                  </a:lnTo>
                  <a:lnTo>
                    <a:pt x="20" y="512"/>
                  </a:lnTo>
                  <a:lnTo>
                    <a:pt x="19" y="516"/>
                  </a:lnTo>
                  <a:lnTo>
                    <a:pt x="19" y="514"/>
                  </a:lnTo>
                  <a:lnTo>
                    <a:pt x="19" y="521"/>
                  </a:lnTo>
                  <a:lnTo>
                    <a:pt x="19" y="522"/>
                  </a:lnTo>
                  <a:lnTo>
                    <a:pt x="19" y="524"/>
                  </a:lnTo>
                  <a:lnTo>
                    <a:pt x="18" y="524"/>
                  </a:lnTo>
                  <a:lnTo>
                    <a:pt x="16" y="524"/>
                  </a:lnTo>
                  <a:lnTo>
                    <a:pt x="15" y="524"/>
                  </a:lnTo>
                  <a:lnTo>
                    <a:pt x="15" y="524"/>
                  </a:lnTo>
                  <a:lnTo>
                    <a:pt x="14" y="522"/>
                  </a:lnTo>
                  <a:lnTo>
                    <a:pt x="14" y="521"/>
                  </a:lnTo>
                  <a:lnTo>
                    <a:pt x="14" y="514"/>
                  </a:lnTo>
                  <a:lnTo>
                    <a:pt x="14" y="514"/>
                  </a:lnTo>
                  <a:lnTo>
                    <a:pt x="15" y="510"/>
                  </a:lnTo>
                  <a:lnTo>
                    <a:pt x="16" y="506"/>
                  </a:lnTo>
                  <a:lnTo>
                    <a:pt x="16" y="506"/>
                  </a:lnTo>
                  <a:lnTo>
                    <a:pt x="19" y="502"/>
                  </a:lnTo>
                  <a:lnTo>
                    <a:pt x="20" y="501"/>
                  </a:lnTo>
                  <a:lnTo>
                    <a:pt x="24" y="498"/>
                  </a:lnTo>
                  <a:lnTo>
                    <a:pt x="28" y="494"/>
                  </a:lnTo>
                  <a:lnTo>
                    <a:pt x="34" y="490"/>
                  </a:lnTo>
                  <a:lnTo>
                    <a:pt x="38" y="486"/>
                  </a:lnTo>
                  <a:lnTo>
                    <a:pt x="42" y="483"/>
                  </a:lnTo>
                  <a:lnTo>
                    <a:pt x="42" y="483"/>
                  </a:lnTo>
                  <a:lnTo>
                    <a:pt x="44" y="479"/>
                  </a:lnTo>
                  <a:lnTo>
                    <a:pt x="44" y="481"/>
                  </a:lnTo>
                  <a:lnTo>
                    <a:pt x="44" y="478"/>
                  </a:lnTo>
                  <a:lnTo>
                    <a:pt x="44" y="479"/>
                  </a:lnTo>
                  <a:lnTo>
                    <a:pt x="44" y="477"/>
                  </a:lnTo>
                  <a:lnTo>
                    <a:pt x="44" y="478"/>
                  </a:lnTo>
                  <a:lnTo>
                    <a:pt x="44" y="477"/>
                  </a:lnTo>
                  <a:lnTo>
                    <a:pt x="44" y="477"/>
                  </a:lnTo>
                  <a:lnTo>
                    <a:pt x="43" y="475"/>
                  </a:lnTo>
                  <a:lnTo>
                    <a:pt x="44" y="475"/>
                  </a:lnTo>
                  <a:lnTo>
                    <a:pt x="40" y="471"/>
                  </a:lnTo>
                  <a:lnTo>
                    <a:pt x="42" y="473"/>
                  </a:lnTo>
                  <a:lnTo>
                    <a:pt x="36" y="469"/>
                  </a:lnTo>
                  <a:lnTo>
                    <a:pt x="31" y="465"/>
                  </a:lnTo>
                  <a:lnTo>
                    <a:pt x="26" y="461"/>
                  </a:lnTo>
                  <a:lnTo>
                    <a:pt x="22" y="458"/>
                  </a:lnTo>
                  <a:lnTo>
                    <a:pt x="22" y="457"/>
                  </a:lnTo>
                  <a:lnTo>
                    <a:pt x="18" y="454"/>
                  </a:lnTo>
                  <a:lnTo>
                    <a:pt x="18" y="453"/>
                  </a:lnTo>
                  <a:lnTo>
                    <a:pt x="16" y="451"/>
                  </a:lnTo>
                  <a:lnTo>
                    <a:pt x="16" y="450"/>
                  </a:lnTo>
                  <a:lnTo>
                    <a:pt x="16" y="449"/>
                  </a:lnTo>
                  <a:lnTo>
                    <a:pt x="16" y="447"/>
                  </a:lnTo>
                  <a:lnTo>
                    <a:pt x="16" y="446"/>
                  </a:lnTo>
                  <a:lnTo>
                    <a:pt x="16" y="445"/>
                  </a:lnTo>
                  <a:lnTo>
                    <a:pt x="18" y="443"/>
                  </a:lnTo>
                  <a:lnTo>
                    <a:pt x="18" y="442"/>
                  </a:lnTo>
                  <a:lnTo>
                    <a:pt x="22" y="439"/>
                  </a:lnTo>
                  <a:lnTo>
                    <a:pt x="22" y="438"/>
                  </a:lnTo>
                  <a:lnTo>
                    <a:pt x="27" y="434"/>
                  </a:lnTo>
                  <a:lnTo>
                    <a:pt x="31" y="431"/>
                  </a:lnTo>
                  <a:lnTo>
                    <a:pt x="36" y="427"/>
                  </a:lnTo>
                  <a:lnTo>
                    <a:pt x="42" y="423"/>
                  </a:lnTo>
                  <a:lnTo>
                    <a:pt x="40" y="423"/>
                  </a:lnTo>
                  <a:lnTo>
                    <a:pt x="44" y="420"/>
                  </a:lnTo>
                  <a:lnTo>
                    <a:pt x="43" y="420"/>
                  </a:lnTo>
                  <a:lnTo>
                    <a:pt x="44" y="419"/>
                  </a:lnTo>
                  <a:lnTo>
                    <a:pt x="44" y="419"/>
                  </a:lnTo>
                  <a:lnTo>
                    <a:pt x="44" y="418"/>
                  </a:lnTo>
                  <a:lnTo>
                    <a:pt x="44" y="419"/>
                  </a:lnTo>
                  <a:lnTo>
                    <a:pt x="44" y="416"/>
                  </a:lnTo>
                  <a:lnTo>
                    <a:pt x="44" y="418"/>
                  </a:lnTo>
                  <a:lnTo>
                    <a:pt x="43" y="415"/>
                  </a:lnTo>
                  <a:lnTo>
                    <a:pt x="44" y="416"/>
                  </a:lnTo>
                  <a:lnTo>
                    <a:pt x="40" y="412"/>
                  </a:lnTo>
                  <a:lnTo>
                    <a:pt x="42" y="412"/>
                  </a:lnTo>
                  <a:lnTo>
                    <a:pt x="36" y="410"/>
                  </a:lnTo>
                  <a:lnTo>
                    <a:pt x="31" y="406"/>
                  </a:lnTo>
                  <a:lnTo>
                    <a:pt x="26" y="402"/>
                  </a:lnTo>
                  <a:lnTo>
                    <a:pt x="22" y="398"/>
                  </a:lnTo>
                  <a:lnTo>
                    <a:pt x="22" y="398"/>
                  </a:lnTo>
                  <a:lnTo>
                    <a:pt x="18" y="394"/>
                  </a:lnTo>
                  <a:lnTo>
                    <a:pt x="18" y="394"/>
                  </a:lnTo>
                  <a:lnTo>
                    <a:pt x="16" y="391"/>
                  </a:lnTo>
                  <a:lnTo>
                    <a:pt x="16" y="391"/>
                  </a:lnTo>
                  <a:lnTo>
                    <a:pt x="16" y="388"/>
                  </a:lnTo>
                  <a:lnTo>
                    <a:pt x="16" y="388"/>
                  </a:lnTo>
                  <a:lnTo>
                    <a:pt x="16" y="386"/>
                  </a:lnTo>
                  <a:lnTo>
                    <a:pt x="16" y="386"/>
                  </a:lnTo>
                  <a:lnTo>
                    <a:pt x="18" y="383"/>
                  </a:lnTo>
                  <a:lnTo>
                    <a:pt x="18" y="383"/>
                  </a:lnTo>
                  <a:lnTo>
                    <a:pt x="22" y="379"/>
                  </a:lnTo>
                  <a:lnTo>
                    <a:pt x="22" y="379"/>
                  </a:lnTo>
                  <a:lnTo>
                    <a:pt x="27" y="375"/>
                  </a:lnTo>
                  <a:lnTo>
                    <a:pt x="31" y="371"/>
                  </a:lnTo>
                  <a:lnTo>
                    <a:pt x="36" y="368"/>
                  </a:lnTo>
                  <a:lnTo>
                    <a:pt x="42" y="364"/>
                  </a:lnTo>
                  <a:lnTo>
                    <a:pt x="40" y="364"/>
                  </a:lnTo>
                  <a:lnTo>
                    <a:pt x="44" y="360"/>
                  </a:lnTo>
                  <a:lnTo>
                    <a:pt x="43" y="362"/>
                  </a:lnTo>
                  <a:lnTo>
                    <a:pt x="44" y="359"/>
                  </a:lnTo>
                  <a:lnTo>
                    <a:pt x="44" y="360"/>
                  </a:lnTo>
                  <a:lnTo>
                    <a:pt x="44" y="358"/>
                  </a:lnTo>
                  <a:lnTo>
                    <a:pt x="44" y="359"/>
                  </a:lnTo>
                  <a:lnTo>
                    <a:pt x="44" y="358"/>
                  </a:lnTo>
                  <a:lnTo>
                    <a:pt x="44" y="358"/>
                  </a:lnTo>
                  <a:lnTo>
                    <a:pt x="43" y="356"/>
                  </a:lnTo>
                  <a:lnTo>
                    <a:pt x="44" y="356"/>
                  </a:lnTo>
                  <a:lnTo>
                    <a:pt x="40" y="353"/>
                  </a:lnTo>
                  <a:lnTo>
                    <a:pt x="42" y="353"/>
                  </a:lnTo>
                  <a:lnTo>
                    <a:pt x="36" y="349"/>
                  </a:lnTo>
                  <a:lnTo>
                    <a:pt x="31" y="345"/>
                  </a:lnTo>
                  <a:lnTo>
                    <a:pt x="26" y="343"/>
                  </a:lnTo>
                  <a:lnTo>
                    <a:pt x="22" y="339"/>
                  </a:lnTo>
                  <a:lnTo>
                    <a:pt x="22" y="339"/>
                  </a:lnTo>
                  <a:lnTo>
                    <a:pt x="18" y="335"/>
                  </a:lnTo>
                  <a:lnTo>
                    <a:pt x="18" y="333"/>
                  </a:lnTo>
                  <a:lnTo>
                    <a:pt x="16" y="332"/>
                  </a:lnTo>
                  <a:lnTo>
                    <a:pt x="16" y="331"/>
                  </a:lnTo>
                  <a:lnTo>
                    <a:pt x="16" y="329"/>
                  </a:lnTo>
                  <a:lnTo>
                    <a:pt x="16" y="328"/>
                  </a:lnTo>
                  <a:lnTo>
                    <a:pt x="16" y="327"/>
                  </a:lnTo>
                  <a:lnTo>
                    <a:pt x="16" y="325"/>
                  </a:lnTo>
                  <a:lnTo>
                    <a:pt x="18" y="324"/>
                  </a:lnTo>
                  <a:lnTo>
                    <a:pt x="18" y="324"/>
                  </a:lnTo>
                  <a:lnTo>
                    <a:pt x="22" y="320"/>
                  </a:lnTo>
                  <a:lnTo>
                    <a:pt x="22" y="320"/>
                  </a:lnTo>
                  <a:lnTo>
                    <a:pt x="27" y="316"/>
                  </a:lnTo>
                  <a:lnTo>
                    <a:pt x="31" y="312"/>
                  </a:lnTo>
                  <a:lnTo>
                    <a:pt x="36" y="308"/>
                  </a:lnTo>
                  <a:lnTo>
                    <a:pt x="42" y="304"/>
                  </a:lnTo>
                  <a:lnTo>
                    <a:pt x="40" y="305"/>
                  </a:lnTo>
                  <a:lnTo>
                    <a:pt x="44" y="301"/>
                  </a:lnTo>
                  <a:lnTo>
                    <a:pt x="43" y="301"/>
                  </a:lnTo>
                  <a:lnTo>
                    <a:pt x="44" y="300"/>
                  </a:lnTo>
                  <a:lnTo>
                    <a:pt x="44" y="300"/>
                  </a:lnTo>
                  <a:lnTo>
                    <a:pt x="44" y="299"/>
                  </a:lnTo>
                  <a:lnTo>
                    <a:pt x="44" y="300"/>
                  </a:lnTo>
                  <a:lnTo>
                    <a:pt x="44" y="297"/>
                  </a:lnTo>
                  <a:lnTo>
                    <a:pt x="44" y="299"/>
                  </a:lnTo>
                  <a:lnTo>
                    <a:pt x="43" y="297"/>
                  </a:lnTo>
                  <a:lnTo>
                    <a:pt x="44" y="297"/>
                  </a:lnTo>
                  <a:lnTo>
                    <a:pt x="40" y="293"/>
                  </a:lnTo>
                  <a:lnTo>
                    <a:pt x="42" y="295"/>
                  </a:lnTo>
                  <a:lnTo>
                    <a:pt x="36" y="290"/>
                  </a:lnTo>
                  <a:lnTo>
                    <a:pt x="31" y="286"/>
                  </a:lnTo>
                  <a:lnTo>
                    <a:pt x="26" y="282"/>
                  </a:lnTo>
                  <a:lnTo>
                    <a:pt x="22" y="278"/>
                  </a:lnTo>
                  <a:lnTo>
                    <a:pt x="22" y="278"/>
                  </a:lnTo>
                  <a:lnTo>
                    <a:pt x="18" y="274"/>
                  </a:lnTo>
                  <a:lnTo>
                    <a:pt x="18" y="274"/>
                  </a:lnTo>
                  <a:lnTo>
                    <a:pt x="16" y="273"/>
                  </a:lnTo>
                  <a:lnTo>
                    <a:pt x="16" y="272"/>
                  </a:lnTo>
                  <a:lnTo>
                    <a:pt x="16" y="270"/>
                  </a:lnTo>
                  <a:lnTo>
                    <a:pt x="16" y="269"/>
                  </a:lnTo>
                  <a:lnTo>
                    <a:pt x="16" y="268"/>
                  </a:lnTo>
                  <a:lnTo>
                    <a:pt x="16" y="266"/>
                  </a:lnTo>
                  <a:lnTo>
                    <a:pt x="18" y="265"/>
                  </a:lnTo>
                  <a:lnTo>
                    <a:pt x="18" y="264"/>
                  </a:lnTo>
                  <a:lnTo>
                    <a:pt x="22" y="260"/>
                  </a:lnTo>
                  <a:lnTo>
                    <a:pt x="22" y="260"/>
                  </a:lnTo>
                  <a:lnTo>
                    <a:pt x="27" y="256"/>
                  </a:lnTo>
                  <a:lnTo>
                    <a:pt x="31" y="253"/>
                  </a:lnTo>
                  <a:lnTo>
                    <a:pt x="36" y="249"/>
                  </a:lnTo>
                  <a:lnTo>
                    <a:pt x="42" y="245"/>
                  </a:lnTo>
                  <a:lnTo>
                    <a:pt x="40" y="245"/>
                  </a:lnTo>
                  <a:lnTo>
                    <a:pt x="44" y="242"/>
                  </a:lnTo>
                  <a:lnTo>
                    <a:pt x="43" y="242"/>
                  </a:lnTo>
                  <a:lnTo>
                    <a:pt x="44" y="241"/>
                  </a:lnTo>
                  <a:lnTo>
                    <a:pt x="44" y="241"/>
                  </a:lnTo>
                  <a:lnTo>
                    <a:pt x="44" y="240"/>
                  </a:lnTo>
                  <a:lnTo>
                    <a:pt x="44" y="240"/>
                  </a:lnTo>
                  <a:lnTo>
                    <a:pt x="44" y="238"/>
                  </a:lnTo>
                  <a:lnTo>
                    <a:pt x="44" y="240"/>
                  </a:lnTo>
                  <a:lnTo>
                    <a:pt x="43" y="237"/>
                  </a:lnTo>
                  <a:lnTo>
                    <a:pt x="44" y="238"/>
                  </a:lnTo>
                  <a:lnTo>
                    <a:pt x="40" y="234"/>
                  </a:lnTo>
                  <a:lnTo>
                    <a:pt x="42" y="234"/>
                  </a:lnTo>
                  <a:lnTo>
                    <a:pt x="36" y="232"/>
                  </a:lnTo>
                  <a:lnTo>
                    <a:pt x="31" y="228"/>
                  </a:lnTo>
                  <a:lnTo>
                    <a:pt x="26" y="223"/>
                  </a:lnTo>
                  <a:lnTo>
                    <a:pt x="22" y="219"/>
                  </a:lnTo>
                  <a:lnTo>
                    <a:pt x="22" y="219"/>
                  </a:lnTo>
                  <a:lnTo>
                    <a:pt x="18" y="215"/>
                  </a:lnTo>
                  <a:lnTo>
                    <a:pt x="18" y="215"/>
                  </a:lnTo>
                  <a:lnTo>
                    <a:pt x="16" y="213"/>
                  </a:lnTo>
                  <a:lnTo>
                    <a:pt x="16" y="213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07"/>
                  </a:lnTo>
                  <a:lnTo>
                    <a:pt x="16" y="207"/>
                  </a:lnTo>
                  <a:lnTo>
                    <a:pt x="18" y="205"/>
                  </a:lnTo>
                  <a:lnTo>
                    <a:pt x="18" y="205"/>
                  </a:lnTo>
                  <a:lnTo>
                    <a:pt x="22" y="201"/>
                  </a:lnTo>
                  <a:lnTo>
                    <a:pt x="22" y="201"/>
                  </a:lnTo>
                  <a:lnTo>
                    <a:pt x="27" y="197"/>
                  </a:lnTo>
                  <a:lnTo>
                    <a:pt x="31" y="193"/>
                  </a:lnTo>
                  <a:lnTo>
                    <a:pt x="36" y="190"/>
                  </a:lnTo>
                  <a:lnTo>
                    <a:pt x="42" y="186"/>
                  </a:lnTo>
                  <a:lnTo>
                    <a:pt x="40" y="186"/>
                  </a:lnTo>
                  <a:lnTo>
                    <a:pt x="44" y="182"/>
                  </a:lnTo>
                  <a:lnTo>
                    <a:pt x="43" y="183"/>
                  </a:lnTo>
                  <a:lnTo>
                    <a:pt x="44" y="181"/>
                  </a:lnTo>
                  <a:lnTo>
                    <a:pt x="44" y="182"/>
                  </a:lnTo>
                  <a:lnTo>
                    <a:pt x="44" y="179"/>
                  </a:lnTo>
                  <a:lnTo>
                    <a:pt x="44" y="181"/>
                  </a:lnTo>
                  <a:lnTo>
                    <a:pt x="44" y="179"/>
                  </a:lnTo>
                  <a:lnTo>
                    <a:pt x="44" y="179"/>
                  </a:lnTo>
                  <a:lnTo>
                    <a:pt x="43" y="178"/>
                  </a:lnTo>
                  <a:lnTo>
                    <a:pt x="44" y="178"/>
                  </a:lnTo>
                  <a:lnTo>
                    <a:pt x="40" y="175"/>
                  </a:lnTo>
                  <a:lnTo>
                    <a:pt x="42" y="175"/>
                  </a:lnTo>
                  <a:lnTo>
                    <a:pt x="36" y="171"/>
                  </a:lnTo>
                  <a:lnTo>
                    <a:pt x="31" y="167"/>
                  </a:lnTo>
                  <a:lnTo>
                    <a:pt x="26" y="165"/>
                  </a:lnTo>
                  <a:lnTo>
                    <a:pt x="22" y="161"/>
                  </a:lnTo>
                  <a:lnTo>
                    <a:pt x="22" y="161"/>
                  </a:lnTo>
                  <a:lnTo>
                    <a:pt x="18" y="156"/>
                  </a:lnTo>
                  <a:lnTo>
                    <a:pt x="18" y="155"/>
                  </a:lnTo>
                  <a:lnTo>
                    <a:pt x="16" y="154"/>
                  </a:lnTo>
                  <a:lnTo>
                    <a:pt x="16" y="152"/>
                  </a:lnTo>
                  <a:lnTo>
                    <a:pt x="16" y="151"/>
                  </a:lnTo>
                  <a:lnTo>
                    <a:pt x="16" y="150"/>
                  </a:lnTo>
                  <a:lnTo>
                    <a:pt x="16" y="148"/>
                  </a:lnTo>
                  <a:lnTo>
                    <a:pt x="16" y="147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22" y="142"/>
                  </a:lnTo>
                  <a:lnTo>
                    <a:pt x="22" y="140"/>
                  </a:lnTo>
                  <a:lnTo>
                    <a:pt x="27" y="138"/>
                  </a:lnTo>
                  <a:lnTo>
                    <a:pt x="31" y="134"/>
                  </a:lnTo>
                  <a:lnTo>
                    <a:pt x="36" y="130"/>
                  </a:lnTo>
                  <a:lnTo>
                    <a:pt x="42" y="126"/>
                  </a:lnTo>
                  <a:lnTo>
                    <a:pt x="40" y="127"/>
                  </a:lnTo>
                  <a:lnTo>
                    <a:pt x="44" y="123"/>
                  </a:lnTo>
                  <a:lnTo>
                    <a:pt x="43" y="123"/>
                  </a:lnTo>
                  <a:lnTo>
                    <a:pt x="44" y="122"/>
                  </a:lnTo>
                  <a:lnTo>
                    <a:pt x="44" y="122"/>
                  </a:lnTo>
                  <a:lnTo>
                    <a:pt x="44" y="120"/>
                  </a:lnTo>
                  <a:lnTo>
                    <a:pt x="44" y="122"/>
                  </a:lnTo>
                  <a:lnTo>
                    <a:pt x="44" y="119"/>
                  </a:lnTo>
                  <a:lnTo>
                    <a:pt x="44" y="120"/>
                  </a:lnTo>
                  <a:lnTo>
                    <a:pt x="43" y="119"/>
                  </a:lnTo>
                  <a:lnTo>
                    <a:pt x="44" y="119"/>
                  </a:lnTo>
                  <a:lnTo>
                    <a:pt x="40" y="115"/>
                  </a:lnTo>
                  <a:lnTo>
                    <a:pt x="42" y="115"/>
                  </a:lnTo>
                  <a:lnTo>
                    <a:pt x="36" y="112"/>
                  </a:lnTo>
                  <a:lnTo>
                    <a:pt x="31" y="108"/>
                  </a:lnTo>
                  <a:lnTo>
                    <a:pt x="26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6" y="95"/>
                  </a:lnTo>
                  <a:lnTo>
                    <a:pt x="16" y="93"/>
                  </a:lnTo>
                  <a:lnTo>
                    <a:pt x="16" y="92"/>
                  </a:lnTo>
                  <a:lnTo>
                    <a:pt x="16" y="91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87"/>
                  </a:lnTo>
                  <a:lnTo>
                    <a:pt x="18" y="85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7" y="77"/>
                  </a:lnTo>
                  <a:lnTo>
                    <a:pt x="31" y="73"/>
                  </a:lnTo>
                  <a:lnTo>
                    <a:pt x="36" y="71"/>
                  </a:lnTo>
                  <a:lnTo>
                    <a:pt x="42" y="67"/>
                  </a:lnTo>
                  <a:lnTo>
                    <a:pt x="40" y="67"/>
                  </a:lnTo>
                  <a:lnTo>
                    <a:pt x="44" y="64"/>
                  </a:lnTo>
                  <a:lnTo>
                    <a:pt x="43" y="64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4" y="60"/>
                  </a:lnTo>
                  <a:lnTo>
                    <a:pt x="44" y="61"/>
                  </a:lnTo>
                  <a:lnTo>
                    <a:pt x="43" y="59"/>
                  </a:lnTo>
                  <a:lnTo>
                    <a:pt x="44" y="60"/>
                  </a:lnTo>
                  <a:lnTo>
                    <a:pt x="40" y="56"/>
                  </a:lnTo>
                  <a:lnTo>
                    <a:pt x="42" y="56"/>
                  </a:lnTo>
                  <a:lnTo>
                    <a:pt x="36" y="52"/>
                  </a:lnTo>
                  <a:lnTo>
                    <a:pt x="31" y="49"/>
                  </a:lnTo>
                  <a:lnTo>
                    <a:pt x="26" y="45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3" y="18"/>
                  </a:lnTo>
                  <a:lnTo>
                    <a:pt x="26" y="14"/>
                  </a:lnTo>
                  <a:lnTo>
                    <a:pt x="31" y="10"/>
                  </a:lnTo>
                  <a:lnTo>
                    <a:pt x="35" y="8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4"/>
                  </a:lnTo>
                  <a:close/>
                  <a:moveTo>
                    <a:pt x="32" y="516"/>
                  </a:moveTo>
                  <a:lnTo>
                    <a:pt x="18" y="538"/>
                  </a:lnTo>
                  <a:lnTo>
                    <a:pt x="0" y="516"/>
                  </a:lnTo>
                  <a:lnTo>
                    <a:pt x="32" y="516"/>
                  </a:lnTo>
                  <a:close/>
                </a:path>
              </a:pathLst>
            </a:custGeom>
            <a:solidFill>
              <a:srgbClr val="3333CC"/>
            </a:solidFill>
            <a:ln w="1588">
              <a:solidFill>
                <a:srgbClr val="3333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Freeform 72"/>
            <p:cNvSpPr>
              <a:spLocks noEditPoints="1"/>
            </p:cNvSpPr>
            <p:nvPr/>
          </p:nvSpPr>
          <p:spPr bwMode="auto">
            <a:xfrm>
              <a:off x="2313" y="2069"/>
              <a:ext cx="51" cy="436"/>
            </a:xfrm>
            <a:custGeom>
              <a:avLst/>
              <a:gdLst>
                <a:gd name="T0" fmla="*/ 29 w 51"/>
                <a:gd name="T1" fmla="*/ 18 h 436"/>
                <a:gd name="T2" fmla="*/ 23 w 51"/>
                <a:gd name="T3" fmla="*/ 26 h 436"/>
                <a:gd name="T4" fmla="*/ 23 w 51"/>
                <a:gd name="T5" fmla="*/ 28 h 436"/>
                <a:gd name="T6" fmla="*/ 15 w 51"/>
                <a:gd name="T7" fmla="*/ 24 h 436"/>
                <a:gd name="T8" fmla="*/ 32 w 51"/>
                <a:gd name="T9" fmla="*/ 44 h 436"/>
                <a:gd name="T10" fmla="*/ 48 w 51"/>
                <a:gd name="T11" fmla="*/ 45 h 436"/>
                <a:gd name="T12" fmla="*/ 41 w 51"/>
                <a:gd name="T13" fmla="*/ 50 h 436"/>
                <a:gd name="T14" fmla="*/ 36 w 51"/>
                <a:gd name="T15" fmla="*/ 65 h 436"/>
                <a:gd name="T16" fmla="*/ 25 w 51"/>
                <a:gd name="T17" fmla="*/ 72 h 436"/>
                <a:gd name="T18" fmla="*/ 23 w 51"/>
                <a:gd name="T19" fmla="*/ 76 h 436"/>
                <a:gd name="T20" fmla="*/ 23 w 51"/>
                <a:gd name="T21" fmla="*/ 76 h 436"/>
                <a:gd name="T22" fmla="*/ 51 w 51"/>
                <a:gd name="T23" fmla="*/ 97 h 436"/>
                <a:gd name="T24" fmla="*/ 44 w 51"/>
                <a:gd name="T25" fmla="*/ 108 h 436"/>
                <a:gd name="T26" fmla="*/ 41 w 51"/>
                <a:gd name="T27" fmla="*/ 100 h 436"/>
                <a:gd name="T28" fmla="*/ 25 w 51"/>
                <a:gd name="T29" fmla="*/ 111 h 436"/>
                <a:gd name="T30" fmla="*/ 23 w 51"/>
                <a:gd name="T31" fmla="*/ 123 h 436"/>
                <a:gd name="T32" fmla="*/ 17 w 51"/>
                <a:gd name="T33" fmla="*/ 130 h 436"/>
                <a:gd name="T34" fmla="*/ 15 w 51"/>
                <a:gd name="T35" fmla="*/ 120 h 436"/>
                <a:gd name="T36" fmla="*/ 36 w 51"/>
                <a:gd name="T37" fmla="*/ 132 h 436"/>
                <a:gd name="T38" fmla="*/ 45 w 51"/>
                <a:gd name="T39" fmla="*/ 138 h 436"/>
                <a:gd name="T40" fmla="*/ 43 w 51"/>
                <a:gd name="T41" fmla="*/ 148 h 436"/>
                <a:gd name="T42" fmla="*/ 45 w 51"/>
                <a:gd name="T43" fmla="*/ 156 h 436"/>
                <a:gd name="T44" fmla="*/ 39 w 51"/>
                <a:gd name="T45" fmla="*/ 150 h 436"/>
                <a:gd name="T46" fmla="*/ 20 w 51"/>
                <a:gd name="T47" fmla="*/ 162 h 436"/>
                <a:gd name="T48" fmla="*/ 25 w 51"/>
                <a:gd name="T49" fmla="*/ 174 h 436"/>
                <a:gd name="T50" fmla="*/ 16 w 51"/>
                <a:gd name="T51" fmla="*/ 176 h 436"/>
                <a:gd name="T52" fmla="*/ 36 w 51"/>
                <a:gd name="T53" fmla="*/ 180 h 436"/>
                <a:gd name="T54" fmla="*/ 45 w 51"/>
                <a:gd name="T55" fmla="*/ 205 h 436"/>
                <a:gd name="T56" fmla="*/ 41 w 51"/>
                <a:gd name="T57" fmla="*/ 195 h 436"/>
                <a:gd name="T58" fmla="*/ 37 w 51"/>
                <a:gd name="T59" fmla="*/ 209 h 436"/>
                <a:gd name="T60" fmla="*/ 23 w 51"/>
                <a:gd name="T61" fmla="*/ 219 h 436"/>
                <a:gd name="T62" fmla="*/ 15 w 51"/>
                <a:gd name="T63" fmla="*/ 217 h 436"/>
                <a:gd name="T64" fmla="*/ 35 w 51"/>
                <a:gd name="T65" fmla="*/ 227 h 436"/>
                <a:gd name="T66" fmla="*/ 44 w 51"/>
                <a:gd name="T67" fmla="*/ 234 h 436"/>
                <a:gd name="T68" fmla="*/ 41 w 51"/>
                <a:gd name="T69" fmla="*/ 242 h 436"/>
                <a:gd name="T70" fmla="*/ 45 w 51"/>
                <a:gd name="T71" fmla="*/ 251 h 436"/>
                <a:gd name="T72" fmla="*/ 39 w 51"/>
                <a:gd name="T73" fmla="*/ 246 h 436"/>
                <a:gd name="T74" fmla="*/ 19 w 51"/>
                <a:gd name="T75" fmla="*/ 260 h 436"/>
                <a:gd name="T76" fmla="*/ 23 w 51"/>
                <a:gd name="T77" fmla="*/ 268 h 436"/>
                <a:gd name="T78" fmla="*/ 16 w 51"/>
                <a:gd name="T79" fmla="*/ 272 h 436"/>
                <a:gd name="T80" fmla="*/ 31 w 51"/>
                <a:gd name="T81" fmla="*/ 284 h 436"/>
                <a:gd name="T82" fmla="*/ 49 w 51"/>
                <a:gd name="T83" fmla="*/ 294 h 436"/>
                <a:gd name="T84" fmla="*/ 41 w 51"/>
                <a:gd name="T85" fmla="*/ 292 h 436"/>
                <a:gd name="T86" fmla="*/ 35 w 51"/>
                <a:gd name="T87" fmla="*/ 306 h 436"/>
                <a:gd name="T88" fmla="*/ 24 w 51"/>
                <a:gd name="T89" fmla="*/ 314 h 436"/>
                <a:gd name="T90" fmla="*/ 16 w 51"/>
                <a:gd name="T91" fmla="*/ 320 h 436"/>
                <a:gd name="T92" fmla="*/ 17 w 51"/>
                <a:gd name="T93" fmla="*/ 309 h 436"/>
                <a:gd name="T94" fmla="*/ 31 w 51"/>
                <a:gd name="T95" fmla="*/ 331 h 436"/>
                <a:gd name="T96" fmla="*/ 49 w 51"/>
                <a:gd name="T97" fmla="*/ 335 h 436"/>
                <a:gd name="T98" fmla="*/ 43 w 51"/>
                <a:gd name="T99" fmla="*/ 328 h 436"/>
                <a:gd name="T100" fmla="*/ 40 w 51"/>
                <a:gd name="T101" fmla="*/ 341 h 436"/>
                <a:gd name="T102" fmla="*/ 25 w 51"/>
                <a:gd name="T103" fmla="*/ 361 h 436"/>
                <a:gd name="T104" fmla="*/ 24 w 51"/>
                <a:gd name="T105" fmla="*/ 364 h 436"/>
                <a:gd name="T106" fmla="*/ 17 w 51"/>
                <a:gd name="T107" fmla="*/ 369 h 436"/>
                <a:gd name="T108" fmla="*/ 37 w 51"/>
                <a:gd name="T109" fmla="*/ 383 h 436"/>
                <a:gd name="T110" fmla="*/ 51 w 51"/>
                <a:gd name="T111" fmla="*/ 387 h 436"/>
                <a:gd name="T112" fmla="*/ 43 w 51"/>
                <a:gd name="T113" fmla="*/ 387 h 436"/>
                <a:gd name="T114" fmla="*/ 41 w 51"/>
                <a:gd name="T115" fmla="*/ 387 h 436"/>
                <a:gd name="T116" fmla="*/ 39 w 51"/>
                <a:gd name="T117" fmla="*/ 402 h 436"/>
                <a:gd name="T118" fmla="*/ 15 w 51"/>
                <a:gd name="T119" fmla="*/ 411 h 436"/>
                <a:gd name="T120" fmla="*/ 0 w 51"/>
                <a:gd name="T121" fmla="*/ 414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" h="436">
                  <a:moveTo>
                    <a:pt x="48" y="6"/>
                  </a:moveTo>
                  <a:lnTo>
                    <a:pt x="41" y="12"/>
                  </a:lnTo>
                  <a:lnTo>
                    <a:pt x="37" y="4"/>
                  </a:lnTo>
                  <a:lnTo>
                    <a:pt x="44" y="0"/>
                  </a:lnTo>
                  <a:lnTo>
                    <a:pt x="48" y="6"/>
                  </a:lnTo>
                  <a:close/>
                  <a:moveTo>
                    <a:pt x="35" y="16"/>
                  </a:moveTo>
                  <a:lnTo>
                    <a:pt x="33" y="16"/>
                  </a:lnTo>
                  <a:lnTo>
                    <a:pt x="29" y="18"/>
                  </a:lnTo>
                  <a:lnTo>
                    <a:pt x="28" y="20"/>
                  </a:lnTo>
                  <a:lnTo>
                    <a:pt x="23" y="14"/>
                  </a:lnTo>
                  <a:lnTo>
                    <a:pt x="25" y="12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5" y="16"/>
                  </a:lnTo>
                  <a:close/>
                  <a:moveTo>
                    <a:pt x="24" y="25"/>
                  </a:moveTo>
                  <a:lnTo>
                    <a:pt x="23" y="26"/>
                  </a:lnTo>
                  <a:lnTo>
                    <a:pt x="23" y="25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17" y="34"/>
                  </a:lnTo>
                  <a:lnTo>
                    <a:pt x="17" y="33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24" y="25"/>
                  </a:lnTo>
                  <a:close/>
                  <a:moveTo>
                    <a:pt x="29" y="33"/>
                  </a:moveTo>
                  <a:lnTo>
                    <a:pt x="29" y="33"/>
                  </a:lnTo>
                  <a:lnTo>
                    <a:pt x="35" y="36"/>
                  </a:lnTo>
                  <a:lnTo>
                    <a:pt x="36" y="37"/>
                  </a:lnTo>
                  <a:lnTo>
                    <a:pt x="32" y="44"/>
                  </a:lnTo>
                  <a:lnTo>
                    <a:pt x="31" y="42"/>
                  </a:lnTo>
                  <a:lnTo>
                    <a:pt x="25" y="40"/>
                  </a:lnTo>
                  <a:lnTo>
                    <a:pt x="24" y="40"/>
                  </a:lnTo>
                  <a:lnTo>
                    <a:pt x="29" y="33"/>
                  </a:lnTo>
                  <a:close/>
                  <a:moveTo>
                    <a:pt x="44" y="41"/>
                  </a:moveTo>
                  <a:lnTo>
                    <a:pt x="44" y="41"/>
                  </a:lnTo>
                  <a:lnTo>
                    <a:pt x="45" y="42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9" y="48"/>
                  </a:lnTo>
                  <a:lnTo>
                    <a:pt x="49" y="49"/>
                  </a:lnTo>
                  <a:lnTo>
                    <a:pt x="51" y="50"/>
                  </a:lnTo>
                  <a:lnTo>
                    <a:pt x="43" y="52"/>
                  </a:lnTo>
                  <a:lnTo>
                    <a:pt x="41" y="50"/>
                  </a:lnTo>
                  <a:lnTo>
                    <a:pt x="43" y="52"/>
                  </a:lnTo>
                  <a:lnTo>
                    <a:pt x="41" y="50"/>
                  </a:lnTo>
                  <a:lnTo>
                    <a:pt x="43" y="52"/>
                  </a:lnTo>
                  <a:lnTo>
                    <a:pt x="39" y="48"/>
                  </a:lnTo>
                  <a:lnTo>
                    <a:pt x="40" y="49"/>
                  </a:lnTo>
                  <a:lnTo>
                    <a:pt x="39" y="48"/>
                  </a:lnTo>
                  <a:lnTo>
                    <a:pt x="44" y="41"/>
                  </a:lnTo>
                  <a:close/>
                  <a:moveTo>
                    <a:pt x="44" y="61"/>
                  </a:moveTo>
                  <a:lnTo>
                    <a:pt x="40" y="64"/>
                  </a:lnTo>
                  <a:lnTo>
                    <a:pt x="36" y="65"/>
                  </a:lnTo>
                  <a:lnTo>
                    <a:pt x="32" y="59"/>
                  </a:lnTo>
                  <a:lnTo>
                    <a:pt x="35" y="57"/>
                  </a:lnTo>
                  <a:lnTo>
                    <a:pt x="39" y="54"/>
                  </a:lnTo>
                  <a:lnTo>
                    <a:pt x="44" y="61"/>
                  </a:lnTo>
                  <a:close/>
                  <a:moveTo>
                    <a:pt x="29" y="69"/>
                  </a:moveTo>
                  <a:lnTo>
                    <a:pt x="29" y="69"/>
                  </a:lnTo>
                  <a:lnTo>
                    <a:pt x="25" y="73"/>
                  </a:lnTo>
                  <a:lnTo>
                    <a:pt x="25" y="72"/>
                  </a:lnTo>
                  <a:lnTo>
                    <a:pt x="24" y="75"/>
                  </a:lnTo>
                  <a:lnTo>
                    <a:pt x="17" y="68"/>
                  </a:lnTo>
                  <a:lnTo>
                    <a:pt x="20" y="67"/>
                  </a:lnTo>
                  <a:lnTo>
                    <a:pt x="20" y="65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9" y="69"/>
                  </a:lnTo>
                  <a:close/>
                  <a:moveTo>
                    <a:pt x="23" y="76"/>
                  </a:moveTo>
                  <a:lnTo>
                    <a:pt x="25" y="79"/>
                  </a:lnTo>
                  <a:lnTo>
                    <a:pt x="25" y="77"/>
                  </a:lnTo>
                  <a:lnTo>
                    <a:pt x="29" y="80"/>
                  </a:lnTo>
                  <a:lnTo>
                    <a:pt x="24" y="87"/>
                  </a:lnTo>
                  <a:lnTo>
                    <a:pt x="20" y="85"/>
                  </a:lnTo>
                  <a:lnTo>
                    <a:pt x="20" y="84"/>
                  </a:lnTo>
                  <a:lnTo>
                    <a:pt x="17" y="81"/>
                  </a:lnTo>
                  <a:lnTo>
                    <a:pt x="23" y="76"/>
                  </a:lnTo>
                  <a:close/>
                  <a:moveTo>
                    <a:pt x="36" y="84"/>
                  </a:moveTo>
                  <a:lnTo>
                    <a:pt x="40" y="87"/>
                  </a:lnTo>
                  <a:lnTo>
                    <a:pt x="43" y="89"/>
                  </a:lnTo>
                  <a:lnTo>
                    <a:pt x="39" y="96"/>
                  </a:lnTo>
                  <a:lnTo>
                    <a:pt x="36" y="93"/>
                  </a:lnTo>
                  <a:lnTo>
                    <a:pt x="32" y="92"/>
                  </a:lnTo>
                  <a:lnTo>
                    <a:pt x="36" y="84"/>
                  </a:lnTo>
                  <a:close/>
                  <a:moveTo>
                    <a:pt x="51" y="97"/>
                  </a:moveTo>
                  <a:lnTo>
                    <a:pt x="51" y="99"/>
                  </a:lnTo>
                  <a:lnTo>
                    <a:pt x="51" y="100"/>
                  </a:lnTo>
                  <a:lnTo>
                    <a:pt x="49" y="101"/>
                  </a:lnTo>
                  <a:lnTo>
                    <a:pt x="49" y="103"/>
                  </a:lnTo>
                  <a:lnTo>
                    <a:pt x="49" y="104"/>
                  </a:lnTo>
                  <a:lnTo>
                    <a:pt x="48" y="105"/>
                  </a:lnTo>
                  <a:lnTo>
                    <a:pt x="45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39" y="103"/>
                  </a:lnTo>
                  <a:lnTo>
                    <a:pt x="43" y="99"/>
                  </a:lnTo>
                  <a:lnTo>
                    <a:pt x="41" y="100"/>
                  </a:lnTo>
                  <a:lnTo>
                    <a:pt x="43" y="99"/>
                  </a:lnTo>
                  <a:lnTo>
                    <a:pt x="41" y="100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51" y="97"/>
                  </a:lnTo>
                  <a:close/>
                  <a:moveTo>
                    <a:pt x="37" y="113"/>
                  </a:moveTo>
                  <a:lnTo>
                    <a:pt x="35" y="115"/>
                  </a:lnTo>
                  <a:lnTo>
                    <a:pt x="29" y="117"/>
                  </a:lnTo>
                  <a:lnTo>
                    <a:pt x="25" y="111"/>
                  </a:lnTo>
                  <a:lnTo>
                    <a:pt x="31" y="108"/>
                  </a:lnTo>
                  <a:lnTo>
                    <a:pt x="32" y="107"/>
                  </a:lnTo>
                  <a:lnTo>
                    <a:pt x="37" y="113"/>
                  </a:lnTo>
                  <a:close/>
                  <a:moveTo>
                    <a:pt x="24" y="121"/>
                  </a:moveTo>
                  <a:lnTo>
                    <a:pt x="23" y="123"/>
                  </a:lnTo>
                  <a:lnTo>
                    <a:pt x="24" y="123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4" y="124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17" y="130"/>
                  </a:lnTo>
                  <a:lnTo>
                    <a:pt x="17" y="130"/>
                  </a:lnTo>
                  <a:lnTo>
                    <a:pt x="16" y="128"/>
                  </a:lnTo>
                  <a:lnTo>
                    <a:pt x="15" y="127"/>
                  </a:lnTo>
                  <a:lnTo>
                    <a:pt x="15" y="126"/>
                  </a:lnTo>
                  <a:lnTo>
                    <a:pt x="15" y="124"/>
                  </a:lnTo>
                  <a:lnTo>
                    <a:pt x="15" y="123"/>
                  </a:lnTo>
                  <a:lnTo>
                    <a:pt x="15" y="120"/>
                  </a:lnTo>
                  <a:lnTo>
                    <a:pt x="15" y="120"/>
                  </a:lnTo>
                  <a:lnTo>
                    <a:pt x="16" y="117"/>
                  </a:lnTo>
                  <a:lnTo>
                    <a:pt x="17" y="117"/>
                  </a:lnTo>
                  <a:lnTo>
                    <a:pt x="19" y="116"/>
                  </a:lnTo>
                  <a:lnTo>
                    <a:pt x="24" y="121"/>
                  </a:lnTo>
                  <a:close/>
                  <a:moveTo>
                    <a:pt x="29" y="128"/>
                  </a:moveTo>
                  <a:lnTo>
                    <a:pt x="29" y="128"/>
                  </a:lnTo>
                  <a:lnTo>
                    <a:pt x="35" y="131"/>
                  </a:lnTo>
                  <a:lnTo>
                    <a:pt x="36" y="132"/>
                  </a:lnTo>
                  <a:lnTo>
                    <a:pt x="32" y="139"/>
                  </a:lnTo>
                  <a:lnTo>
                    <a:pt x="31" y="139"/>
                  </a:lnTo>
                  <a:lnTo>
                    <a:pt x="25" y="136"/>
                  </a:lnTo>
                  <a:lnTo>
                    <a:pt x="24" y="135"/>
                  </a:lnTo>
                  <a:lnTo>
                    <a:pt x="29" y="128"/>
                  </a:lnTo>
                  <a:close/>
                  <a:moveTo>
                    <a:pt x="43" y="136"/>
                  </a:moveTo>
                  <a:lnTo>
                    <a:pt x="44" y="138"/>
                  </a:lnTo>
                  <a:lnTo>
                    <a:pt x="45" y="138"/>
                  </a:lnTo>
                  <a:lnTo>
                    <a:pt x="48" y="142"/>
                  </a:lnTo>
                  <a:lnTo>
                    <a:pt x="49" y="142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51" y="146"/>
                  </a:lnTo>
                  <a:lnTo>
                    <a:pt x="41" y="147"/>
                  </a:lnTo>
                  <a:lnTo>
                    <a:pt x="41" y="147"/>
                  </a:lnTo>
                  <a:lnTo>
                    <a:pt x="43" y="148"/>
                  </a:lnTo>
                  <a:lnTo>
                    <a:pt x="41" y="146"/>
                  </a:lnTo>
                  <a:lnTo>
                    <a:pt x="43" y="147"/>
                  </a:lnTo>
                  <a:lnTo>
                    <a:pt x="39" y="144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43" y="136"/>
                  </a:lnTo>
                  <a:close/>
                  <a:moveTo>
                    <a:pt x="45" y="156"/>
                  </a:moveTo>
                  <a:lnTo>
                    <a:pt x="45" y="156"/>
                  </a:lnTo>
                  <a:lnTo>
                    <a:pt x="44" y="156"/>
                  </a:lnTo>
                  <a:lnTo>
                    <a:pt x="40" y="159"/>
                  </a:lnTo>
                  <a:lnTo>
                    <a:pt x="37" y="162"/>
                  </a:lnTo>
                  <a:lnTo>
                    <a:pt x="33" y="154"/>
                  </a:lnTo>
                  <a:lnTo>
                    <a:pt x="35" y="152"/>
                  </a:lnTo>
                  <a:lnTo>
                    <a:pt x="40" y="150"/>
                  </a:lnTo>
                  <a:lnTo>
                    <a:pt x="39" y="150"/>
                  </a:lnTo>
                  <a:lnTo>
                    <a:pt x="39" y="150"/>
                  </a:lnTo>
                  <a:lnTo>
                    <a:pt x="45" y="156"/>
                  </a:lnTo>
                  <a:close/>
                  <a:moveTo>
                    <a:pt x="29" y="166"/>
                  </a:moveTo>
                  <a:lnTo>
                    <a:pt x="29" y="166"/>
                  </a:lnTo>
                  <a:lnTo>
                    <a:pt x="25" y="168"/>
                  </a:lnTo>
                  <a:lnTo>
                    <a:pt x="25" y="168"/>
                  </a:lnTo>
                  <a:lnTo>
                    <a:pt x="24" y="170"/>
                  </a:lnTo>
                  <a:lnTo>
                    <a:pt x="19" y="164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5" y="159"/>
                  </a:lnTo>
                  <a:lnTo>
                    <a:pt x="25" y="158"/>
                  </a:lnTo>
                  <a:lnTo>
                    <a:pt x="29" y="166"/>
                  </a:lnTo>
                  <a:close/>
                  <a:moveTo>
                    <a:pt x="24" y="172"/>
                  </a:moveTo>
                  <a:lnTo>
                    <a:pt x="24" y="172"/>
                  </a:lnTo>
                  <a:lnTo>
                    <a:pt x="23" y="171"/>
                  </a:lnTo>
                  <a:lnTo>
                    <a:pt x="25" y="174"/>
                  </a:lnTo>
                  <a:lnTo>
                    <a:pt x="25" y="174"/>
                  </a:lnTo>
                  <a:lnTo>
                    <a:pt x="28" y="176"/>
                  </a:lnTo>
                  <a:lnTo>
                    <a:pt x="24" y="183"/>
                  </a:lnTo>
                  <a:lnTo>
                    <a:pt x="20" y="180"/>
                  </a:lnTo>
                  <a:lnTo>
                    <a:pt x="20" y="180"/>
                  </a:lnTo>
                  <a:lnTo>
                    <a:pt x="17" y="178"/>
                  </a:lnTo>
                  <a:lnTo>
                    <a:pt x="16" y="176"/>
                  </a:lnTo>
                  <a:lnTo>
                    <a:pt x="16" y="176"/>
                  </a:lnTo>
                  <a:lnTo>
                    <a:pt x="24" y="172"/>
                  </a:lnTo>
                  <a:close/>
                  <a:moveTo>
                    <a:pt x="36" y="180"/>
                  </a:moveTo>
                  <a:lnTo>
                    <a:pt x="40" y="183"/>
                  </a:lnTo>
                  <a:lnTo>
                    <a:pt x="43" y="184"/>
                  </a:lnTo>
                  <a:lnTo>
                    <a:pt x="39" y="191"/>
                  </a:lnTo>
                  <a:lnTo>
                    <a:pt x="36" y="190"/>
                  </a:lnTo>
                  <a:lnTo>
                    <a:pt x="31" y="187"/>
                  </a:lnTo>
                  <a:lnTo>
                    <a:pt x="36" y="180"/>
                  </a:lnTo>
                  <a:close/>
                  <a:moveTo>
                    <a:pt x="51" y="194"/>
                  </a:moveTo>
                  <a:lnTo>
                    <a:pt x="51" y="194"/>
                  </a:lnTo>
                  <a:lnTo>
                    <a:pt x="51" y="197"/>
                  </a:lnTo>
                  <a:lnTo>
                    <a:pt x="49" y="198"/>
                  </a:lnTo>
                  <a:lnTo>
                    <a:pt x="49" y="199"/>
                  </a:lnTo>
                  <a:lnTo>
                    <a:pt x="49" y="201"/>
                  </a:lnTo>
                  <a:lnTo>
                    <a:pt x="48" y="202"/>
                  </a:lnTo>
                  <a:lnTo>
                    <a:pt x="45" y="205"/>
                  </a:lnTo>
                  <a:lnTo>
                    <a:pt x="40" y="198"/>
                  </a:lnTo>
                  <a:lnTo>
                    <a:pt x="43" y="195"/>
                  </a:lnTo>
                  <a:lnTo>
                    <a:pt x="41" y="197"/>
                  </a:lnTo>
                  <a:lnTo>
                    <a:pt x="43" y="195"/>
                  </a:lnTo>
                  <a:lnTo>
                    <a:pt x="41" y="195"/>
                  </a:lnTo>
                  <a:lnTo>
                    <a:pt x="43" y="194"/>
                  </a:lnTo>
                  <a:lnTo>
                    <a:pt x="43" y="197"/>
                  </a:lnTo>
                  <a:lnTo>
                    <a:pt x="41" y="195"/>
                  </a:lnTo>
                  <a:lnTo>
                    <a:pt x="51" y="194"/>
                  </a:lnTo>
                  <a:close/>
                  <a:moveTo>
                    <a:pt x="37" y="209"/>
                  </a:moveTo>
                  <a:lnTo>
                    <a:pt x="35" y="211"/>
                  </a:lnTo>
                  <a:lnTo>
                    <a:pt x="31" y="214"/>
                  </a:lnTo>
                  <a:lnTo>
                    <a:pt x="25" y="206"/>
                  </a:lnTo>
                  <a:lnTo>
                    <a:pt x="31" y="203"/>
                  </a:lnTo>
                  <a:lnTo>
                    <a:pt x="33" y="202"/>
                  </a:lnTo>
                  <a:lnTo>
                    <a:pt x="37" y="209"/>
                  </a:lnTo>
                  <a:close/>
                  <a:moveTo>
                    <a:pt x="24" y="218"/>
                  </a:moveTo>
                  <a:lnTo>
                    <a:pt x="23" y="219"/>
                  </a:lnTo>
                  <a:lnTo>
                    <a:pt x="24" y="218"/>
                  </a:lnTo>
                  <a:lnTo>
                    <a:pt x="23" y="219"/>
                  </a:lnTo>
                  <a:lnTo>
                    <a:pt x="23" y="218"/>
                  </a:lnTo>
                  <a:lnTo>
                    <a:pt x="23" y="221"/>
                  </a:lnTo>
                  <a:lnTo>
                    <a:pt x="23" y="218"/>
                  </a:lnTo>
                  <a:lnTo>
                    <a:pt x="23" y="219"/>
                  </a:lnTo>
                  <a:lnTo>
                    <a:pt x="23" y="218"/>
                  </a:lnTo>
                  <a:lnTo>
                    <a:pt x="23" y="219"/>
                  </a:lnTo>
                  <a:lnTo>
                    <a:pt x="16" y="223"/>
                  </a:lnTo>
                  <a:lnTo>
                    <a:pt x="15" y="223"/>
                  </a:lnTo>
                  <a:lnTo>
                    <a:pt x="15" y="222"/>
                  </a:lnTo>
                  <a:lnTo>
                    <a:pt x="15" y="221"/>
                  </a:lnTo>
                  <a:lnTo>
                    <a:pt x="15" y="218"/>
                  </a:lnTo>
                  <a:lnTo>
                    <a:pt x="15" y="217"/>
                  </a:lnTo>
                  <a:lnTo>
                    <a:pt x="15" y="215"/>
                  </a:lnTo>
                  <a:lnTo>
                    <a:pt x="16" y="214"/>
                  </a:lnTo>
                  <a:lnTo>
                    <a:pt x="17" y="213"/>
                  </a:lnTo>
                  <a:lnTo>
                    <a:pt x="19" y="211"/>
                  </a:lnTo>
                  <a:lnTo>
                    <a:pt x="24" y="218"/>
                  </a:lnTo>
                  <a:close/>
                  <a:moveTo>
                    <a:pt x="28" y="223"/>
                  </a:moveTo>
                  <a:lnTo>
                    <a:pt x="29" y="225"/>
                  </a:lnTo>
                  <a:lnTo>
                    <a:pt x="35" y="227"/>
                  </a:lnTo>
                  <a:lnTo>
                    <a:pt x="35" y="227"/>
                  </a:lnTo>
                  <a:lnTo>
                    <a:pt x="31" y="235"/>
                  </a:lnTo>
                  <a:lnTo>
                    <a:pt x="31" y="235"/>
                  </a:lnTo>
                  <a:lnTo>
                    <a:pt x="25" y="231"/>
                  </a:lnTo>
                  <a:lnTo>
                    <a:pt x="24" y="231"/>
                  </a:lnTo>
                  <a:lnTo>
                    <a:pt x="28" y="223"/>
                  </a:lnTo>
                  <a:close/>
                  <a:moveTo>
                    <a:pt x="43" y="233"/>
                  </a:moveTo>
                  <a:lnTo>
                    <a:pt x="44" y="234"/>
                  </a:lnTo>
                  <a:lnTo>
                    <a:pt x="45" y="234"/>
                  </a:lnTo>
                  <a:lnTo>
                    <a:pt x="48" y="237"/>
                  </a:lnTo>
                  <a:lnTo>
                    <a:pt x="49" y="238"/>
                  </a:lnTo>
                  <a:lnTo>
                    <a:pt x="49" y="239"/>
                  </a:lnTo>
                  <a:lnTo>
                    <a:pt x="49" y="241"/>
                  </a:lnTo>
                  <a:lnTo>
                    <a:pt x="51" y="241"/>
                  </a:lnTo>
                  <a:lnTo>
                    <a:pt x="41" y="242"/>
                  </a:lnTo>
                  <a:lnTo>
                    <a:pt x="41" y="242"/>
                  </a:lnTo>
                  <a:lnTo>
                    <a:pt x="43" y="243"/>
                  </a:lnTo>
                  <a:lnTo>
                    <a:pt x="41" y="242"/>
                  </a:lnTo>
                  <a:lnTo>
                    <a:pt x="43" y="243"/>
                  </a:lnTo>
                  <a:lnTo>
                    <a:pt x="39" y="241"/>
                  </a:lnTo>
                  <a:lnTo>
                    <a:pt x="40" y="241"/>
                  </a:lnTo>
                  <a:lnTo>
                    <a:pt x="37" y="239"/>
                  </a:lnTo>
                  <a:lnTo>
                    <a:pt x="43" y="233"/>
                  </a:lnTo>
                  <a:close/>
                  <a:moveTo>
                    <a:pt x="45" y="251"/>
                  </a:moveTo>
                  <a:lnTo>
                    <a:pt x="45" y="253"/>
                  </a:lnTo>
                  <a:lnTo>
                    <a:pt x="44" y="253"/>
                  </a:lnTo>
                  <a:lnTo>
                    <a:pt x="40" y="256"/>
                  </a:lnTo>
                  <a:lnTo>
                    <a:pt x="37" y="257"/>
                  </a:lnTo>
                  <a:lnTo>
                    <a:pt x="33" y="250"/>
                  </a:lnTo>
                  <a:lnTo>
                    <a:pt x="35" y="249"/>
                  </a:lnTo>
                  <a:lnTo>
                    <a:pt x="40" y="246"/>
                  </a:lnTo>
                  <a:lnTo>
                    <a:pt x="39" y="246"/>
                  </a:lnTo>
                  <a:lnTo>
                    <a:pt x="40" y="246"/>
                  </a:lnTo>
                  <a:lnTo>
                    <a:pt x="45" y="251"/>
                  </a:lnTo>
                  <a:close/>
                  <a:moveTo>
                    <a:pt x="31" y="261"/>
                  </a:moveTo>
                  <a:lnTo>
                    <a:pt x="29" y="262"/>
                  </a:lnTo>
                  <a:lnTo>
                    <a:pt x="25" y="265"/>
                  </a:lnTo>
                  <a:lnTo>
                    <a:pt x="25" y="265"/>
                  </a:lnTo>
                  <a:lnTo>
                    <a:pt x="24" y="266"/>
                  </a:lnTo>
                  <a:lnTo>
                    <a:pt x="19" y="260"/>
                  </a:lnTo>
                  <a:lnTo>
                    <a:pt x="20" y="258"/>
                  </a:lnTo>
                  <a:lnTo>
                    <a:pt x="20" y="258"/>
                  </a:lnTo>
                  <a:lnTo>
                    <a:pt x="25" y="254"/>
                  </a:lnTo>
                  <a:lnTo>
                    <a:pt x="27" y="254"/>
                  </a:lnTo>
                  <a:lnTo>
                    <a:pt x="31" y="261"/>
                  </a:lnTo>
                  <a:close/>
                  <a:moveTo>
                    <a:pt x="23" y="268"/>
                  </a:moveTo>
                  <a:lnTo>
                    <a:pt x="24" y="268"/>
                  </a:lnTo>
                  <a:lnTo>
                    <a:pt x="23" y="268"/>
                  </a:lnTo>
                  <a:lnTo>
                    <a:pt x="25" y="270"/>
                  </a:lnTo>
                  <a:lnTo>
                    <a:pt x="25" y="270"/>
                  </a:lnTo>
                  <a:lnTo>
                    <a:pt x="28" y="272"/>
                  </a:lnTo>
                  <a:lnTo>
                    <a:pt x="24" y="278"/>
                  </a:lnTo>
                  <a:lnTo>
                    <a:pt x="20" y="277"/>
                  </a:lnTo>
                  <a:lnTo>
                    <a:pt x="20" y="276"/>
                  </a:lnTo>
                  <a:lnTo>
                    <a:pt x="17" y="273"/>
                  </a:lnTo>
                  <a:lnTo>
                    <a:pt x="16" y="272"/>
                  </a:lnTo>
                  <a:lnTo>
                    <a:pt x="16" y="272"/>
                  </a:lnTo>
                  <a:lnTo>
                    <a:pt x="23" y="268"/>
                  </a:lnTo>
                  <a:close/>
                  <a:moveTo>
                    <a:pt x="35" y="276"/>
                  </a:moveTo>
                  <a:lnTo>
                    <a:pt x="40" y="278"/>
                  </a:lnTo>
                  <a:lnTo>
                    <a:pt x="43" y="281"/>
                  </a:lnTo>
                  <a:lnTo>
                    <a:pt x="37" y="288"/>
                  </a:lnTo>
                  <a:lnTo>
                    <a:pt x="36" y="286"/>
                  </a:lnTo>
                  <a:lnTo>
                    <a:pt x="31" y="284"/>
                  </a:lnTo>
                  <a:lnTo>
                    <a:pt x="35" y="276"/>
                  </a:lnTo>
                  <a:close/>
                  <a:moveTo>
                    <a:pt x="49" y="288"/>
                  </a:moveTo>
                  <a:lnTo>
                    <a:pt x="49" y="288"/>
                  </a:lnTo>
                  <a:lnTo>
                    <a:pt x="49" y="289"/>
                  </a:lnTo>
                  <a:lnTo>
                    <a:pt x="51" y="290"/>
                  </a:lnTo>
                  <a:lnTo>
                    <a:pt x="51" y="292"/>
                  </a:lnTo>
                  <a:lnTo>
                    <a:pt x="49" y="293"/>
                  </a:lnTo>
                  <a:lnTo>
                    <a:pt x="49" y="294"/>
                  </a:lnTo>
                  <a:lnTo>
                    <a:pt x="49" y="296"/>
                  </a:lnTo>
                  <a:lnTo>
                    <a:pt x="48" y="297"/>
                  </a:lnTo>
                  <a:lnTo>
                    <a:pt x="45" y="300"/>
                  </a:lnTo>
                  <a:lnTo>
                    <a:pt x="40" y="293"/>
                  </a:lnTo>
                  <a:lnTo>
                    <a:pt x="43" y="292"/>
                  </a:lnTo>
                  <a:lnTo>
                    <a:pt x="41" y="292"/>
                  </a:lnTo>
                  <a:lnTo>
                    <a:pt x="43" y="290"/>
                  </a:lnTo>
                  <a:lnTo>
                    <a:pt x="41" y="292"/>
                  </a:lnTo>
                  <a:lnTo>
                    <a:pt x="43" y="290"/>
                  </a:lnTo>
                  <a:lnTo>
                    <a:pt x="43" y="292"/>
                  </a:lnTo>
                  <a:lnTo>
                    <a:pt x="41" y="290"/>
                  </a:lnTo>
                  <a:lnTo>
                    <a:pt x="43" y="292"/>
                  </a:lnTo>
                  <a:lnTo>
                    <a:pt x="43" y="292"/>
                  </a:lnTo>
                  <a:lnTo>
                    <a:pt x="49" y="288"/>
                  </a:lnTo>
                  <a:close/>
                  <a:moveTo>
                    <a:pt x="37" y="305"/>
                  </a:moveTo>
                  <a:lnTo>
                    <a:pt x="35" y="306"/>
                  </a:lnTo>
                  <a:lnTo>
                    <a:pt x="31" y="309"/>
                  </a:lnTo>
                  <a:lnTo>
                    <a:pt x="27" y="302"/>
                  </a:lnTo>
                  <a:lnTo>
                    <a:pt x="31" y="300"/>
                  </a:lnTo>
                  <a:lnTo>
                    <a:pt x="33" y="297"/>
                  </a:lnTo>
                  <a:lnTo>
                    <a:pt x="37" y="305"/>
                  </a:lnTo>
                  <a:close/>
                  <a:moveTo>
                    <a:pt x="24" y="313"/>
                  </a:moveTo>
                  <a:lnTo>
                    <a:pt x="23" y="316"/>
                  </a:lnTo>
                  <a:lnTo>
                    <a:pt x="24" y="314"/>
                  </a:lnTo>
                  <a:lnTo>
                    <a:pt x="23" y="316"/>
                  </a:lnTo>
                  <a:lnTo>
                    <a:pt x="23" y="314"/>
                  </a:lnTo>
                  <a:lnTo>
                    <a:pt x="23" y="316"/>
                  </a:lnTo>
                  <a:lnTo>
                    <a:pt x="23" y="314"/>
                  </a:lnTo>
                  <a:lnTo>
                    <a:pt x="23" y="316"/>
                  </a:lnTo>
                  <a:lnTo>
                    <a:pt x="23" y="314"/>
                  </a:lnTo>
                  <a:lnTo>
                    <a:pt x="23" y="316"/>
                  </a:lnTo>
                  <a:lnTo>
                    <a:pt x="16" y="320"/>
                  </a:lnTo>
                  <a:lnTo>
                    <a:pt x="15" y="318"/>
                  </a:lnTo>
                  <a:lnTo>
                    <a:pt x="15" y="317"/>
                  </a:lnTo>
                  <a:lnTo>
                    <a:pt x="15" y="316"/>
                  </a:lnTo>
                  <a:lnTo>
                    <a:pt x="15" y="314"/>
                  </a:lnTo>
                  <a:lnTo>
                    <a:pt x="15" y="313"/>
                  </a:lnTo>
                  <a:lnTo>
                    <a:pt x="15" y="312"/>
                  </a:lnTo>
                  <a:lnTo>
                    <a:pt x="16" y="310"/>
                  </a:lnTo>
                  <a:lnTo>
                    <a:pt x="17" y="309"/>
                  </a:lnTo>
                  <a:lnTo>
                    <a:pt x="19" y="308"/>
                  </a:lnTo>
                  <a:lnTo>
                    <a:pt x="24" y="313"/>
                  </a:lnTo>
                  <a:close/>
                  <a:moveTo>
                    <a:pt x="28" y="320"/>
                  </a:moveTo>
                  <a:lnTo>
                    <a:pt x="29" y="321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1" y="331"/>
                  </a:lnTo>
                  <a:lnTo>
                    <a:pt x="31" y="331"/>
                  </a:lnTo>
                  <a:lnTo>
                    <a:pt x="25" y="328"/>
                  </a:lnTo>
                  <a:lnTo>
                    <a:pt x="23" y="327"/>
                  </a:lnTo>
                  <a:lnTo>
                    <a:pt x="28" y="320"/>
                  </a:lnTo>
                  <a:close/>
                  <a:moveTo>
                    <a:pt x="43" y="328"/>
                  </a:moveTo>
                  <a:lnTo>
                    <a:pt x="44" y="329"/>
                  </a:lnTo>
                  <a:lnTo>
                    <a:pt x="45" y="331"/>
                  </a:lnTo>
                  <a:lnTo>
                    <a:pt x="48" y="333"/>
                  </a:lnTo>
                  <a:lnTo>
                    <a:pt x="49" y="335"/>
                  </a:lnTo>
                  <a:lnTo>
                    <a:pt x="49" y="336"/>
                  </a:lnTo>
                  <a:lnTo>
                    <a:pt x="43" y="340"/>
                  </a:lnTo>
                  <a:lnTo>
                    <a:pt x="41" y="339"/>
                  </a:lnTo>
                  <a:lnTo>
                    <a:pt x="43" y="339"/>
                  </a:lnTo>
                  <a:lnTo>
                    <a:pt x="39" y="336"/>
                  </a:lnTo>
                  <a:lnTo>
                    <a:pt x="40" y="337"/>
                  </a:lnTo>
                  <a:lnTo>
                    <a:pt x="37" y="335"/>
                  </a:lnTo>
                  <a:lnTo>
                    <a:pt x="43" y="328"/>
                  </a:lnTo>
                  <a:close/>
                  <a:moveTo>
                    <a:pt x="45" y="348"/>
                  </a:moveTo>
                  <a:lnTo>
                    <a:pt x="45" y="348"/>
                  </a:lnTo>
                  <a:lnTo>
                    <a:pt x="44" y="348"/>
                  </a:lnTo>
                  <a:lnTo>
                    <a:pt x="40" y="352"/>
                  </a:lnTo>
                  <a:lnTo>
                    <a:pt x="39" y="353"/>
                  </a:lnTo>
                  <a:lnTo>
                    <a:pt x="33" y="345"/>
                  </a:lnTo>
                  <a:lnTo>
                    <a:pt x="35" y="345"/>
                  </a:lnTo>
                  <a:lnTo>
                    <a:pt x="40" y="341"/>
                  </a:lnTo>
                  <a:lnTo>
                    <a:pt x="39" y="343"/>
                  </a:lnTo>
                  <a:lnTo>
                    <a:pt x="40" y="341"/>
                  </a:lnTo>
                  <a:lnTo>
                    <a:pt x="45" y="348"/>
                  </a:lnTo>
                  <a:close/>
                  <a:moveTo>
                    <a:pt x="31" y="357"/>
                  </a:moveTo>
                  <a:lnTo>
                    <a:pt x="29" y="357"/>
                  </a:lnTo>
                  <a:lnTo>
                    <a:pt x="25" y="360"/>
                  </a:lnTo>
                  <a:lnTo>
                    <a:pt x="25" y="360"/>
                  </a:lnTo>
                  <a:lnTo>
                    <a:pt x="25" y="361"/>
                  </a:lnTo>
                  <a:lnTo>
                    <a:pt x="19" y="355"/>
                  </a:lnTo>
                  <a:lnTo>
                    <a:pt x="20" y="355"/>
                  </a:lnTo>
                  <a:lnTo>
                    <a:pt x="20" y="353"/>
                  </a:lnTo>
                  <a:lnTo>
                    <a:pt x="25" y="351"/>
                  </a:lnTo>
                  <a:lnTo>
                    <a:pt x="27" y="349"/>
                  </a:lnTo>
                  <a:lnTo>
                    <a:pt x="31" y="357"/>
                  </a:lnTo>
                  <a:close/>
                  <a:moveTo>
                    <a:pt x="23" y="363"/>
                  </a:moveTo>
                  <a:lnTo>
                    <a:pt x="24" y="364"/>
                  </a:lnTo>
                  <a:lnTo>
                    <a:pt x="23" y="363"/>
                  </a:lnTo>
                  <a:lnTo>
                    <a:pt x="25" y="367"/>
                  </a:lnTo>
                  <a:lnTo>
                    <a:pt x="25" y="365"/>
                  </a:lnTo>
                  <a:lnTo>
                    <a:pt x="28" y="367"/>
                  </a:lnTo>
                  <a:lnTo>
                    <a:pt x="23" y="375"/>
                  </a:lnTo>
                  <a:lnTo>
                    <a:pt x="20" y="372"/>
                  </a:lnTo>
                  <a:lnTo>
                    <a:pt x="20" y="372"/>
                  </a:lnTo>
                  <a:lnTo>
                    <a:pt x="17" y="369"/>
                  </a:lnTo>
                  <a:lnTo>
                    <a:pt x="16" y="368"/>
                  </a:lnTo>
                  <a:lnTo>
                    <a:pt x="16" y="367"/>
                  </a:lnTo>
                  <a:lnTo>
                    <a:pt x="23" y="363"/>
                  </a:lnTo>
                  <a:close/>
                  <a:moveTo>
                    <a:pt x="35" y="372"/>
                  </a:moveTo>
                  <a:lnTo>
                    <a:pt x="35" y="372"/>
                  </a:lnTo>
                  <a:lnTo>
                    <a:pt x="40" y="375"/>
                  </a:lnTo>
                  <a:lnTo>
                    <a:pt x="41" y="376"/>
                  </a:lnTo>
                  <a:lnTo>
                    <a:pt x="37" y="383"/>
                  </a:lnTo>
                  <a:lnTo>
                    <a:pt x="36" y="381"/>
                  </a:lnTo>
                  <a:lnTo>
                    <a:pt x="31" y="379"/>
                  </a:lnTo>
                  <a:lnTo>
                    <a:pt x="31" y="379"/>
                  </a:lnTo>
                  <a:lnTo>
                    <a:pt x="35" y="372"/>
                  </a:lnTo>
                  <a:close/>
                  <a:moveTo>
                    <a:pt x="49" y="383"/>
                  </a:moveTo>
                  <a:lnTo>
                    <a:pt x="49" y="384"/>
                  </a:lnTo>
                  <a:lnTo>
                    <a:pt x="49" y="384"/>
                  </a:lnTo>
                  <a:lnTo>
                    <a:pt x="51" y="387"/>
                  </a:lnTo>
                  <a:lnTo>
                    <a:pt x="51" y="388"/>
                  </a:lnTo>
                  <a:lnTo>
                    <a:pt x="51" y="390"/>
                  </a:lnTo>
                  <a:lnTo>
                    <a:pt x="49" y="391"/>
                  </a:lnTo>
                  <a:lnTo>
                    <a:pt x="49" y="392"/>
                  </a:lnTo>
                  <a:lnTo>
                    <a:pt x="48" y="394"/>
                  </a:lnTo>
                  <a:lnTo>
                    <a:pt x="47" y="395"/>
                  </a:lnTo>
                  <a:lnTo>
                    <a:pt x="40" y="390"/>
                  </a:lnTo>
                  <a:lnTo>
                    <a:pt x="43" y="387"/>
                  </a:lnTo>
                  <a:lnTo>
                    <a:pt x="41" y="388"/>
                  </a:lnTo>
                  <a:lnTo>
                    <a:pt x="43" y="387"/>
                  </a:lnTo>
                  <a:lnTo>
                    <a:pt x="41" y="388"/>
                  </a:lnTo>
                  <a:lnTo>
                    <a:pt x="43" y="387"/>
                  </a:lnTo>
                  <a:lnTo>
                    <a:pt x="43" y="388"/>
                  </a:lnTo>
                  <a:lnTo>
                    <a:pt x="41" y="387"/>
                  </a:lnTo>
                  <a:lnTo>
                    <a:pt x="43" y="388"/>
                  </a:lnTo>
                  <a:lnTo>
                    <a:pt x="41" y="387"/>
                  </a:lnTo>
                  <a:lnTo>
                    <a:pt x="49" y="383"/>
                  </a:lnTo>
                  <a:close/>
                  <a:moveTo>
                    <a:pt x="39" y="402"/>
                  </a:moveTo>
                  <a:lnTo>
                    <a:pt x="36" y="403"/>
                  </a:lnTo>
                  <a:lnTo>
                    <a:pt x="32" y="406"/>
                  </a:lnTo>
                  <a:lnTo>
                    <a:pt x="28" y="399"/>
                  </a:lnTo>
                  <a:lnTo>
                    <a:pt x="32" y="396"/>
                  </a:lnTo>
                  <a:lnTo>
                    <a:pt x="35" y="394"/>
                  </a:lnTo>
                  <a:lnTo>
                    <a:pt x="39" y="402"/>
                  </a:lnTo>
                  <a:close/>
                  <a:moveTo>
                    <a:pt x="25" y="410"/>
                  </a:moveTo>
                  <a:lnTo>
                    <a:pt x="24" y="411"/>
                  </a:lnTo>
                  <a:lnTo>
                    <a:pt x="24" y="411"/>
                  </a:lnTo>
                  <a:lnTo>
                    <a:pt x="21" y="414"/>
                  </a:lnTo>
                  <a:lnTo>
                    <a:pt x="23" y="412"/>
                  </a:lnTo>
                  <a:lnTo>
                    <a:pt x="23" y="414"/>
                  </a:lnTo>
                  <a:lnTo>
                    <a:pt x="15" y="412"/>
                  </a:lnTo>
                  <a:lnTo>
                    <a:pt x="15" y="411"/>
                  </a:lnTo>
                  <a:lnTo>
                    <a:pt x="16" y="408"/>
                  </a:lnTo>
                  <a:lnTo>
                    <a:pt x="19" y="406"/>
                  </a:lnTo>
                  <a:lnTo>
                    <a:pt x="19" y="404"/>
                  </a:lnTo>
                  <a:lnTo>
                    <a:pt x="20" y="403"/>
                  </a:lnTo>
                  <a:lnTo>
                    <a:pt x="25" y="410"/>
                  </a:lnTo>
                  <a:close/>
                  <a:moveTo>
                    <a:pt x="33" y="414"/>
                  </a:moveTo>
                  <a:lnTo>
                    <a:pt x="16" y="436"/>
                  </a:lnTo>
                  <a:lnTo>
                    <a:pt x="0" y="414"/>
                  </a:lnTo>
                  <a:lnTo>
                    <a:pt x="33" y="41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73"/>
            <p:cNvSpPr>
              <a:spLocks noEditPoints="1"/>
            </p:cNvSpPr>
            <p:nvPr/>
          </p:nvSpPr>
          <p:spPr bwMode="auto">
            <a:xfrm>
              <a:off x="2189" y="2068"/>
              <a:ext cx="51" cy="437"/>
            </a:xfrm>
            <a:custGeom>
              <a:avLst/>
              <a:gdLst>
                <a:gd name="T0" fmla="*/ 30 w 51"/>
                <a:gd name="T1" fmla="*/ 19 h 437"/>
                <a:gd name="T2" fmla="*/ 23 w 51"/>
                <a:gd name="T3" fmla="*/ 27 h 437"/>
                <a:gd name="T4" fmla="*/ 23 w 51"/>
                <a:gd name="T5" fmla="*/ 28 h 437"/>
                <a:gd name="T6" fmla="*/ 15 w 51"/>
                <a:gd name="T7" fmla="*/ 24 h 437"/>
                <a:gd name="T8" fmla="*/ 33 w 51"/>
                <a:gd name="T9" fmla="*/ 44 h 437"/>
                <a:gd name="T10" fmla="*/ 49 w 51"/>
                <a:gd name="T11" fmla="*/ 45 h 437"/>
                <a:gd name="T12" fmla="*/ 42 w 51"/>
                <a:gd name="T13" fmla="*/ 51 h 437"/>
                <a:gd name="T14" fmla="*/ 37 w 51"/>
                <a:gd name="T15" fmla="*/ 66 h 437"/>
                <a:gd name="T16" fmla="*/ 26 w 51"/>
                <a:gd name="T17" fmla="*/ 72 h 437"/>
                <a:gd name="T18" fmla="*/ 23 w 51"/>
                <a:gd name="T19" fmla="*/ 76 h 437"/>
                <a:gd name="T20" fmla="*/ 23 w 51"/>
                <a:gd name="T21" fmla="*/ 76 h 437"/>
                <a:gd name="T22" fmla="*/ 51 w 51"/>
                <a:gd name="T23" fmla="*/ 98 h 437"/>
                <a:gd name="T24" fmla="*/ 45 w 51"/>
                <a:gd name="T25" fmla="*/ 108 h 437"/>
                <a:gd name="T26" fmla="*/ 42 w 51"/>
                <a:gd name="T27" fmla="*/ 100 h 437"/>
                <a:gd name="T28" fmla="*/ 26 w 51"/>
                <a:gd name="T29" fmla="*/ 111 h 437"/>
                <a:gd name="T30" fmla="*/ 23 w 51"/>
                <a:gd name="T31" fmla="*/ 123 h 437"/>
                <a:gd name="T32" fmla="*/ 18 w 51"/>
                <a:gd name="T33" fmla="*/ 130 h 437"/>
                <a:gd name="T34" fmla="*/ 15 w 51"/>
                <a:gd name="T35" fmla="*/ 120 h 437"/>
                <a:gd name="T36" fmla="*/ 37 w 51"/>
                <a:gd name="T37" fmla="*/ 133 h 437"/>
                <a:gd name="T38" fmla="*/ 46 w 51"/>
                <a:gd name="T39" fmla="*/ 138 h 437"/>
                <a:gd name="T40" fmla="*/ 43 w 51"/>
                <a:gd name="T41" fmla="*/ 147 h 437"/>
                <a:gd name="T42" fmla="*/ 46 w 51"/>
                <a:gd name="T43" fmla="*/ 157 h 437"/>
                <a:gd name="T44" fmla="*/ 39 w 51"/>
                <a:gd name="T45" fmla="*/ 150 h 437"/>
                <a:gd name="T46" fmla="*/ 20 w 51"/>
                <a:gd name="T47" fmla="*/ 162 h 437"/>
                <a:gd name="T48" fmla="*/ 26 w 51"/>
                <a:gd name="T49" fmla="*/ 174 h 437"/>
                <a:gd name="T50" fmla="*/ 16 w 51"/>
                <a:gd name="T51" fmla="*/ 177 h 437"/>
                <a:gd name="T52" fmla="*/ 37 w 51"/>
                <a:gd name="T53" fmla="*/ 181 h 437"/>
                <a:gd name="T54" fmla="*/ 46 w 51"/>
                <a:gd name="T55" fmla="*/ 204 h 437"/>
                <a:gd name="T56" fmla="*/ 42 w 51"/>
                <a:gd name="T57" fmla="*/ 196 h 437"/>
                <a:gd name="T58" fmla="*/ 38 w 51"/>
                <a:gd name="T59" fmla="*/ 209 h 437"/>
                <a:gd name="T60" fmla="*/ 23 w 51"/>
                <a:gd name="T61" fmla="*/ 220 h 437"/>
                <a:gd name="T62" fmla="*/ 15 w 51"/>
                <a:gd name="T63" fmla="*/ 217 h 437"/>
                <a:gd name="T64" fmla="*/ 35 w 51"/>
                <a:gd name="T65" fmla="*/ 228 h 437"/>
                <a:gd name="T66" fmla="*/ 45 w 51"/>
                <a:gd name="T67" fmla="*/ 234 h 437"/>
                <a:gd name="T68" fmla="*/ 42 w 51"/>
                <a:gd name="T69" fmla="*/ 242 h 437"/>
                <a:gd name="T70" fmla="*/ 46 w 51"/>
                <a:gd name="T71" fmla="*/ 252 h 437"/>
                <a:gd name="T72" fmla="*/ 39 w 51"/>
                <a:gd name="T73" fmla="*/ 246 h 437"/>
                <a:gd name="T74" fmla="*/ 19 w 51"/>
                <a:gd name="T75" fmla="*/ 260 h 437"/>
                <a:gd name="T76" fmla="*/ 23 w 51"/>
                <a:gd name="T77" fmla="*/ 268 h 437"/>
                <a:gd name="T78" fmla="*/ 16 w 51"/>
                <a:gd name="T79" fmla="*/ 272 h 437"/>
                <a:gd name="T80" fmla="*/ 31 w 51"/>
                <a:gd name="T81" fmla="*/ 283 h 437"/>
                <a:gd name="T82" fmla="*/ 50 w 51"/>
                <a:gd name="T83" fmla="*/ 295 h 437"/>
                <a:gd name="T84" fmla="*/ 42 w 51"/>
                <a:gd name="T85" fmla="*/ 292 h 437"/>
                <a:gd name="T86" fmla="*/ 35 w 51"/>
                <a:gd name="T87" fmla="*/ 307 h 437"/>
                <a:gd name="T88" fmla="*/ 24 w 51"/>
                <a:gd name="T89" fmla="*/ 315 h 437"/>
                <a:gd name="T90" fmla="*/ 16 w 51"/>
                <a:gd name="T91" fmla="*/ 320 h 437"/>
                <a:gd name="T92" fmla="*/ 18 w 51"/>
                <a:gd name="T93" fmla="*/ 309 h 437"/>
                <a:gd name="T94" fmla="*/ 31 w 51"/>
                <a:gd name="T95" fmla="*/ 331 h 437"/>
                <a:gd name="T96" fmla="*/ 50 w 51"/>
                <a:gd name="T97" fmla="*/ 335 h 437"/>
                <a:gd name="T98" fmla="*/ 43 w 51"/>
                <a:gd name="T99" fmla="*/ 328 h 437"/>
                <a:gd name="T100" fmla="*/ 41 w 51"/>
                <a:gd name="T101" fmla="*/ 342 h 437"/>
                <a:gd name="T102" fmla="*/ 26 w 51"/>
                <a:gd name="T103" fmla="*/ 362 h 437"/>
                <a:gd name="T104" fmla="*/ 24 w 51"/>
                <a:gd name="T105" fmla="*/ 364 h 437"/>
                <a:gd name="T106" fmla="*/ 18 w 51"/>
                <a:gd name="T107" fmla="*/ 370 h 437"/>
                <a:gd name="T108" fmla="*/ 38 w 51"/>
                <a:gd name="T109" fmla="*/ 383 h 437"/>
                <a:gd name="T110" fmla="*/ 51 w 51"/>
                <a:gd name="T111" fmla="*/ 386 h 437"/>
                <a:gd name="T112" fmla="*/ 43 w 51"/>
                <a:gd name="T113" fmla="*/ 387 h 437"/>
                <a:gd name="T114" fmla="*/ 42 w 51"/>
                <a:gd name="T115" fmla="*/ 387 h 437"/>
                <a:gd name="T116" fmla="*/ 39 w 51"/>
                <a:gd name="T117" fmla="*/ 401 h 437"/>
                <a:gd name="T118" fmla="*/ 15 w 51"/>
                <a:gd name="T119" fmla="*/ 411 h 437"/>
                <a:gd name="T120" fmla="*/ 0 w 51"/>
                <a:gd name="T121" fmla="*/ 414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" h="437">
                  <a:moveTo>
                    <a:pt x="49" y="7"/>
                  </a:moveTo>
                  <a:lnTo>
                    <a:pt x="42" y="11"/>
                  </a:lnTo>
                  <a:lnTo>
                    <a:pt x="38" y="4"/>
                  </a:lnTo>
                  <a:lnTo>
                    <a:pt x="45" y="0"/>
                  </a:lnTo>
                  <a:lnTo>
                    <a:pt x="49" y="7"/>
                  </a:lnTo>
                  <a:close/>
                  <a:moveTo>
                    <a:pt x="35" y="16"/>
                  </a:moveTo>
                  <a:lnTo>
                    <a:pt x="34" y="16"/>
                  </a:lnTo>
                  <a:lnTo>
                    <a:pt x="30" y="19"/>
                  </a:lnTo>
                  <a:lnTo>
                    <a:pt x="29" y="20"/>
                  </a:lnTo>
                  <a:lnTo>
                    <a:pt x="23" y="13"/>
                  </a:lnTo>
                  <a:lnTo>
                    <a:pt x="26" y="12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5" y="16"/>
                  </a:lnTo>
                  <a:close/>
                  <a:moveTo>
                    <a:pt x="24" y="25"/>
                  </a:moveTo>
                  <a:lnTo>
                    <a:pt x="23" y="27"/>
                  </a:lnTo>
                  <a:lnTo>
                    <a:pt x="23" y="25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6" y="32"/>
                  </a:lnTo>
                  <a:lnTo>
                    <a:pt x="15" y="31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5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24" y="25"/>
                  </a:lnTo>
                  <a:close/>
                  <a:moveTo>
                    <a:pt x="30" y="32"/>
                  </a:moveTo>
                  <a:lnTo>
                    <a:pt x="30" y="33"/>
                  </a:lnTo>
                  <a:lnTo>
                    <a:pt x="35" y="36"/>
                  </a:lnTo>
                  <a:lnTo>
                    <a:pt x="37" y="37"/>
                  </a:lnTo>
                  <a:lnTo>
                    <a:pt x="33" y="44"/>
                  </a:lnTo>
                  <a:lnTo>
                    <a:pt x="31" y="43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30" y="32"/>
                  </a:lnTo>
                  <a:close/>
                  <a:moveTo>
                    <a:pt x="45" y="41"/>
                  </a:moveTo>
                  <a:lnTo>
                    <a:pt x="45" y="41"/>
                  </a:lnTo>
                  <a:lnTo>
                    <a:pt x="46" y="43"/>
                  </a:lnTo>
                  <a:lnTo>
                    <a:pt x="49" y="45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1"/>
                  </a:lnTo>
                  <a:lnTo>
                    <a:pt x="43" y="52"/>
                  </a:lnTo>
                  <a:lnTo>
                    <a:pt x="42" y="51"/>
                  </a:lnTo>
                  <a:lnTo>
                    <a:pt x="43" y="52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39" y="48"/>
                  </a:lnTo>
                  <a:lnTo>
                    <a:pt x="41" y="49"/>
                  </a:lnTo>
                  <a:lnTo>
                    <a:pt x="39" y="48"/>
                  </a:lnTo>
                  <a:lnTo>
                    <a:pt x="45" y="41"/>
                  </a:lnTo>
                  <a:close/>
                  <a:moveTo>
                    <a:pt x="45" y="62"/>
                  </a:moveTo>
                  <a:lnTo>
                    <a:pt x="41" y="64"/>
                  </a:lnTo>
                  <a:lnTo>
                    <a:pt x="37" y="66"/>
                  </a:lnTo>
                  <a:lnTo>
                    <a:pt x="33" y="59"/>
                  </a:lnTo>
                  <a:lnTo>
                    <a:pt x="35" y="57"/>
                  </a:lnTo>
                  <a:lnTo>
                    <a:pt x="39" y="55"/>
                  </a:lnTo>
                  <a:lnTo>
                    <a:pt x="45" y="62"/>
                  </a:lnTo>
                  <a:close/>
                  <a:moveTo>
                    <a:pt x="30" y="70"/>
                  </a:moveTo>
                  <a:lnTo>
                    <a:pt x="30" y="70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4" y="75"/>
                  </a:lnTo>
                  <a:lnTo>
                    <a:pt x="18" y="68"/>
                  </a:lnTo>
                  <a:lnTo>
                    <a:pt x="20" y="67"/>
                  </a:lnTo>
                  <a:lnTo>
                    <a:pt x="20" y="66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30" y="70"/>
                  </a:lnTo>
                  <a:close/>
                  <a:moveTo>
                    <a:pt x="23" y="76"/>
                  </a:moveTo>
                  <a:lnTo>
                    <a:pt x="26" y="79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24" y="87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23" y="76"/>
                  </a:lnTo>
                  <a:close/>
                  <a:moveTo>
                    <a:pt x="37" y="84"/>
                  </a:moveTo>
                  <a:lnTo>
                    <a:pt x="41" y="87"/>
                  </a:lnTo>
                  <a:lnTo>
                    <a:pt x="43" y="90"/>
                  </a:lnTo>
                  <a:lnTo>
                    <a:pt x="39" y="96"/>
                  </a:lnTo>
                  <a:lnTo>
                    <a:pt x="37" y="94"/>
                  </a:lnTo>
                  <a:lnTo>
                    <a:pt x="33" y="92"/>
                  </a:lnTo>
                  <a:lnTo>
                    <a:pt x="37" y="84"/>
                  </a:lnTo>
                  <a:close/>
                  <a:moveTo>
                    <a:pt x="51" y="98"/>
                  </a:moveTo>
                  <a:lnTo>
                    <a:pt x="51" y="99"/>
                  </a:lnTo>
                  <a:lnTo>
                    <a:pt x="51" y="100"/>
                  </a:lnTo>
                  <a:lnTo>
                    <a:pt x="50" y="102"/>
                  </a:lnTo>
                  <a:lnTo>
                    <a:pt x="50" y="103"/>
                  </a:lnTo>
                  <a:lnTo>
                    <a:pt x="50" y="104"/>
                  </a:lnTo>
                  <a:lnTo>
                    <a:pt x="49" y="106"/>
                  </a:lnTo>
                  <a:lnTo>
                    <a:pt x="46" y="108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39" y="102"/>
                  </a:lnTo>
                  <a:lnTo>
                    <a:pt x="43" y="99"/>
                  </a:lnTo>
                  <a:lnTo>
                    <a:pt x="42" y="100"/>
                  </a:lnTo>
                  <a:lnTo>
                    <a:pt x="43" y="99"/>
                  </a:lnTo>
                  <a:lnTo>
                    <a:pt x="42" y="100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51" y="98"/>
                  </a:lnTo>
                  <a:close/>
                  <a:moveTo>
                    <a:pt x="38" y="114"/>
                  </a:moveTo>
                  <a:lnTo>
                    <a:pt x="35" y="115"/>
                  </a:lnTo>
                  <a:lnTo>
                    <a:pt x="30" y="118"/>
                  </a:lnTo>
                  <a:lnTo>
                    <a:pt x="26" y="111"/>
                  </a:lnTo>
                  <a:lnTo>
                    <a:pt x="31" y="107"/>
                  </a:lnTo>
                  <a:lnTo>
                    <a:pt x="34" y="106"/>
                  </a:lnTo>
                  <a:lnTo>
                    <a:pt x="38" y="114"/>
                  </a:lnTo>
                  <a:close/>
                  <a:moveTo>
                    <a:pt x="24" y="122"/>
                  </a:moveTo>
                  <a:lnTo>
                    <a:pt x="23" y="123"/>
                  </a:lnTo>
                  <a:lnTo>
                    <a:pt x="24" y="122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4" y="124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6" y="129"/>
                  </a:lnTo>
                  <a:lnTo>
                    <a:pt x="15" y="127"/>
                  </a:lnTo>
                  <a:lnTo>
                    <a:pt x="15" y="126"/>
                  </a:lnTo>
                  <a:lnTo>
                    <a:pt x="15" y="124"/>
                  </a:lnTo>
                  <a:lnTo>
                    <a:pt x="15" y="123"/>
                  </a:lnTo>
                  <a:lnTo>
                    <a:pt x="15" y="120"/>
                  </a:lnTo>
                  <a:lnTo>
                    <a:pt x="15" y="120"/>
                  </a:lnTo>
                  <a:lnTo>
                    <a:pt x="16" y="118"/>
                  </a:lnTo>
                  <a:lnTo>
                    <a:pt x="18" y="118"/>
                  </a:lnTo>
                  <a:lnTo>
                    <a:pt x="19" y="116"/>
                  </a:lnTo>
                  <a:lnTo>
                    <a:pt x="24" y="122"/>
                  </a:lnTo>
                  <a:close/>
                  <a:moveTo>
                    <a:pt x="30" y="129"/>
                  </a:moveTo>
                  <a:lnTo>
                    <a:pt x="30" y="129"/>
                  </a:lnTo>
                  <a:lnTo>
                    <a:pt x="35" y="131"/>
                  </a:lnTo>
                  <a:lnTo>
                    <a:pt x="37" y="133"/>
                  </a:lnTo>
                  <a:lnTo>
                    <a:pt x="33" y="139"/>
                  </a:lnTo>
                  <a:lnTo>
                    <a:pt x="31" y="139"/>
                  </a:lnTo>
                  <a:lnTo>
                    <a:pt x="26" y="135"/>
                  </a:lnTo>
                  <a:lnTo>
                    <a:pt x="24" y="135"/>
                  </a:lnTo>
                  <a:lnTo>
                    <a:pt x="30" y="129"/>
                  </a:lnTo>
                  <a:close/>
                  <a:moveTo>
                    <a:pt x="43" y="137"/>
                  </a:moveTo>
                  <a:lnTo>
                    <a:pt x="45" y="138"/>
                  </a:lnTo>
                  <a:lnTo>
                    <a:pt x="46" y="138"/>
                  </a:lnTo>
                  <a:lnTo>
                    <a:pt x="49" y="142"/>
                  </a:lnTo>
                  <a:lnTo>
                    <a:pt x="50" y="142"/>
                  </a:lnTo>
                  <a:lnTo>
                    <a:pt x="50" y="143"/>
                  </a:lnTo>
                  <a:lnTo>
                    <a:pt x="50" y="145"/>
                  </a:lnTo>
                  <a:lnTo>
                    <a:pt x="51" y="146"/>
                  </a:lnTo>
                  <a:lnTo>
                    <a:pt x="42" y="147"/>
                  </a:lnTo>
                  <a:lnTo>
                    <a:pt x="42" y="147"/>
                  </a:lnTo>
                  <a:lnTo>
                    <a:pt x="43" y="147"/>
                  </a:lnTo>
                  <a:lnTo>
                    <a:pt x="42" y="146"/>
                  </a:lnTo>
                  <a:lnTo>
                    <a:pt x="43" y="147"/>
                  </a:lnTo>
                  <a:lnTo>
                    <a:pt x="39" y="145"/>
                  </a:lnTo>
                  <a:lnTo>
                    <a:pt x="41" y="145"/>
                  </a:lnTo>
                  <a:lnTo>
                    <a:pt x="39" y="145"/>
                  </a:lnTo>
                  <a:lnTo>
                    <a:pt x="43" y="137"/>
                  </a:lnTo>
                  <a:close/>
                  <a:moveTo>
                    <a:pt x="46" y="157"/>
                  </a:moveTo>
                  <a:lnTo>
                    <a:pt x="46" y="157"/>
                  </a:lnTo>
                  <a:lnTo>
                    <a:pt x="45" y="157"/>
                  </a:lnTo>
                  <a:lnTo>
                    <a:pt x="41" y="159"/>
                  </a:lnTo>
                  <a:lnTo>
                    <a:pt x="38" y="162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41" y="150"/>
                  </a:lnTo>
                  <a:lnTo>
                    <a:pt x="39" y="150"/>
                  </a:lnTo>
                  <a:lnTo>
                    <a:pt x="39" y="150"/>
                  </a:lnTo>
                  <a:lnTo>
                    <a:pt x="46" y="157"/>
                  </a:lnTo>
                  <a:close/>
                  <a:moveTo>
                    <a:pt x="30" y="166"/>
                  </a:moveTo>
                  <a:lnTo>
                    <a:pt x="30" y="166"/>
                  </a:lnTo>
                  <a:lnTo>
                    <a:pt x="26" y="169"/>
                  </a:lnTo>
                  <a:lnTo>
                    <a:pt x="26" y="169"/>
                  </a:lnTo>
                  <a:lnTo>
                    <a:pt x="24" y="170"/>
                  </a:lnTo>
                  <a:lnTo>
                    <a:pt x="19" y="163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6" y="159"/>
                  </a:lnTo>
                  <a:lnTo>
                    <a:pt x="26" y="158"/>
                  </a:lnTo>
                  <a:lnTo>
                    <a:pt x="30" y="166"/>
                  </a:lnTo>
                  <a:close/>
                  <a:moveTo>
                    <a:pt x="24" y="173"/>
                  </a:moveTo>
                  <a:lnTo>
                    <a:pt x="24" y="173"/>
                  </a:lnTo>
                  <a:lnTo>
                    <a:pt x="23" y="171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9" y="177"/>
                  </a:lnTo>
                  <a:lnTo>
                    <a:pt x="24" y="183"/>
                  </a:lnTo>
                  <a:lnTo>
                    <a:pt x="20" y="181"/>
                  </a:lnTo>
                  <a:lnTo>
                    <a:pt x="20" y="181"/>
                  </a:lnTo>
                  <a:lnTo>
                    <a:pt x="18" y="178"/>
                  </a:lnTo>
                  <a:lnTo>
                    <a:pt x="16" y="177"/>
                  </a:lnTo>
                  <a:lnTo>
                    <a:pt x="16" y="177"/>
                  </a:lnTo>
                  <a:lnTo>
                    <a:pt x="24" y="173"/>
                  </a:lnTo>
                  <a:close/>
                  <a:moveTo>
                    <a:pt x="37" y="181"/>
                  </a:moveTo>
                  <a:lnTo>
                    <a:pt x="41" y="182"/>
                  </a:lnTo>
                  <a:lnTo>
                    <a:pt x="43" y="185"/>
                  </a:lnTo>
                  <a:lnTo>
                    <a:pt x="39" y="191"/>
                  </a:lnTo>
                  <a:lnTo>
                    <a:pt x="37" y="190"/>
                  </a:lnTo>
                  <a:lnTo>
                    <a:pt x="31" y="187"/>
                  </a:lnTo>
                  <a:lnTo>
                    <a:pt x="37" y="181"/>
                  </a:lnTo>
                  <a:close/>
                  <a:moveTo>
                    <a:pt x="51" y="193"/>
                  </a:moveTo>
                  <a:lnTo>
                    <a:pt x="51" y="194"/>
                  </a:lnTo>
                  <a:lnTo>
                    <a:pt x="51" y="197"/>
                  </a:lnTo>
                  <a:lnTo>
                    <a:pt x="50" y="198"/>
                  </a:lnTo>
                  <a:lnTo>
                    <a:pt x="50" y="200"/>
                  </a:lnTo>
                  <a:lnTo>
                    <a:pt x="50" y="201"/>
                  </a:lnTo>
                  <a:lnTo>
                    <a:pt x="49" y="201"/>
                  </a:lnTo>
                  <a:lnTo>
                    <a:pt x="46" y="204"/>
                  </a:lnTo>
                  <a:lnTo>
                    <a:pt x="39" y="198"/>
                  </a:lnTo>
                  <a:lnTo>
                    <a:pt x="43" y="196"/>
                  </a:lnTo>
                  <a:lnTo>
                    <a:pt x="42" y="197"/>
                  </a:lnTo>
                  <a:lnTo>
                    <a:pt x="43" y="194"/>
                  </a:lnTo>
                  <a:lnTo>
                    <a:pt x="42" y="196"/>
                  </a:lnTo>
                  <a:lnTo>
                    <a:pt x="43" y="194"/>
                  </a:lnTo>
                  <a:lnTo>
                    <a:pt x="43" y="197"/>
                  </a:lnTo>
                  <a:lnTo>
                    <a:pt x="42" y="196"/>
                  </a:lnTo>
                  <a:lnTo>
                    <a:pt x="51" y="193"/>
                  </a:lnTo>
                  <a:close/>
                  <a:moveTo>
                    <a:pt x="38" y="209"/>
                  </a:moveTo>
                  <a:lnTo>
                    <a:pt x="35" y="212"/>
                  </a:lnTo>
                  <a:lnTo>
                    <a:pt x="31" y="213"/>
                  </a:lnTo>
                  <a:lnTo>
                    <a:pt x="26" y="206"/>
                  </a:lnTo>
                  <a:lnTo>
                    <a:pt x="31" y="204"/>
                  </a:lnTo>
                  <a:lnTo>
                    <a:pt x="34" y="202"/>
                  </a:lnTo>
                  <a:lnTo>
                    <a:pt x="38" y="209"/>
                  </a:lnTo>
                  <a:close/>
                  <a:moveTo>
                    <a:pt x="24" y="218"/>
                  </a:moveTo>
                  <a:lnTo>
                    <a:pt x="23" y="220"/>
                  </a:lnTo>
                  <a:lnTo>
                    <a:pt x="24" y="218"/>
                  </a:lnTo>
                  <a:lnTo>
                    <a:pt x="23" y="220"/>
                  </a:lnTo>
                  <a:lnTo>
                    <a:pt x="23" y="218"/>
                  </a:lnTo>
                  <a:lnTo>
                    <a:pt x="23" y="220"/>
                  </a:lnTo>
                  <a:lnTo>
                    <a:pt x="23" y="218"/>
                  </a:lnTo>
                  <a:lnTo>
                    <a:pt x="23" y="220"/>
                  </a:lnTo>
                  <a:lnTo>
                    <a:pt x="23" y="218"/>
                  </a:lnTo>
                  <a:lnTo>
                    <a:pt x="23" y="220"/>
                  </a:lnTo>
                  <a:lnTo>
                    <a:pt x="16" y="224"/>
                  </a:lnTo>
                  <a:lnTo>
                    <a:pt x="15" y="222"/>
                  </a:lnTo>
                  <a:lnTo>
                    <a:pt x="15" y="222"/>
                  </a:lnTo>
                  <a:lnTo>
                    <a:pt x="15" y="220"/>
                  </a:lnTo>
                  <a:lnTo>
                    <a:pt x="15" y="218"/>
                  </a:lnTo>
                  <a:lnTo>
                    <a:pt x="15" y="217"/>
                  </a:lnTo>
                  <a:lnTo>
                    <a:pt x="15" y="216"/>
                  </a:lnTo>
                  <a:lnTo>
                    <a:pt x="16" y="214"/>
                  </a:lnTo>
                  <a:lnTo>
                    <a:pt x="18" y="213"/>
                  </a:lnTo>
                  <a:lnTo>
                    <a:pt x="19" y="212"/>
                  </a:lnTo>
                  <a:lnTo>
                    <a:pt x="24" y="218"/>
                  </a:lnTo>
                  <a:close/>
                  <a:moveTo>
                    <a:pt x="29" y="224"/>
                  </a:moveTo>
                  <a:lnTo>
                    <a:pt x="30" y="225"/>
                  </a:lnTo>
                  <a:lnTo>
                    <a:pt x="35" y="228"/>
                  </a:lnTo>
                  <a:lnTo>
                    <a:pt x="35" y="228"/>
                  </a:lnTo>
                  <a:lnTo>
                    <a:pt x="31" y="236"/>
                  </a:lnTo>
                  <a:lnTo>
                    <a:pt x="31" y="234"/>
                  </a:lnTo>
                  <a:lnTo>
                    <a:pt x="26" y="232"/>
                  </a:lnTo>
                  <a:lnTo>
                    <a:pt x="24" y="230"/>
                  </a:lnTo>
                  <a:lnTo>
                    <a:pt x="29" y="224"/>
                  </a:lnTo>
                  <a:close/>
                  <a:moveTo>
                    <a:pt x="43" y="233"/>
                  </a:moveTo>
                  <a:lnTo>
                    <a:pt x="45" y="234"/>
                  </a:lnTo>
                  <a:lnTo>
                    <a:pt x="46" y="234"/>
                  </a:lnTo>
                  <a:lnTo>
                    <a:pt x="49" y="237"/>
                  </a:lnTo>
                  <a:lnTo>
                    <a:pt x="50" y="238"/>
                  </a:lnTo>
                  <a:lnTo>
                    <a:pt x="50" y="240"/>
                  </a:lnTo>
                  <a:lnTo>
                    <a:pt x="50" y="241"/>
                  </a:lnTo>
                  <a:lnTo>
                    <a:pt x="51" y="241"/>
                  </a:lnTo>
                  <a:lnTo>
                    <a:pt x="42" y="242"/>
                  </a:lnTo>
                  <a:lnTo>
                    <a:pt x="42" y="242"/>
                  </a:lnTo>
                  <a:lnTo>
                    <a:pt x="43" y="244"/>
                  </a:lnTo>
                  <a:lnTo>
                    <a:pt x="42" y="242"/>
                  </a:lnTo>
                  <a:lnTo>
                    <a:pt x="43" y="244"/>
                  </a:lnTo>
                  <a:lnTo>
                    <a:pt x="39" y="241"/>
                  </a:lnTo>
                  <a:lnTo>
                    <a:pt x="41" y="241"/>
                  </a:lnTo>
                  <a:lnTo>
                    <a:pt x="38" y="240"/>
                  </a:lnTo>
                  <a:lnTo>
                    <a:pt x="43" y="233"/>
                  </a:lnTo>
                  <a:close/>
                  <a:moveTo>
                    <a:pt x="46" y="252"/>
                  </a:moveTo>
                  <a:lnTo>
                    <a:pt x="46" y="252"/>
                  </a:lnTo>
                  <a:lnTo>
                    <a:pt x="45" y="253"/>
                  </a:lnTo>
                  <a:lnTo>
                    <a:pt x="41" y="256"/>
                  </a:lnTo>
                  <a:lnTo>
                    <a:pt x="38" y="257"/>
                  </a:lnTo>
                  <a:lnTo>
                    <a:pt x="34" y="250"/>
                  </a:lnTo>
                  <a:lnTo>
                    <a:pt x="35" y="249"/>
                  </a:lnTo>
                  <a:lnTo>
                    <a:pt x="41" y="246"/>
                  </a:lnTo>
                  <a:lnTo>
                    <a:pt x="39" y="246"/>
                  </a:lnTo>
                  <a:lnTo>
                    <a:pt x="41" y="246"/>
                  </a:lnTo>
                  <a:lnTo>
                    <a:pt x="46" y="252"/>
                  </a:lnTo>
                  <a:close/>
                  <a:moveTo>
                    <a:pt x="31" y="261"/>
                  </a:moveTo>
                  <a:lnTo>
                    <a:pt x="30" y="263"/>
                  </a:lnTo>
                  <a:lnTo>
                    <a:pt x="26" y="265"/>
                  </a:lnTo>
                  <a:lnTo>
                    <a:pt x="26" y="264"/>
                  </a:lnTo>
                  <a:lnTo>
                    <a:pt x="24" y="265"/>
                  </a:lnTo>
                  <a:lnTo>
                    <a:pt x="19" y="260"/>
                  </a:lnTo>
                  <a:lnTo>
                    <a:pt x="20" y="259"/>
                  </a:lnTo>
                  <a:lnTo>
                    <a:pt x="20" y="259"/>
                  </a:lnTo>
                  <a:lnTo>
                    <a:pt x="26" y="254"/>
                  </a:lnTo>
                  <a:lnTo>
                    <a:pt x="27" y="254"/>
                  </a:lnTo>
                  <a:lnTo>
                    <a:pt x="31" y="261"/>
                  </a:lnTo>
                  <a:close/>
                  <a:moveTo>
                    <a:pt x="23" y="268"/>
                  </a:moveTo>
                  <a:lnTo>
                    <a:pt x="24" y="268"/>
                  </a:lnTo>
                  <a:lnTo>
                    <a:pt x="23" y="268"/>
                  </a:lnTo>
                  <a:lnTo>
                    <a:pt x="26" y="271"/>
                  </a:lnTo>
                  <a:lnTo>
                    <a:pt x="26" y="269"/>
                  </a:lnTo>
                  <a:lnTo>
                    <a:pt x="29" y="272"/>
                  </a:lnTo>
                  <a:lnTo>
                    <a:pt x="24" y="279"/>
                  </a:lnTo>
                  <a:lnTo>
                    <a:pt x="20" y="277"/>
                  </a:lnTo>
                  <a:lnTo>
                    <a:pt x="20" y="276"/>
                  </a:lnTo>
                  <a:lnTo>
                    <a:pt x="18" y="273"/>
                  </a:lnTo>
                  <a:lnTo>
                    <a:pt x="16" y="272"/>
                  </a:lnTo>
                  <a:lnTo>
                    <a:pt x="16" y="272"/>
                  </a:lnTo>
                  <a:lnTo>
                    <a:pt x="23" y="268"/>
                  </a:lnTo>
                  <a:close/>
                  <a:moveTo>
                    <a:pt x="35" y="276"/>
                  </a:moveTo>
                  <a:lnTo>
                    <a:pt x="41" y="279"/>
                  </a:lnTo>
                  <a:lnTo>
                    <a:pt x="43" y="280"/>
                  </a:lnTo>
                  <a:lnTo>
                    <a:pt x="38" y="288"/>
                  </a:lnTo>
                  <a:lnTo>
                    <a:pt x="37" y="287"/>
                  </a:lnTo>
                  <a:lnTo>
                    <a:pt x="31" y="283"/>
                  </a:lnTo>
                  <a:lnTo>
                    <a:pt x="35" y="276"/>
                  </a:lnTo>
                  <a:close/>
                  <a:moveTo>
                    <a:pt x="50" y="288"/>
                  </a:moveTo>
                  <a:lnTo>
                    <a:pt x="50" y="288"/>
                  </a:lnTo>
                  <a:lnTo>
                    <a:pt x="50" y="289"/>
                  </a:lnTo>
                  <a:lnTo>
                    <a:pt x="51" y="291"/>
                  </a:lnTo>
                  <a:lnTo>
                    <a:pt x="51" y="292"/>
                  </a:lnTo>
                  <a:lnTo>
                    <a:pt x="50" y="293"/>
                  </a:lnTo>
                  <a:lnTo>
                    <a:pt x="50" y="295"/>
                  </a:lnTo>
                  <a:lnTo>
                    <a:pt x="50" y="296"/>
                  </a:lnTo>
                  <a:lnTo>
                    <a:pt x="49" y="297"/>
                  </a:lnTo>
                  <a:lnTo>
                    <a:pt x="46" y="300"/>
                  </a:lnTo>
                  <a:lnTo>
                    <a:pt x="41" y="293"/>
                  </a:lnTo>
                  <a:lnTo>
                    <a:pt x="43" y="291"/>
                  </a:lnTo>
                  <a:lnTo>
                    <a:pt x="42" y="292"/>
                  </a:lnTo>
                  <a:lnTo>
                    <a:pt x="43" y="291"/>
                  </a:lnTo>
                  <a:lnTo>
                    <a:pt x="42" y="292"/>
                  </a:lnTo>
                  <a:lnTo>
                    <a:pt x="43" y="291"/>
                  </a:lnTo>
                  <a:lnTo>
                    <a:pt x="43" y="292"/>
                  </a:lnTo>
                  <a:lnTo>
                    <a:pt x="42" y="291"/>
                  </a:lnTo>
                  <a:lnTo>
                    <a:pt x="43" y="292"/>
                  </a:lnTo>
                  <a:lnTo>
                    <a:pt x="43" y="292"/>
                  </a:lnTo>
                  <a:lnTo>
                    <a:pt x="50" y="288"/>
                  </a:lnTo>
                  <a:close/>
                  <a:moveTo>
                    <a:pt x="38" y="305"/>
                  </a:moveTo>
                  <a:lnTo>
                    <a:pt x="35" y="307"/>
                  </a:lnTo>
                  <a:lnTo>
                    <a:pt x="31" y="309"/>
                  </a:lnTo>
                  <a:lnTo>
                    <a:pt x="27" y="301"/>
                  </a:lnTo>
                  <a:lnTo>
                    <a:pt x="31" y="300"/>
                  </a:lnTo>
                  <a:lnTo>
                    <a:pt x="34" y="297"/>
                  </a:lnTo>
                  <a:lnTo>
                    <a:pt x="38" y="305"/>
                  </a:lnTo>
                  <a:close/>
                  <a:moveTo>
                    <a:pt x="24" y="313"/>
                  </a:moveTo>
                  <a:lnTo>
                    <a:pt x="23" y="315"/>
                  </a:lnTo>
                  <a:lnTo>
                    <a:pt x="24" y="315"/>
                  </a:lnTo>
                  <a:lnTo>
                    <a:pt x="23" y="316"/>
                  </a:lnTo>
                  <a:lnTo>
                    <a:pt x="23" y="315"/>
                  </a:lnTo>
                  <a:lnTo>
                    <a:pt x="23" y="316"/>
                  </a:lnTo>
                  <a:lnTo>
                    <a:pt x="23" y="315"/>
                  </a:lnTo>
                  <a:lnTo>
                    <a:pt x="23" y="316"/>
                  </a:lnTo>
                  <a:lnTo>
                    <a:pt x="23" y="315"/>
                  </a:lnTo>
                  <a:lnTo>
                    <a:pt x="23" y="316"/>
                  </a:lnTo>
                  <a:lnTo>
                    <a:pt x="16" y="320"/>
                  </a:lnTo>
                  <a:lnTo>
                    <a:pt x="15" y="319"/>
                  </a:lnTo>
                  <a:lnTo>
                    <a:pt x="15" y="317"/>
                  </a:lnTo>
                  <a:lnTo>
                    <a:pt x="15" y="316"/>
                  </a:lnTo>
                  <a:lnTo>
                    <a:pt x="15" y="315"/>
                  </a:lnTo>
                  <a:lnTo>
                    <a:pt x="15" y="313"/>
                  </a:lnTo>
                  <a:lnTo>
                    <a:pt x="15" y="312"/>
                  </a:lnTo>
                  <a:lnTo>
                    <a:pt x="16" y="311"/>
                  </a:lnTo>
                  <a:lnTo>
                    <a:pt x="18" y="309"/>
                  </a:lnTo>
                  <a:lnTo>
                    <a:pt x="19" y="308"/>
                  </a:lnTo>
                  <a:lnTo>
                    <a:pt x="24" y="313"/>
                  </a:lnTo>
                  <a:close/>
                  <a:moveTo>
                    <a:pt x="29" y="320"/>
                  </a:moveTo>
                  <a:lnTo>
                    <a:pt x="30" y="321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1" y="331"/>
                  </a:lnTo>
                  <a:lnTo>
                    <a:pt x="31" y="331"/>
                  </a:lnTo>
                  <a:lnTo>
                    <a:pt x="26" y="328"/>
                  </a:lnTo>
                  <a:lnTo>
                    <a:pt x="23" y="327"/>
                  </a:lnTo>
                  <a:lnTo>
                    <a:pt x="29" y="320"/>
                  </a:lnTo>
                  <a:close/>
                  <a:moveTo>
                    <a:pt x="43" y="328"/>
                  </a:moveTo>
                  <a:lnTo>
                    <a:pt x="45" y="330"/>
                  </a:lnTo>
                  <a:lnTo>
                    <a:pt x="46" y="331"/>
                  </a:lnTo>
                  <a:lnTo>
                    <a:pt x="49" y="334"/>
                  </a:lnTo>
                  <a:lnTo>
                    <a:pt x="50" y="335"/>
                  </a:lnTo>
                  <a:lnTo>
                    <a:pt x="50" y="335"/>
                  </a:lnTo>
                  <a:lnTo>
                    <a:pt x="43" y="339"/>
                  </a:lnTo>
                  <a:lnTo>
                    <a:pt x="42" y="339"/>
                  </a:lnTo>
                  <a:lnTo>
                    <a:pt x="43" y="339"/>
                  </a:lnTo>
                  <a:lnTo>
                    <a:pt x="39" y="336"/>
                  </a:lnTo>
                  <a:lnTo>
                    <a:pt x="41" y="336"/>
                  </a:lnTo>
                  <a:lnTo>
                    <a:pt x="38" y="335"/>
                  </a:lnTo>
                  <a:lnTo>
                    <a:pt x="43" y="328"/>
                  </a:lnTo>
                  <a:close/>
                  <a:moveTo>
                    <a:pt x="46" y="347"/>
                  </a:moveTo>
                  <a:lnTo>
                    <a:pt x="46" y="348"/>
                  </a:lnTo>
                  <a:lnTo>
                    <a:pt x="45" y="348"/>
                  </a:lnTo>
                  <a:lnTo>
                    <a:pt x="41" y="352"/>
                  </a:lnTo>
                  <a:lnTo>
                    <a:pt x="39" y="352"/>
                  </a:lnTo>
                  <a:lnTo>
                    <a:pt x="34" y="346"/>
                  </a:lnTo>
                  <a:lnTo>
                    <a:pt x="35" y="344"/>
                  </a:lnTo>
                  <a:lnTo>
                    <a:pt x="41" y="342"/>
                  </a:lnTo>
                  <a:lnTo>
                    <a:pt x="39" y="343"/>
                  </a:lnTo>
                  <a:lnTo>
                    <a:pt x="41" y="342"/>
                  </a:lnTo>
                  <a:lnTo>
                    <a:pt x="46" y="347"/>
                  </a:lnTo>
                  <a:close/>
                  <a:moveTo>
                    <a:pt x="31" y="358"/>
                  </a:moveTo>
                  <a:lnTo>
                    <a:pt x="30" y="358"/>
                  </a:lnTo>
                  <a:lnTo>
                    <a:pt x="26" y="360"/>
                  </a:lnTo>
                  <a:lnTo>
                    <a:pt x="26" y="360"/>
                  </a:lnTo>
                  <a:lnTo>
                    <a:pt x="26" y="362"/>
                  </a:lnTo>
                  <a:lnTo>
                    <a:pt x="19" y="355"/>
                  </a:lnTo>
                  <a:lnTo>
                    <a:pt x="20" y="354"/>
                  </a:lnTo>
                  <a:lnTo>
                    <a:pt x="20" y="354"/>
                  </a:lnTo>
                  <a:lnTo>
                    <a:pt x="26" y="351"/>
                  </a:lnTo>
                  <a:lnTo>
                    <a:pt x="27" y="350"/>
                  </a:lnTo>
                  <a:lnTo>
                    <a:pt x="31" y="358"/>
                  </a:lnTo>
                  <a:close/>
                  <a:moveTo>
                    <a:pt x="23" y="363"/>
                  </a:moveTo>
                  <a:lnTo>
                    <a:pt x="24" y="364"/>
                  </a:lnTo>
                  <a:lnTo>
                    <a:pt x="23" y="363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9" y="367"/>
                  </a:lnTo>
                  <a:lnTo>
                    <a:pt x="23" y="374"/>
                  </a:lnTo>
                  <a:lnTo>
                    <a:pt x="20" y="372"/>
                  </a:lnTo>
                  <a:lnTo>
                    <a:pt x="20" y="372"/>
                  </a:lnTo>
                  <a:lnTo>
                    <a:pt x="18" y="370"/>
                  </a:lnTo>
                  <a:lnTo>
                    <a:pt x="16" y="368"/>
                  </a:lnTo>
                  <a:lnTo>
                    <a:pt x="16" y="367"/>
                  </a:lnTo>
                  <a:lnTo>
                    <a:pt x="23" y="363"/>
                  </a:lnTo>
                  <a:close/>
                  <a:moveTo>
                    <a:pt x="35" y="371"/>
                  </a:moveTo>
                  <a:lnTo>
                    <a:pt x="35" y="371"/>
                  </a:lnTo>
                  <a:lnTo>
                    <a:pt x="41" y="375"/>
                  </a:lnTo>
                  <a:lnTo>
                    <a:pt x="42" y="376"/>
                  </a:lnTo>
                  <a:lnTo>
                    <a:pt x="38" y="383"/>
                  </a:lnTo>
                  <a:lnTo>
                    <a:pt x="37" y="382"/>
                  </a:lnTo>
                  <a:lnTo>
                    <a:pt x="31" y="379"/>
                  </a:lnTo>
                  <a:lnTo>
                    <a:pt x="31" y="379"/>
                  </a:lnTo>
                  <a:lnTo>
                    <a:pt x="35" y="371"/>
                  </a:lnTo>
                  <a:close/>
                  <a:moveTo>
                    <a:pt x="50" y="383"/>
                  </a:moveTo>
                  <a:lnTo>
                    <a:pt x="50" y="383"/>
                  </a:lnTo>
                  <a:lnTo>
                    <a:pt x="50" y="384"/>
                  </a:lnTo>
                  <a:lnTo>
                    <a:pt x="51" y="386"/>
                  </a:lnTo>
                  <a:lnTo>
                    <a:pt x="51" y="388"/>
                  </a:lnTo>
                  <a:lnTo>
                    <a:pt x="51" y="390"/>
                  </a:lnTo>
                  <a:lnTo>
                    <a:pt x="50" y="391"/>
                  </a:lnTo>
                  <a:lnTo>
                    <a:pt x="50" y="393"/>
                  </a:lnTo>
                  <a:lnTo>
                    <a:pt x="49" y="393"/>
                  </a:lnTo>
                  <a:lnTo>
                    <a:pt x="47" y="395"/>
                  </a:lnTo>
                  <a:lnTo>
                    <a:pt x="41" y="390"/>
                  </a:lnTo>
                  <a:lnTo>
                    <a:pt x="43" y="387"/>
                  </a:lnTo>
                  <a:lnTo>
                    <a:pt x="42" y="388"/>
                  </a:lnTo>
                  <a:lnTo>
                    <a:pt x="43" y="387"/>
                  </a:lnTo>
                  <a:lnTo>
                    <a:pt x="42" y="388"/>
                  </a:lnTo>
                  <a:lnTo>
                    <a:pt x="43" y="387"/>
                  </a:lnTo>
                  <a:lnTo>
                    <a:pt x="43" y="388"/>
                  </a:lnTo>
                  <a:lnTo>
                    <a:pt x="42" y="387"/>
                  </a:lnTo>
                  <a:lnTo>
                    <a:pt x="43" y="388"/>
                  </a:lnTo>
                  <a:lnTo>
                    <a:pt x="42" y="387"/>
                  </a:lnTo>
                  <a:lnTo>
                    <a:pt x="50" y="383"/>
                  </a:lnTo>
                  <a:close/>
                  <a:moveTo>
                    <a:pt x="39" y="401"/>
                  </a:moveTo>
                  <a:lnTo>
                    <a:pt x="37" y="403"/>
                  </a:lnTo>
                  <a:lnTo>
                    <a:pt x="33" y="406"/>
                  </a:lnTo>
                  <a:lnTo>
                    <a:pt x="29" y="398"/>
                  </a:lnTo>
                  <a:lnTo>
                    <a:pt x="33" y="395"/>
                  </a:lnTo>
                  <a:lnTo>
                    <a:pt x="35" y="394"/>
                  </a:lnTo>
                  <a:lnTo>
                    <a:pt x="39" y="401"/>
                  </a:lnTo>
                  <a:close/>
                  <a:moveTo>
                    <a:pt x="26" y="410"/>
                  </a:moveTo>
                  <a:lnTo>
                    <a:pt x="24" y="411"/>
                  </a:lnTo>
                  <a:lnTo>
                    <a:pt x="24" y="411"/>
                  </a:lnTo>
                  <a:lnTo>
                    <a:pt x="22" y="414"/>
                  </a:lnTo>
                  <a:lnTo>
                    <a:pt x="23" y="413"/>
                  </a:lnTo>
                  <a:lnTo>
                    <a:pt x="23" y="414"/>
                  </a:lnTo>
                  <a:lnTo>
                    <a:pt x="15" y="413"/>
                  </a:lnTo>
                  <a:lnTo>
                    <a:pt x="15" y="411"/>
                  </a:lnTo>
                  <a:lnTo>
                    <a:pt x="16" y="409"/>
                  </a:lnTo>
                  <a:lnTo>
                    <a:pt x="18" y="406"/>
                  </a:lnTo>
                  <a:lnTo>
                    <a:pt x="19" y="405"/>
                  </a:lnTo>
                  <a:lnTo>
                    <a:pt x="20" y="403"/>
                  </a:lnTo>
                  <a:lnTo>
                    <a:pt x="26" y="410"/>
                  </a:lnTo>
                  <a:close/>
                  <a:moveTo>
                    <a:pt x="34" y="414"/>
                  </a:moveTo>
                  <a:lnTo>
                    <a:pt x="16" y="437"/>
                  </a:lnTo>
                  <a:lnTo>
                    <a:pt x="0" y="414"/>
                  </a:lnTo>
                  <a:lnTo>
                    <a:pt x="34" y="41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74"/>
            <p:cNvSpPr>
              <a:spLocks noEditPoints="1"/>
            </p:cNvSpPr>
            <p:nvPr/>
          </p:nvSpPr>
          <p:spPr bwMode="auto">
            <a:xfrm>
              <a:off x="2424" y="2069"/>
              <a:ext cx="51" cy="437"/>
            </a:xfrm>
            <a:custGeom>
              <a:avLst/>
              <a:gdLst>
                <a:gd name="T0" fmla="*/ 29 w 51"/>
                <a:gd name="T1" fmla="*/ 19 h 437"/>
                <a:gd name="T2" fmla="*/ 23 w 51"/>
                <a:gd name="T3" fmla="*/ 27 h 437"/>
                <a:gd name="T4" fmla="*/ 23 w 51"/>
                <a:gd name="T5" fmla="*/ 28 h 437"/>
                <a:gd name="T6" fmla="*/ 15 w 51"/>
                <a:gd name="T7" fmla="*/ 24 h 437"/>
                <a:gd name="T8" fmla="*/ 32 w 51"/>
                <a:gd name="T9" fmla="*/ 44 h 437"/>
                <a:gd name="T10" fmla="*/ 48 w 51"/>
                <a:gd name="T11" fmla="*/ 45 h 437"/>
                <a:gd name="T12" fmla="*/ 41 w 51"/>
                <a:gd name="T13" fmla="*/ 51 h 437"/>
                <a:gd name="T14" fmla="*/ 36 w 51"/>
                <a:gd name="T15" fmla="*/ 66 h 437"/>
                <a:gd name="T16" fmla="*/ 25 w 51"/>
                <a:gd name="T17" fmla="*/ 72 h 437"/>
                <a:gd name="T18" fmla="*/ 23 w 51"/>
                <a:gd name="T19" fmla="*/ 76 h 437"/>
                <a:gd name="T20" fmla="*/ 23 w 51"/>
                <a:gd name="T21" fmla="*/ 76 h 437"/>
                <a:gd name="T22" fmla="*/ 51 w 51"/>
                <a:gd name="T23" fmla="*/ 98 h 437"/>
                <a:gd name="T24" fmla="*/ 44 w 51"/>
                <a:gd name="T25" fmla="*/ 108 h 437"/>
                <a:gd name="T26" fmla="*/ 41 w 51"/>
                <a:gd name="T27" fmla="*/ 100 h 437"/>
                <a:gd name="T28" fmla="*/ 25 w 51"/>
                <a:gd name="T29" fmla="*/ 111 h 437"/>
                <a:gd name="T30" fmla="*/ 23 w 51"/>
                <a:gd name="T31" fmla="*/ 123 h 437"/>
                <a:gd name="T32" fmla="*/ 17 w 51"/>
                <a:gd name="T33" fmla="*/ 130 h 437"/>
                <a:gd name="T34" fmla="*/ 15 w 51"/>
                <a:gd name="T35" fmla="*/ 120 h 437"/>
                <a:gd name="T36" fmla="*/ 36 w 51"/>
                <a:gd name="T37" fmla="*/ 133 h 437"/>
                <a:gd name="T38" fmla="*/ 45 w 51"/>
                <a:gd name="T39" fmla="*/ 138 h 437"/>
                <a:gd name="T40" fmla="*/ 43 w 51"/>
                <a:gd name="T41" fmla="*/ 147 h 437"/>
                <a:gd name="T42" fmla="*/ 45 w 51"/>
                <a:gd name="T43" fmla="*/ 157 h 437"/>
                <a:gd name="T44" fmla="*/ 39 w 51"/>
                <a:gd name="T45" fmla="*/ 150 h 437"/>
                <a:gd name="T46" fmla="*/ 20 w 51"/>
                <a:gd name="T47" fmla="*/ 162 h 437"/>
                <a:gd name="T48" fmla="*/ 25 w 51"/>
                <a:gd name="T49" fmla="*/ 174 h 437"/>
                <a:gd name="T50" fmla="*/ 16 w 51"/>
                <a:gd name="T51" fmla="*/ 177 h 437"/>
                <a:gd name="T52" fmla="*/ 36 w 51"/>
                <a:gd name="T53" fmla="*/ 181 h 437"/>
                <a:gd name="T54" fmla="*/ 45 w 51"/>
                <a:gd name="T55" fmla="*/ 204 h 437"/>
                <a:gd name="T56" fmla="*/ 41 w 51"/>
                <a:gd name="T57" fmla="*/ 196 h 437"/>
                <a:gd name="T58" fmla="*/ 37 w 51"/>
                <a:gd name="T59" fmla="*/ 209 h 437"/>
                <a:gd name="T60" fmla="*/ 23 w 51"/>
                <a:gd name="T61" fmla="*/ 220 h 437"/>
                <a:gd name="T62" fmla="*/ 15 w 51"/>
                <a:gd name="T63" fmla="*/ 217 h 437"/>
                <a:gd name="T64" fmla="*/ 35 w 51"/>
                <a:gd name="T65" fmla="*/ 228 h 437"/>
                <a:gd name="T66" fmla="*/ 44 w 51"/>
                <a:gd name="T67" fmla="*/ 234 h 437"/>
                <a:gd name="T68" fmla="*/ 41 w 51"/>
                <a:gd name="T69" fmla="*/ 242 h 437"/>
                <a:gd name="T70" fmla="*/ 45 w 51"/>
                <a:gd name="T71" fmla="*/ 252 h 437"/>
                <a:gd name="T72" fmla="*/ 39 w 51"/>
                <a:gd name="T73" fmla="*/ 246 h 437"/>
                <a:gd name="T74" fmla="*/ 19 w 51"/>
                <a:gd name="T75" fmla="*/ 260 h 437"/>
                <a:gd name="T76" fmla="*/ 23 w 51"/>
                <a:gd name="T77" fmla="*/ 268 h 437"/>
                <a:gd name="T78" fmla="*/ 16 w 51"/>
                <a:gd name="T79" fmla="*/ 272 h 437"/>
                <a:gd name="T80" fmla="*/ 31 w 51"/>
                <a:gd name="T81" fmla="*/ 283 h 437"/>
                <a:gd name="T82" fmla="*/ 50 w 51"/>
                <a:gd name="T83" fmla="*/ 295 h 437"/>
                <a:gd name="T84" fmla="*/ 41 w 51"/>
                <a:gd name="T85" fmla="*/ 292 h 437"/>
                <a:gd name="T86" fmla="*/ 35 w 51"/>
                <a:gd name="T87" fmla="*/ 307 h 437"/>
                <a:gd name="T88" fmla="*/ 24 w 51"/>
                <a:gd name="T89" fmla="*/ 315 h 437"/>
                <a:gd name="T90" fmla="*/ 16 w 51"/>
                <a:gd name="T91" fmla="*/ 320 h 437"/>
                <a:gd name="T92" fmla="*/ 17 w 51"/>
                <a:gd name="T93" fmla="*/ 309 h 437"/>
                <a:gd name="T94" fmla="*/ 31 w 51"/>
                <a:gd name="T95" fmla="*/ 331 h 437"/>
                <a:gd name="T96" fmla="*/ 50 w 51"/>
                <a:gd name="T97" fmla="*/ 335 h 437"/>
                <a:gd name="T98" fmla="*/ 43 w 51"/>
                <a:gd name="T99" fmla="*/ 328 h 437"/>
                <a:gd name="T100" fmla="*/ 40 w 51"/>
                <a:gd name="T101" fmla="*/ 342 h 437"/>
                <a:gd name="T102" fmla="*/ 25 w 51"/>
                <a:gd name="T103" fmla="*/ 362 h 437"/>
                <a:gd name="T104" fmla="*/ 24 w 51"/>
                <a:gd name="T105" fmla="*/ 364 h 437"/>
                <a:gd name="T106" fmla="*/ 17 w 51"/>
                <a:gd name="T107" fmla="*/ 370 h 437"/>
                <a:gd name="T108" fmla="*/ 37 w 51"/>
                <a:gd name="T109" fmla="*/ 383 h 437"/>
                <a:gd name="T110" fmla="*/ 51 w 51"/>
                <a:gd name="T111" fmla="*/ 386 h 437"/>
                <a:gd name="T112" fmla="*/ 43 w 51"/>
                <a:gd name="T113" fmla="*/ 387 h 437"/>
                <a:gd name="T114" fmla="*/ 41 w 51"/>
                <a:gd name="T115" fmla="*/ 387 h 437"/>
                <a:gd name="T116" fmla="*/ 39 w 51"/>
                <a:gd name="T117" fmla="*/ 401 h 437"/>
                <a:gd name="T118" fmla="*/ 15 w 51"/>
                <a:gd name="T119" fmla="*/ 411 h 437"/>
                <a:gd name="T120" fmla="*/ 0 w 51"/>
                <a:gd name="T121" fmla="*/ 414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" h="437">
                  <a:moveTo>
                    <a:pt x="48" y="7"/>
                  </a:moveTo>
                  <a:lnTo>
                    <a:pt x="41" y="11"/>
                  </a:lnTo>
                  <a:lnTo>
                    <a:pt x="37" y="4"/>
                  </a:lnTo>
                  <a:lnTo>
                    <a:pt x="44" y="0"/>
                  </a:lnTo>
                  <a:lnTo>
                    <a:pt x="48" y="7"/>
                  </a:lnTo>
                  <a:close/>
                  <a:moveTo>
                    <a:pt x="35" y="16"/>
                  </a:moveTo>
                  <a:lnTo>
                    <a:pt x="33" y="16"/>
                  </a:lnTo>
                  <a:lnTo>
                    <a:pt x="29" y="19"/>
                  </a:lnTo>
                  <a:lnTo>
                    <a:pt x="28" y="20"/>
                  </a:lnTo>
                  <a:lnTo>
                    <a:pt x="23" y="13"/>
                  </a:lnTo>
                  <a:lnTo>
                    <a:pt x="25" y="12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35" y="16"/>
                  </a:lnTo>
                  <a:close/>
                  <a:moveTo>
                    <a:pt x="24" y="25"/>
                  </a:moveTo>
                  <a:lnTo>
                    <a:pt x="23" y="27"/>
                  </a:lnTo>
                  <a:lnTo>
                    <a:pt x="23" y="25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6" y="32"/>
                  </a:lnTo>
                  <a:lnTo>
                    <a:pt x="15" y="31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5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24" y="25"/>
                  </a:lnTo>
                  <a:close/>
                  <a:moveTo>
                    <a:pt x="29" y="32"/>
                  </a:moveTo>
                  <a:lnTo>
                    <a:pt x="29" y="33"/>
                  </a:lnTo>
                  <a:lnTo>
                    <a:pt x="35" y="36"/>
                  </a:lnTo>
                  <a:lnTo>
                    <a:pt x="36" y="37"/>
                  </a:lnTo>
                  <a:lnTo>
                    <a:pt x="32" y="44"/>
                  </a:lnTo>
                  <a:lnTo>
                    <a:pt x="31" y="43"/>
                  </a:lnTo>
                  <a:lnTo>
                    <a:pt x="25" y="40"/>
                  </a:lnTo>
                  <a:lnTo>
                    <a:pt x="24" y="40"/>
                  </a:lnTo>
                  <a:lnTo>
                    <a:pt x="29" y="32"/>
                  </a:lnTo>
                  <a:close/>
                  <a:moveTo>
                    <a:pt x="44" y="41"/>
                  </a:moveTo>
                  <a:lnTo>
                    <a:pt x="44" y="41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1"/>
                  </a:lnTo>
                  <a:lnTo>
                    <a:pt x="43" y="52"/>
                  </a:lnTo>
                  <a:lnTo>
                    <a:pt x="41" y="51"/>
                  </a:lnTo>
                  <a:lnTo>
                    <a:pt x="43" y="52"/>
                  </a:lnTo>
                  <a:lnTo>
                    <a:pt x="41" y="51"/>
                  </a:lnTo>
                  <a:lnTo>
                    <a:pt x="43" y="51"/>
                  </a:lnTo>
                  <a:lnTo>
                    <a:pt x="39" y="48"/>
                  </a:lnTo>
                  <a:lnTo>
                    <a:pt x="40" y="49"/>
                  </a:lnTo>
                  <a:lnTo>
                    <a:pt x="39" y="48"/>
                  </a:lnTo>
                  <a:lnTo>
                    <a:pt x="44" y="41"/>
                  </a:lnTo>
                  <a:close/>
                  <a:moveTo>
                    <a:pt x="44" y="62"/>
                  </a:moveTo>
                  <a:lnTo>
                    <a:pt x="40" y="64"/>
                  </a:lnTo>
                  <a:lnTo>
                    <a:pt x="36" y="66"/>
                  </a:lnTo>
                  <a:lnTo>
                    <a:pt x="32" y="59"/>
                  </a:lnTo>
                  <a:lnTo>
                    <a:pt x="35" y="57"/>
                  </a:lnTo>
                  <a:lnTo>
                    <a:pt x="39" y="55"/>
                  </a:lnTo>
                  <a:lnTo>
                    <a:pt x="44" y="62"/>
                  </a:lnTo>
                  <a:close/>
                  <a:moveTo>
                    <a:pt x="29" y="70"/>
                  </a:moveTo>
                  <a:lnTo>
                    <a:pt x="29" y="70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4" y="75"/>
                  </a:lnTo>
                  <a:lnTo>
                    <a:pt x="17" y="68"/>
                  </a:lnTo>
                  <a:lnTo>
                    <a:pt x="20" y="67"/>
                  </a:lnTo>
                  <a:lnTo>
                    <a:pt x="20" y="66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9" y="70"/>
                  </a:lnTo>
                  <a:close/>
                  <a:moveTo>
                    <a:pt x="23" y="76"/>
                  </a:moveTo>
                  <a:lnTo>
                    <a:pt x="25" y="79"/>
                  </a:lnTo>
                  <a:lnTo>
                    <a:pt x="25" y="78"/>
                  </a:lnTo>
                  <a:lnTo>
                    <a:pt x="29" y="80"/>
                  </a:lnTo>
                  <a:lnTo>
                    <a:pt x="24" y="87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17" y="82"/>
                  </a:lnTo>
                  <a:lnTo>
                    <a:pt x="23" y="76"/>
                  </a:lnTo>
                  <a:close/>
                  <a:moveTo>
                    <a:pt x="36" y="84"/>
                  </a:moveTo>
                  <a:lnTo>
                    <a:pt x="40" y="87"/>
                  </a:lnTo>
                  <a:lnTo>
                    <a:pt x="43" y="90"/>
                  </a:lnTo>
                  <a:lnTo>
                    <a:pt x="39" y="96"/>
                  </a:lnTo>
                  <a:lnTo>
                    <a:pt x="36" y="94"/>
                  </a:lnTo>
                  <a:lnTo>
                    <a:pt x="32" y="92"/>
                  </a:lnTo>
                  <a:lnTo>
                    <a:pt x="36" y="84"/>
                  </a:lnTo>
                  <a:close/>
                  <a:moveTo>
                    <a:pt x="51" y="98"/>
                  </a:moveTo>
                  <a:lnTo>
                    <a:pt x="51" y="99"/>
                  </a:lnTo>
                  <a:lnTo>
                    <a:pt x="51" y="100"/>
                  </a:lnTo>
                  <a:lnTo>
                    <a:pt x="50" y="102"/>
                  </a:lnTo>
                  <a:lnTo>
                    <a:pt x="50" y="103"/>
                  </a:lnTo>
                  <a:lnTo>
                    <a:pt x="50" y="104"/>
                  </a:lnTo>
                  <a:lnTo>
                    <a:pt x="48" y="106"/>
                  </a:lnTo>
                  <a:lnTo>
                    <a:pt x="45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39" y="102"/>
                  </a:lnTo>
                  <a:lnTo>
                    <a:pt x="43" y="99"/>
                  </a:lnTo>
                  <a:lnTo>
                    <a:pt x="41" y="100"/>
                  </a:lnTo>
                  <a:lnTo>
                    <a:pt x="43" y="99"/>
                  </a:lnTo>
                  <a:lnTo>
                    <a:pt x="41" y="100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51" y="98"/>
                  </a:lnTo>
                  <a:close/>
                  <a:moveTo>
                    <a:pt x="37" y="114"/>
                  </a:moveTo>
                  <a:lnTo>
                    <a:pt x="35" y="115"/>
                  </a:lnTo>
                  <a:lnTo>
                    <a:pt x="29" y="118"/>
                  </a:lnTo>
                  <a:lnTo>
                    <a:pt x="25" y="111"/>
                  </a:lnTo>
                  <a:lnTo>
                    <a:pt x="31" y="107"/>
                  </a:lnTo>
                  <a:lnTo>
                    <a:pt x="33" y="106"/>
                  </a:lnTo>
                  <a:lnTo>
                    <a:pt x="37" y="114"/>
                  </a:lnTo>
                  <a:close/>
                  <a:moveTo>
                    <a:pt x="24" y="122"/>
                  </a:moveTo>
                  <a:lnTo>
                    <a:pt x="23" y="123"/>
                  </a:lnTo>
                  <a:lnTo>
                    <a:pt x="24" y="122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4" y="124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17" y="130"/>
                  </a:lnTo>
                  <a:lnTo>
                    <a:pt x="17" y="130"/>
                  </a:lnTo>
                  <a:lnTo>
                    <a:pt x="16" y="129"/>
                  </a:lnTo>
                  <a:lnTo>
                    <a:pt x="15" y="127"/>
                  </a:lnTo>
                  <a:lnTo>
                    <a:pt x="15" y="126"/>
                  </a:lnTo>
                  <a:lnTo>
                    <a:pt x="15" y="124"/>
                  </a:lnTo>
                  <a:lnTo>
                    <a:pt x="15" y="123"/>
                  </a:lnTo>
                  <a:lnTo>
                    <a:pt x="15" y="120"/>
                  </a:lnTo>
                  <a:lnTo>
                    <a:pt x="15" y="120"/>
                  </a:lnTo>
                  <a:lnTo>
                    <a:pt x="16" y="118"/>
                  </a:lnTo>
                  <a:lnTo>
                    <a:pt x="17" y="118"/>
                  </a:lnTo>
                  <a:lnTo>
                    <a:pt x="19" y="116"/>
                  </a:lnTo>
                  <a:lnTo>
                    <a:pt x="24" y="122"/>
                  </a:lnTo>
                  <a:close/>
                  <a:moveTo>
                    <a:pt x="29" y="129"/>
                  </a:moveTo>
                  <a:lnTo>
                    <a:pt x="29" y="129"/>
                  </a:lnTo>
                  <a:lnTo>
                    <a:pt x="35" y="131"/>
                  </a:lnTo>
                  <a:lnTo>
                    <a:pt x="36" y="133"/>
                  </a:lnTo>
                  <a:lnTo>
                    <a:pt x="32" y="139"/>
                  </a:lnTo>
                  <a:lnTo>
                    <a:pt x="31" y="139"/>
                  </a:lnTo>
                  <a:lnTo>
                    <a:pt x="25" y="135"/>
                  </a:lnTo>
                  <a:lnTo>
                    <a:pt x="24" y="135"/>
                  </a:lnTo>
                  <a:lnTo>
                    <a:pt x="29" y="129"/>
                  </a:lnTo>
                  <a:close/>
                  <a:moveTo>
                    <a:pt x="43" y="137"/>
                  </a:moveTo>
                  <a:lnTo>
                    <a:pt x="44" y="138"/>
                  </a:lnTo>
                  <a:lnTo>
                    <a:pt x="45" y="138"/>
                  </a:lnTo>
                  <a:lnTo>
                    <a:pt x="48" y="142"/>
                  </a:lnTo>
                  <a:lnTo>
                    <a:pt x="50" y="142"/>
                  </a:lnTo>
                  <a:lnTo>
                    <a:pt x="50" y="143"/>
                  </a:lnTo>
                  <a:lnTo>
                    <a:pt x="50" y="145"/>
                  </a:lnTo>
                  <a:lnTo>
                    <a:pt x="51" y="146"/>
                  </a:lnTo>
                  <a:lnTo>
                    <a:pt x="41" y="147"/>
                  </a:lnTo>
                  <a:lnTo>
                    <a:pt x="41" y="147"/>
                  </a:lnTo>
                  <a:lnTo>
                    <a:pt x="43" y="147"/>
                  </a:lnTo>
                  <a:lnTo>
                    <a:pt x="41" y="146"/>
                  </a:lnTo>
                  <a:lnTo>
                    <a:pt x="43" y="147"/>
                  </a:lnTo>
                  <a:lnTo>
                    <a:pt x="39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43" y="137"/>
                  </a:lnTo>
                  <a:close/>
                  <a:moveTo>
                    <a:pt x="45" y="157"/>
                  </a:moveTo>
                  <a:lnTo>
                    <a:pt x="45" y="157"/>
                  </a:lnTo>
                  <a:lnTo>
                    <a:pt x="44" y="157"/>
                  </a:lnTo>
                  <a:lnTo>
                    <a:pt x="40" y="159"/>
                  </a:lnTo>
                  <a:lnTo>
                    <a:pt x="37" y="162"/>
                  </a:lnTo>
                  <a:lnTo>
                    <a:pt x="33" y="154"/>
                  </a:lnTo>
                  <a:lnTo>
                    <a:pt x="35" y="153"/>
                  </a:lnTo>
                  <a:lnTo>
                    <a:pt x="40" y="150"/>
                  </a:lnTo>
                  <a:lnTo>
                    <a:pt x="39" y="150"/>
                  </a:lnTo>
                  <a:lnTo>
                    <a:pt x="39" y="150"/>
                  </a:lnTo>
                  <a:lnTo>
                    <a:pt x="45" y="157"/>
                  </a:lnTo>
                  <a:close/>
                  <a:moveTo>
                    <a:pt x="29" y="166"/>
                  </a:moveTo>
                  <a:lnTo>
                    <a:pt x="29" y="166"/>
                  </a:lnTo>
                  <a:lnTo>
                    <a:pt x="25" y="169"/>
                  </a:lnTo>
                  <a:lnTo>
                    <a:pt x="25" y="169"/>
                  </a:lnTo>
                  <a:lnTo>
                    <a:pt x="24" y="170"/>
                  </a:lnTo>
                  <a:lnTo>
                    <a:pt x="19" y="163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5" y="159"/>
                  </a:lnTo>
                  <a:lnTo>
                    <a:pt x="25" y="158"/>
                  </a:lnTo>
                  <a:lnTo>
                    <a:pt x="29" y="166"/>
                  </a:lnTo>
                  <a:close/>
                  <a:moveTo>
                    <a:pt x="24" y="173"/>
                  </a:moveTo>
                  <a:lnTo>
                    <a:pt x="24" y="173"/>
                  </a:lnTo>
                  <a:lnTo>
                    <a:pt x="23" y="171"/>
                  </a:lnTo>
                  <a:lnTo>
                    <a:pt x="25" y="174"/>
                  </a:lnTo>
                  <a:lnTo>
                    <a:pt x="25" y="174"/>
                  </a:lnTo>
                  <a:lnTo>
                    <a:pt x="28" y="177"/>
                  </a:lnTo>
                  <a:lnTo>
                    <a:pt x="24" y="183"/>
                  </a:lnTo>
                  <a:lnTo>
                    <a:pt x="20" y="181"/>
                  </a:lnTo>
                  <a:lnTo>
                    <a:pt x="20" y="181"/>
                  </a:lnTo>
                  <a:lnTo>
                    <a:pt x="17" y="178"/>
                  </a:lnTo>
                  <a:lnTo>
                    <a:pt x="16" y="177"/>
                  </a:lnTo>
                  <a:lnTo>
                    <a:pt x="16" y="177"/>
                  </a:lnTo>
                  <a:lnTo>
                    <a:pt x="24" y="173"/>
                  </a:lnTo>
                  <a:close/>
                  <a:moveTo>
                    <a:pt x="36" y="181"/>
                  </a:moveTo>
                  <a:lnTo>
                    <a:pt x="40" y="182"/>
                  </a:lnTo>
                  <a:lnTo>
                    <a:pt x="43" y="185"/>
                  </a:lnTo>
                  <a:lnTo>
                    <a:pt x="39" y="191"/>
                  </a:lnTo>
                  <a:lnTo>
                    <a:pt x="36" y="190"/>
                  </a:lnTo>
                  <a:lnTo>
                    <a:pt x="31" y="187"/>
                  </a:lnTo>
                  <a:lnTo>
                    <a:pt x="36" y="181"/>
                  </a:lnTo>
                  <a:close/>
                  <a:moveTo>
                    <a:pt x="51" y="193"/>
                  </a:moveTo>
                  <a:lnTo>
                    <a:pt x="51" y="194"/>
                  </a:lnTo>
                  <a:lnTo>
                    <a:pt x="51" y="197"/>
                  </a:lnTo>
                  <a:lnTo>
                    <a:pt x="50" y="198"/>
                  </a:lnTo>
                  <a:lnTo>
                    <a:pt x="50" y="200"/>
                  </a:lnTo>
                  <a:lnTo>
                    <a:pt x="50" y="201"/>
                  </a:lnTo>
                  <a:lnTo>
                    <a:pt x="48" y="201"/>
                  </a:lnTo>
                  <a:lnTo>
                    <a:pt x="45" y="204"/>
                  </a:lnTo>
                  <a:lnTo>
                    <a:pt x="39" y="198"/>
                  </a:lnTo>
                  <a:lnTo>
                    <a:pt x="43" y="196"/>
                  </a:lnTo>
                  <a:lnTo>
                    <a:pt x="41" y="197"/>
                  </a:lnTo>
                  <a:lnTo>
                    <a:pt x="43" y="194"/>
                  </a:lnTo>
                  <a:lnTo>
                    <a:pt x="41" y="196"/>
                  </a:lnTo>
                  <a:lnTo>
                    <a:pt x="43" y="194"/>
                  </a:lnTo>
                  <a:lnTo>
                    <a:pt x="43" y="197"/>
                  </a:lnTo>
                  <a:lnTo>
                    <a:pt x="41" y="196"/>
                  </a:lnTo>
                  <a:lnTo>
                    <a:pt x="51" y="193"/>
                  </a:lnTo>
                  <a:close/>
                  <a:moveTo>
                    <a:pt x="37" y="209"/>
                  </a:moveTo>
                  <a:lnTo>
                    <a:pt x="35" y="212"/>
                  </a:lnTo>
                  <a:lnTo>
                    <a:pt x="31" y="213"/>
                  </a:lnTo>
                  <a:lnTo>
                    <a:pt x="25" y="206"/>
                  </a:lnTo>
                  <a:lnTo>
                    <a:pt x="31" y="204"/>
                  </a:lnTo>
                  <a:lnTo>
                    <a:pt x="33" y="202"/>
                  </a:lnTo>
                  <a:lnTo>
                    <a:pt x="37" y="209"/>
                  </a:lnTo>
                  <a:close/>
                  <a:moveTo>
                    <a:pt x="24" y="218"/>
                  </a:moveTo>
                  <a:lnTo>
                    <a:pt x="23" y="220"/>
                  </a:lnTo>
                  <a:lnTo>
                    <a:pt x="24" y="218"/>
                  </a:lnTo>
                  <a:lnTo>
                    <a:pt x="23" y="220"/>
                  </a:lnTo>
                  <a:lnTo>
                    <a:pt x="23" y="218"/>
                  </a:lnTo>
                  <a:lnTo>
                    <a:pt x="23" y="220"/>
                  </a:lnTo>
                  <a:lnTo>
                    <a:pt x="23" y="218"/>
                  </a:lnTo>
                  <a:lnTo>
                    <a:pt x="23" y="220"/>
                  </a:lnTo>
                  <a:lnTo>
                    <a:pt x="23" y="218"/>
                  </a:lnTo>
                  <a:lnTo>
                    <a:pt x="23" y="220"/>
                  </a:lnTo>
                  <a:lnTo>
                    <a:pt x="16" y="224"/>
                  </a:lnTo>
                  <a:lnTo>
                    <a:pt x="15" y="222"/>
                  </a:lnTo>
                  <a:lnTo>
                    <a:pt x="15" y="222"/>
                  </a:lnTo>
                  <a:lnTo>
                    <a:pt x="15" y="220"/>
                  </a:lnTo>
                  <a:lnTo>
                    <a:pt x="15" y="218"/>
                  </a:lnTo>
                  <a:lnTo>
                    <a:pt x="15" y="217"/>
                  </a:lnTo>
                  <a:lnTo>
                    <a:pt x="15" y="216"/>
                  </a:lnTo>
                  <a:lnTo>
                    <a:pt x="16" y="214"/>
                  </a:lnTo>
                  <a:lnTo>
                    <a:pt x="17" y="213"/>
                  </a:lnTo>
                  <a:lnTo>
                    <a:pt x="19" y="212"/>
                  </a:lnTo>
                  <a:lnTo>
                    <a:pt x="24" y="218"/>
                  </a:lnTo>
                  <a:close/>
                  <a:moveTo>
                    <a:pt x="28" y="224"/>
                  </a:moveTo>
                  <a:lnTo>
                    <a:pt x="29" y="225"/>
                  </a:lnTo>
                  <a:lnTo>
                    <a:pt x="35" y="228"/>
                  </a:lnTo>
                  <a:lnTo>
                    <a:pt x="35" y="228"/>
                  </a:lnTo>
                  <a:lnTo>
                    <a:pt x="31" y="236"/>
                  </a:lnTo>
                  <a:lnTo>
                    <a:pt x="31" y="234"/>
                  </a:lnTo>
                  <a:lnTo>
                    <a:pt x="25" y="232"/>
                  </a:lnTo>
                  <a:lnTo>
                    <a:pt x="24" y="230"/>
                  </a:lnTo>
                  <a:lnTo>
                    <a:pt x="28" y="224"/>
                  </a:lnTo>
                  <a:close/>
                  <a:moveTo>
                    <a:pt x="43" y="233"/>
                  </a:moveTo>
                  <a:lnTo>
                    <a:pt x="44" y="234"/>
                  </a:lnTo>
                  <a:lnTo>
                    <a:pt x="45" y="234"/>
                  </a:lnTo>
                  <a:lnTo>
                    <a:pt x="48" y="237"/>
                  </a:lnTo>
                  <a:lnTo>
                    <a:pt x="50" y="238"/>
                  </a:lnTo>
                  <a:lnTo>
                    <a:pt x="50" y="240"/>
                  </a:lnTo>
                  <a:lnTo>
                    <a:pt x="50" y="241"/>
                  </a:lnTo>
                  <a:lnTo>
                    <a:pt x="51" y="241"/>
                  </a:lnTo>
                  <a:lnTo>
                    <a:pt x="41" y="242"/>
                  </a:lnTo>
                  <a:lnTo>
                    <a:pt x="41" y="242"/>
                  </a:lnTo>
                  <a:lnTo>
                    <a:pt x="43" y="244"/>
                  </a:lnTo>
                  <a:lnTo>
                    <a:pt x="41" y="242"/>
                  </a:lnTo>
                  <a:lnTo>
                    <a:pt x="43" y="244"/>
                  </a:lnTo>
                  <a:lnTo>
                    <a:pt x="39" y="241"/>
                  </a:lnTo>
                  <a:lnTo>
                    <a:pt x="40" y="241"/>
                  </a:lnTo>
                  <a:lnTo>
                    <a:pt x="37" y="240"/>
                  </a:lnTo>
                  <a:lnTo>
                    <a:pt x="43" y="233"/>
                  </a:lnTo>
                  <a:close/>
                  <a:moveTo>
                    <a:pt x="45" y="252"/>
                  </a:moveTo>
                  <a:lnTo>
                    <a:pt x="45" y="252"/>
                  </a:lnTo>
                  <a:lnTo>
                    <a:pt x="44" y="253"/>
                  </a:lnTo>
                  <a:lnTo>
                    <a:pt x="40" y="256"/>
                  </a:lnTo>
                  <a:lnTo>
                    <a:pt x="37" y="257"/>
                  </a:lnTo>
                  <a:lnTo>
                    <a:pt x="33" y="250"/>
                  </a:lnTo>
                  <a:lnTo>
                    <a:pt x="35" y="249"/>
                  </a:lnTo>
                  <a:lnTo>
                    <a:pt x="40" y="246"/>
                  </a:lnTo>
                  <a:lnTo>
                    <a:pt x="39" y="246"/>
                  </a:lnTo>
                  <a:lnTo>
                    <a:pt x="40" y="246"/>
                  </a:lnTo>
                  <a:lnTo>
                    <a:pt x="45" y="252"/>
                  </a:lnTo>
                  <a:close/>
                  <a:moveTo>
                    <a:pt x="31" y="261"/>
                  </a:moveTo>
                  <a:lnTo>
                    <a:pt x="29" y="263"/>
                  </a:lnTo>
                  <a:lnTo>
                    <a:pt x="25" y="265"/>
                  </a:lnTo>
                  <a:lnTo>
                    <a:pt x="25" y="264"/>
                  </a:lnTo>
                  <a:lnTo>
                    <a:pt x="24" y="265"/>
                  </a:lnTo>
                  <a:lnTo>
                    <a:pt x="19" y="260"/>
                  </a:lnTo>
                  <a:lnTo>
                    <a:pt x="20" y="259"/>
                  </a:lnTo>
                  <a:lnTo>
                    <a:pt x="20" y="259"/>
                  </a:lnTo>
                  <a:lnTo>
                    <a:pt x="25" y="254"/>
                  </a:lnTo>
                  <a:lnTo>
                    <a:pt x="27" y="254"/>
                  </a:lnTo>
                  <a:lnTo>
                    <a:pt x="31" y="261"/>
                  </a:lnTo>
                  <a:close/>
                  <a:moveTo>
                    <a:pt x="23" y="268"/>
                  </a:moveTo>
                  <a:lnTo>
                    <a:pt x="24" y="268"/>
                  </a:lnTo>
                  <a:lnTo>
                    <a:pt x="23" y="268"/>
                  </a:lnTo>
                  <a:lnTo>
                    <a:pt x="25" y="271"/>
                  </a:lnTo>
                  <a:lnTo>
                    <a:pt x="25" y="269"/>
                  </a:lnTo>
                  <a:lnTo>
                    <a:pt x="28" y="272"/>
                  </a:lnTo>
                  <a:lnTo>
                    <a:pt x="24" y="279"/>
                  </a:lnTo>
                  <a:lnTo>
                    <a:pt x="20" y="277"/>
                  </a:lnTo>
                  <a:lnTo>
                    <a:pt x="20" y="276"/>
                  </a:lnTo>
                  <a:lnTo>
                    <a:pt x="17" y="273"/>
                  </a:lnTo>
                  <a:lnTo>
                    <a:pt x="16" y="272"/>
                  </a:lnTo>
                  <a:lnTo>
                    <a:pt x="16" y="272"/>
                  </a:lnTo>
                  <a:lnTo>
                    <a:pt x="23" y="268"/>
                  </a:lnTo>
                  <a:close/>
                  <a:moveTo>
                    <a:pt x="35" y="276"/>
                  </a:moveTo>
                  <a:lnTo>
                    <a:pt x="40" y="279"/>
                  </a:lnTo>
                  <a:lnTo>
                    <a:pt x="43" y="280"/>
                  </a:lnTo>
                  <a:lnTo>
                    <a:pt x="37" y="288"/>
                  </a:lnTo>
                  <a:lnTo>
                    <a:pt x="36" y="287"/>
                  </a:lnTo>
                  <a:lnTo>
                    <a:pt x="31" y="283"/>
                  </a:lnTo>
                  <a:lnTo>
                    <a:pt x="35" y="276"/>
                  </a:lnTo>
                  <a:close/>
                  <a:moveTo>
                    <a:pt x="50" y="288"/>
                  </a:moveTo>
                  <a:lnTo>
                    <a:pt x="50" y="288"/>
                  </a:lnTo>
                  <a:lnTo>
                    <a:pt x="50" y="289"/>
                  </a:lnTo>
                  <a:lnTo>
                    <a:pt x="51" y="291"/>
                  </a:lnTo>
                  <a:lnTo>
                    <a:pt x="51" y="292"/>
                  </a:lnTo>
                  <a:lnTo>
                    <a:pt x="50" y="293"/>
                  </a:lnTo>
                  <a:lnTo>
                    <a:pt x="50" y="295"/>
                  </a:lnTo>
                  <a:lnTo>
                    <a:pt x="50" y="296"/>
                  </a:lnTo>
                  <a:lnTo>
                    <a:pt x="48" y="297"/>
                  </a:lnTo>
                  <a:lnTo>
                    <a:pt x="45" y="300"/>
                  </a:lnTo>
                  <a:lnTo>
                    <a:pt x="40" y="293"/>
                  </a:lnTo>
                  <a:lnTo>
                    <a:pt x="43" y="291"/>
                  </a:lnTo>
                  <a:lnTo>
                    <a:pt x="41" y="292"/>
                  </a:lnTo>
                  <a:lnTo>
                    <a:pt x="43" y="291"/>
                  </a:lnTo>
                  <a:lnTo>
                    <a:pt x="41" y="292"/>
                  </a:lnTo>
                  <a:lnTo>
                    <a:pt x="43" y="291"/>
                  </a:lnTo>
                  <a:lnTo>
                    <a:pt x="43" y="292"/>
                  </a:lnTo>
                  <a:lnTo>
                    <a:pt x="41" y="291"/>
                  </a:lnTo>
                  <a:lnTo>
                    <a:pt x="43" y="292"/>
                  </a:lnTo>
                  <a:lnTo>
                    <a:pt x="43" y="292"/>
                  </a:lnTo>
                  <a:lnTo>
                    <a:pt x="50" y="288"/>
                  </a:lnTo>
                  <a:close/>
                  <a:moveTo>
                    <a:pt x="37" y="305"/>
                  </a:moveTo>
                  <a:lnTo>
                    <a:pt x="35" y="307"/>
                  </a:lnTo>
                  <a:lnTo>
                    <a:pt x="31" y="309"/>
                  </a:lnTo>
                  <a:lnTo>
                    <a:pt x="27" y="301"/>
                  </a:lnTo>
                  <a:lnTo>
                    <a:pt x="31" y="300"/>
                  </a:lnTo>
                  <a:lnTo>
                    <a:pt x="33" y="297"/>
                  </a:lnTo>
                  <a:lnTo>
                    <a:pt x="37" y="305"/>
                  </a:lnTo>
                  <a:close/>
                  <a:moveTo>
                    <a:pt x="24" y="313"/>
                  </a:moveTo>
                  <a:lnTo>
                    <a:pt x="23" y="315"/>
                  </a:lnTo>
                  <a:lnTo>
                    <a:pt x="24" y="315"/>
                  </a:lnTo>
                  <a:lnTo>
                    <a:pt x="23" y="316"/>
                  </a:lnTo>
                  <a:lnTo>
                    <a:pt x="23" y="315"/>
                  </a:lnTo>
                  <a:lnTo>
                    <a:pt x="23" y="316"/>
                  </a:lnTo>
                  <a:lnTo>
                    <a:pt x="23" y="315"/>
                  </a:lnTo>
                  <a:lnTo>
                    <a:pt x="23" y="316"/>
                  </a:lnTo>
                  <a:lnTo>
                    <a:pt x="23" y="315"/>
                  </a:lnTo>
                  <a:lnTo>
                    <a:pt x="23" y="316"/>
                  </a:lnTo>
                  <a:lnTo>
                    <a:pt x="16" y="320"/>
                  </a:lnTo>
                  <a:lnTo>
                    <a:pt x="15" y="319"/>
                  </a:lnTo>
                  <a:lnTo>
                    <a:pt x="15" y="317"/>
                  </a:lnTo>
                  <a:lnTo>
                    <a:pt x="15" y="316"/>
                  </a:lnTo>
                  <a:lnTo>
                    <a:pt x="15" y="315"/>
                  </a:lnTo>
                  <a:lnTo>
                    <a:pt x="15" y="313"/>
                  </a:lnTo>
                  <a:lnTo>
                    <a:pt x="15" y="312"/>
                  </a:lnTo>
                  <a:lnTo>
                    <a:pt x="16" y="311"/>
                  </a:lnTo>
                  <a:lnTo>
                    <a:pt x="17" y="309"/>
                  </a:lnTo>
                  <a:lnTo>
                    <a:pt x="19" y="308"/>
                  </a:lnTo>
                  <a:lnTo>
                    <a:pt x="24" y="313"/>
                  </a:lnTo>
                  <a:close/>
                  <a:moveTo>
                    <a:pt x="28" y="320"/>
                  </a:moveTo>
                  <a:lnTo>
                    <a:pt x="29" y="321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1" y="331"/>
                  </a:lnTo>
                  <a:lnTo>
                    <a:pt x="31" y="331"/>
                  </a:lnTo>
                  <a:lnTo>
                    <a:pt x="25" y="328"/>
                  </a:lnTo>
                  <a:lnTo>
                    <a:pt x="23" y="327"/>
                  </a:lnTo>
                  <a:lnTo>
                    <a:pt x="28" y="320"/>
                  </a:lnTo>
                  <a:close/>
                  <a:moveTo>
                    <a:pt x="43" y="328"/>
                  </a:moveTo>
                  <a:lnTo>
                    <a:pt x="44" y="330"/>
                  </a:lnTo>
                  <a:lnTo>
                    <a:pt x="45" y="331"/>
                  </a:lnTo>
                  <a:lnTo>
                    <a:pt x="48" y="334"/>
                  </a:lnTo>
                  <a:lnTo>
                    <a:pt x="50" y="335"/>
                  </a:lnTo>
                  <a:lnTo>
                    <a:pt x="50" y="335"/>
                  </a:lnTo>
                  <a:lnTo>
                    <a:pt x="43" y="339"/>
                  </a:lnTo>
                  <a:lnTo>
                    <a:pt x="41" y="339"/>
                  </a:lnTo>
                  <a:lnTo>
                    <a:pt x="43" y="339"/>
                  </a:lnTo>
                  <a:lnTo>
                    <a:pt x="39" y="336"/>
                  </a:lnTo>
                  <a:lnTo>
                    <a:pt x="40" y="336"/>
                  </a:lnTo>
                  <a:lnTo>
                    <a:pt x="37" y="335"/>
                  </a:lnTo>
                  <a:lnTo>
                    <a:pt x="43" y="328"/>
                  </a:lnTo>
                  <a:close/>
                  <a:moveTo>
                    <a:pt x="45" y="347"/>
                  </a:moveTo>
                  <a:lnTo>
                    <a:pt x="45" y="348"/>
                  </a:lnTo>
                  <a:lnTo>
                    <a:pt x="44" y="348"/>
                  </a:lnTo>
                  <a:lnTo>
                    <a:pt x="40" y="352"/>
                  </a:lnTo>
                  <a:lnTo>
                    <a:pt x="39" y="352"/>
                  </a:lnTo>
                  <a:lnTo>
                    <a:pt x="33" y="346"/>
                  </a:lnTo>
                  <a:lnTo>
                    <a:pt x="35" y="344"/>
                  </a:lnTo>
                  <a:lnTo>
                    <a:pt x="40" y="342"/>
                  </a:lnTo>
                  <a:lnTo>
                    <a:pt x="39" y="343"/>
                  </a:lnTo>
                  <a:lnTo>
                    <a:pt x="40" y="342"/>
                  </a:lnTo>
                  <a:lnTo>
                    <a:pt x="45" y="347"/>
                  </a:lnTo>
                  <a:close/>
                  <a:moveTo>
                    <a:pt x="31" y="358"/>
                  </a:moveTo>
                  <a:lnTo>
                    <a:pt x="29" y="358"/>
                  </a:lnTo>
                  <a:lnTo>
                    <a:pt x="25" y="360"/>
                  </a:lnTo>
                  <a:lnTo>
                    <a:pt x="25" y="360"/>
                  </a:lnTo>
                  <a:lnTo>
                    <a:pt x="25" y="362"/>
                  </a:lnTo>
                  <a:lnTo>
                    <a:pt x="19" y="355"/>
                  </a:lnTo>
                  <a:lnTo>
                    <a:pt x="20" y="354"/>
                  </a:lnTo>
                  <a:lnTo>
                    <a:pt x="20" y="354"/>
                  </a:lnTo>
                  <a:lnTo>
                    <a:pt x="25" y="351"/>
                  </a:lnTo>
                  <a:lnTo>
                    <a:pt x="27" y="350"/>
                  </a:lnTo>
                  <a:lnTo>
                    <a:pt x="31" y="358"/>
                  </a:lnTo>
                  <a:close/>
                  <a:moveTo>
                    <a:pt x="23" y="363"/>
                  </a:moveTo>
                  <a:lnTo>
                    <a:pt x="24" y="364"/>
                  </a:lnTo>
                  <a:lnTo>
                    <a:pt x="23" y="363"/>
                  </a:lnTo>
                  <a:lnTo>
                    <a:pt x="25" y="366"/>
                  </a:lnTo>
                  <a:lnTo>
                    <a:pt x="25" y="366"/>
                  </a:lnTo>
                  <a:lnTo>
                    <a:pt x="28" y="367"/>
                  </a:lnTo>
                  <a:lnTo>
                    <a:pt x="23" y="374"/>
                  </a:lnTo>
                  <a:lnTo>
                    <a:pt x="20" y="372"/>
                  </a:lnTo>
                  <a:lnTo>
                    <a:pt x="20" y="372"/>
                  </a:lnTo>
                  <a:lnTo>
                    <a:pt x="17" y="370"/>
                  </a:lnTo>
                  <a:lnTo>
                    <a:pt x="16" y="368"/>
                  </a:lnTo>
                  <a:lnTo>
                    <a:pt x="16" y="367"/>
                  </a:lnTo>
                  <a:lnTo>
                    <a:pt x="23" y="363"/>
                  </a:lnTo>
                  <a:close/>
                  <a:moveTo>
                    <a:pt x="35" y="371"/>
                  </a:moveTo>
                  <a:lnTo>
                    <a:pt x="35" y="371"/>
                  </a:lnTo>
                  <a:lnTo>
                    <a:pt x="40" y="375"/>
                  </a:lnTo>
                  <a:lnTo>
                    <a:pt x="41" y="376"/>
                  </a:lnTo>
                  <a:lnTo>
                    <a:pt x="37" y="383"/>
                  </a:lnTo>
                  <a:lnTo>
                    <a:pt x="36" y="382"/>
                  </a:lnTo>
                  <a:lnTo>
                    <a:pt x="31" y="379"/>
                  </a:lnTo>
                  <a:lnTo>
                    <a:pt x="31" y="379"/>
                  </a:lnTo>
                  <a:lnTo>
                    <a:pt x="35" y="371"/>
                  </a:lnTo>
                  <a:close/>
                  <a:moveTo>
                    <a:pt x="50" y="383"/>
                  </a:moveTo>
                  <a:lnTo>
                    <a:pt x="50" y="383"/>
                  </a:lnTo>
                  <a:lnTo>
                    <a:pt x="50" y="384"/>
                  </a:lnTo>
                  <a:lnTo>
                    <a:pt x="51" y="386"/>
                  </a:lnTo>
                  <a:lnTo>
                    <a:pt x="51" y="388"/>
                  </a:lnTo>
                  <a:lnTo>
                    <a:pt x="51" y="390"/>
                  </a:lnTo>
                  <a:lnTo>
                    <a:pt x="50" y="391"/>
                  </a:lnTo>
                  <a:lnTo>
                    <a:pt x="50" y="393"/>
                  </a:lnTo>
                  <a:lnTo>
                    <a:pt x="48" y="393"/>
                  </a:lnTo>
                  <a:lnTo>
                    <a:pt x="47" y="395"/>
                  </a:lnTo>
                  <a:lnTo>
                    <a:pt x="40" y="390"/>
                  </a:lnTo>
                  <a:lnTo>
                    <a:pt x="43" y="387"/>
                  </a:lnTo>
                  <a:lnTo>
                    <a:pt x="41" y="388"/>
                  </a:lnTo>
                  <a:lnTo>
                    <a:pt x="43" y="387"/>
                  </a:lnTo>
                  <a:lnTo>
                    <a:pt x="41" y="388"/>
                  </a:lnTo>
                  <a:lnTo>
                    <a:pt x="43" y="387"/>
                  </a:lnTo>
                  <a:lnTo>
                    <a:pt x="43" y="388"/>
                  </a:lnTo>
                  <a:lnTo>
                    <a:pt x="41" y="387"/>
                  </a:lnTo>
                  <a:lnTo>
                    <a:pt x="43" y="388"/>
                  </a:lnTo>
                  <a:lnTo>
                    <a:pt x="41" y="387"/>
                  </a:lnTo>
                  <a:lnTo>
                    <a:pt x="50" y="383"/>
                  </a:lnTo>
                  <a:close/>
                  <a:moveTo>
                    <a:pt x="39" y="401"/>
                  </a:moveTo>
                  <a:lnTo>
                    <a:pt x="36" y="403"/>
                  </a:lnTo>
                  <a:lnTo>
                    <a:pt x="32" y="406"/>
                  </a:lnTo>
                  <a:lnTo>
                    <a:pt x="28" y="398"/>
                  </a:lnTo>
                  <a:lnTo>
                    <a:pt x="32" y="395"/>
                  </a:lnTo>
                  <a:lnTo>
                    <a:pt x="35" y="394"/>
                  </a:lnTo>
                  <a:lnTo>
                    <a:pt x="39" y="401"/>
                  </a:lnTo>
                  <a:close/>
                  <a:moveTo>
                    <a:pt x="25" y="410"/>
                  </a:moveTo>
                  <a:lnTo>
                    <a:pt x="24" y="411"/>
                  </a:lnTo>
                  <a:lnTo>
                    <a:pt x="24" y="411"/>
                  </a:lnTo>
                  <a:lnTo>
                    <a:pt x="21" y="414"/>
                  </a:lnTo>
                  <a:lnTo>
                    <a:pt x="23" y="413"/>
                  </a:lnTo>
                  <a:lnTo>
                    <a:pt x="23" y="414"/>
                  </a:lnTo>
                  <a:lnTo>
                    <a:pt x="15" y="413"/>
                  </a:lnTo>
                  <a:lnTo>
                    <a:pt x="15" y="411"/>
                  </a:lnTo>
                  <a:lnTo>
                    <a:pt x="16" y="409"/>
                  </a:lnTo>
                  <a:lnTo>
                    <a:pt x="17" y="406"/>
                  </a:lnTo>
                  <a:lnTo>
                    <a:pt x="19" y="405"/>
                  </a:lnTo>
                  <a:lnTo>
                    <a:pt x="20" y="403"/>
                  </a:lnTo>
                  <a:lnTo>
                    <a:pt x="25" y="410"/>
                  </a:lnTo>
                  <a:close/>
                  <a:moveTo>
                    <a:pt x="33" y="414"/>
                  </a:moveTo>
                  <a:lnTo>
                    <a:pt x="16" y="437"/>
                  </a:lnTo>
                  <a:lnTo>
                    <a:pt x="0" y="414"/>
                  </a:lnTo>
                  <a:lnTo>
                    <a:pt x="33" y="41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Rectangle 75"/>
            <p:cNvSpPr>
              <a:spLocks noChangeArrowheads="1"/>
            </p:cNvSpPr>
            <p:nvPr/>
          </p:nvSpPr>
          <p:spPr bwMode="auto">
            <a:xfrm>
              <a:off x="571" y="3390"/>
              <a:ext cx="3585" cy="20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Rectangle 76"/>
            <p:cNvSpPr>
              <a:spLocks noChangeArrowheads="1"/>
            </p:cNvSpPr>
            <p:nvPr/>
          </p:nvSpPr>
          <p:spPr bwMode="auto">
            <a:xfrm>
              <a:off x="896" y="3401"/>
              <a:ext cx="33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Qualité (</a:t>
              </a:r>
              <a:r>
                <a:rPr kumimoji="0" lang="fr-FR" altLang="fr-FR" sz="1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chim</a:t>
              </a: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.+ </a:t>
              </a:r>
              <a:r>
                <a:rPr kumimoji="0" lang="fr-FR" altLang="fr-FR" sz="1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microbiol</a:t>
              </a: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.) contrôles</a:t>
              </a:r>
              <a:r>
                <a:rPr kumimoji="0" lang="fr-FR" altLang="fr-FR" sz="14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 </a:t>
              </a: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and monitoring = f(usages)</a:t>
              </a:r>
              <a:endPara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03" name="Rectangle 77"/>
            <p:cNvSpPr>
              <a:spLocks noChangeArrowheads="1"/>
            </p:cNvSpPr>
            <p:nvPr/>
          </p:nvSpPr>
          <p:spPr bwMode="auto">
            <a:xfrm>
              <a:off x="3461" y="3134"/>
              <a:ext cx="232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(uses)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Rectangle 78"/>
            <p:cNvSpPr>
              <a:spLocks noChangeArrowheads="1"/>
            </p:cNvSpPr>
            <p:nvPr/>
          </p:nvSpPr>
          <p:spPr bwMode="auto">
            <a:xfrm>
              <a:off x="3412" y="1664"/>
              <a:ext cx="34" cy="90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Rectangle 80"/>
            <p:cNvSpPr>
              <a:spLocks noChangeArrowheads="1"/>
            </p:cNvSpPr>
            <p:nvPr/>
          </p:nvSpPr>
          <p:spPr bwMode="auto">
            <a:xfrm>
              <a:off x="3404" y="2568"/>
              <a:ext cx="34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6" name="Picture 8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" y="566"/>
              <a:ext cx="20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Rectangle 82"/>
            <p:cNvSpPr>
              <a:spLocks noChangeArrowheads="1"/>
            </p:cNvSpPr>
            <p:nvPr/>
          </p:nvSpPr>
          <p:spPr bwMode="auto">
            <a:xfrm>
              <a:off x="3412" y="2560"/>
              <a:ext cx="34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83"/>
            <p:cNvSpPr>
              <a:spLocks noEditPoints="1"/>
            </p:cNvSpPr>
            <p:nvPr/>
          </p:nvSpPr>
          <p:spPr bwMode="auto">
            <a:xfrm>
              <a:off x="3408" y="2565"/>
              <a:ext cx="42" cy="209"/>
            </a:xfrm>
            <a:custGeom>
              <a:avLst/>
              <a:gdLst>
                <a:gd name="T0" fmla="*/ 38 w 42"/>
                <a:gd name="T1" fmla="*/ 8 h 209"/>
                <a:gd name="T2" fmla="*/ 4 w 42"/>
                <a:gd name="T3" fmla="*/ 8 h 209"/>
                <a:gd name="T4" fmla="*/ 4 w 42"/>
                <a:gd name="T5" fmla="*/ 0 h 209"/>
                <a:gd name="T6" fmla="*/ 38 w 42"/>
                <a:gd name="T7" fmla="*/ 0 h 209"/>
                <a:gd name="T8" fmla="*/ 38 w 42"/>
                <a:gd name="T9" fmla="*/ 8 h 209"/>
                <a:gd name="T10" fmla="*/ 8 w 42"/>
                <a:gd name="T11" fmla="*/ 28 h 209"/>
                <a:gd name="T12" fmla="*/ 8 w 42"/>
                <a:gd name="T13" fmla="*/ 62 h 209"/>
                <a:gd name="T14" fmla="*/ 0 w 42"/>
                <a:gd name="T15" fmla="*/ 62 h 209"/>
                <a:gd name="T16" fmla="*/ 0 w 42"/>
                <a:gd name="T17" fmla="*/ 28 h 209"/>
                <a:gd name="T18" fmla="*/ 8 w 42"/>
                <a:gd name="T19" fmla="*/ 28 h 209"/>
                <a:gd name="T20" fmla="*/ 8 w 42"/>
                <a:gd name="T21" fmla="*/ 87 h 209"/>
                <a:gd name="T22" fmla="*/ 8 w 42"/>
                <a:gd name="T23" fmla="*/ 121 h 209"/>
                <a:gd name="T24" fmla="*/ 0 w 42"/>
                <a:gd name="T25" fmla="*/ 121 h 209"/>
                <a:gd name="T26" fmla="*/ 0 w 42"/>
                <a:gd name="T27" fmla="*/ 87 h 209"/>
                <a:gd name="T28" fmla="*/ 8 w 42"/>
                <a:gd name="T29" fmla="*/ 87 h 209"/>
                <a:gd name="T30" fmla="*/ 8 w 42"/>
                <a:gd name="T31" fmla="*/ 146 h 209"/>
                <a:gd name="T32" fmla="*/ 8 w 42"/>
                <a:gd name="T33" fmla="*/ 180 h 209"/>
                <a:gd name="T34" fmla="*/ 0 w 42"/>
                <a:gd name="T35" fmla="*/ 180 h 209"/>
                <a:gd name="T36" fmla="*/ 0 w 42"/>
                <a:gd name="T37" fmla="*/ 146 h 209"/>
                <a:gd name="T38" fmla="*/ 8 w 42"/>
                <a:gd name="T39" fmla="*/ 146 h 209"/>
                <a:gd name="T40" fmla="*/ 4 w 42"/>
                <a:gd name="T41" fmla="*/ 201 h 209"/>
                <a:gd name="T42" fmla="*/ 38 w 42"/>
                <a:gd name="T43" fmla="*/ 201 h 209"/>
                <a:gd name="T44" fmla="*/ 38 w 42"/>
                <a:gd name="T45" fmla="*/ 209 h 209"/>
                <a:gd name="T46" fmla="*/ 4 w 42"/>
                <a:gd name="T47" fmla="*/ 209 h 209"/>
                <a:gd name="T48" fmla="*/ 4 w 42"/>
                <a:gd name="T49" fmla="*/ 201 h 209"/>
                <a:gd name="T50" fmla="*/ 34 w 42"/>
                <a:gd name="T51" fmla="*/ 180 h 209"/>
                <a:gd name="T52" fmla="*/ 34 w 42"/>
                <a:gd name="T53" fmla="*/ 146 h 209"/>
                <a:gd name="T54" fmla="*/ 42 w 42"/>
                <a:gd name="T55" fmla="*/ 146 h 209"/>
                <a:gd name="T56" fmla="*/ 42 w 42"/>
                <a:gd name="T57" fmla="*/ 180 h 209"/>
                <a:gd name="T58" fmla="*/ 34 w 42"/>
                <a:gd name="T59" fmla="*/ 180 h 209"/>
                <a:gd name="T60" fmla="*/ 34 w 42"/>
                <a:gd name="T61" fmla="*/ 121 h 209"/>
                <a:gd name="T62" fmla="*/ 34 w 42"/>
                <a:gd name="T63" fmla="*/ 87 h 209"/>
                <a:gd name="T64" fmla="*/ 42 w 42"/>
                <a:gd name="T65" fmla="*/ 87 h 209"/>
                <a:gd name="T66" fmla="*/ 42 w 42"/>
                <a:gd name="T67" fmla="*/ 121 h 209"/>
                <a:gd name="T68" fmla="*/ 34 w 42"/>
                <a:gd name="T69" fmla="*/ 121 h 209"/>
                <a:gd name="T70" fmla="*/ 34 w 42"/>
                <a:gd name="T71" fmla="*/ 62 h 209"/>
                <a:gd name="T72" fmla="*/ 34 w 42"/>
                <a:gd name="T73" fmla="*/ 28 h 209"/>
                <a:gd name="T74" fmla="*/ 42 w 42"/>
                <a:gd name="T75" fmla="*/ 28 h 209"/>
                <a:gd name="T76" fmla="*/ 42 w 42"/>
                <a:gd name="T77" fmla="*/ 62 h 209"/>
                <a:gd name="T78" fmla="*/ 34 w 42"/>
                <a:gd name="T79" fmla="*/ 6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" h="209">
                  <a:moveTo>
                    <a:pt x="38" y="8"/>
                  </a:moveTo>
                  <a:lnTo>
                    <a:pt x="4" y="8"/>
                  </a:lnTo>
                  <a:lnTo>
                    <a:pt x="4" y="0"/>
                  </a:lnTo>
                  <a:lnTo>
                    <a:pt x="38" y="0"/>
                  </a:lnTo>
                  <a:lnTo>
                    <a:pt x="38" y="8"/>
                  </a:lnTo>
                  <a:close/>
                  <a:moveTo>
                    <a:pt x="8" y="28"/>
                  </a:moveTo>
                  <a:lnTo>
                    <a:pt x="8" y="62"/>
                  </a:lnTo>
                  <a:lnTo>
                    <a:pt x="0" y="62"/>
                  </a:lnTo>
                  <a:lnTo>
                    <a:pt x="0" y="28"/>
                  </a:lnTo>
                  <a:lnTo>
                    <a:pt x="8" y="28"/>
                  </a:lnTo>
                  <a:close/>
                  <a:moveTo>
                    <a:pt x="8" y="87"/>
                  </a:moveTo>
                  <a:lnTo>
                    <a:pt x="8" y="121"/>
                  </a:lnTo>
                  <a:lnTo>
                    <a:pt x="0" y="121"/>
                  </a:lnTo>
                  <a:lnTo>
                    <a:pt x="0" y="87"/>
                  </a:lnTo>
                  <a:lnTo>
                    <a:pt x="8" y="87"/>
                  </a:lnTo>
                  <a:close/>
                  <a:moveTo>
                    <a:pt x="8" y="146"/>
                  </a:moveTo>
                  <a:lnTo>
                    <a:pt x="8" y="180"/>
                  </a:lnTo>
                  <a:lnTo>
                    <a:pt x="0" y="180"/>
                  </a:lnTo>
                  <a:lnTo>
                    <a:pt x="0" y="146"/>
                  </a:lnTo>
                  <a:lnTo>
                    <a:pt x="8" y="146"/>
                  </a:lnTo>
                  <a:close/>
                  <a:moveTo>
                    <a:pt x="4" y="201"/>
                  </a:moveTo>
                  <a:lnTo>
                    <a:pt x="38" y="201"/>
                  </a:lnTo>
                  <a:lnTo>
                    <a:pt x="38" y="209"/>
                  </a:lnTo>
                  <a:lnTo>
                    <a:pt x="4" y="209"/>
                  </a:lnTo>
                  <a:lnTo>
                    <a:pt x="4" y="201"/>
                  </a:lnTo>
                  <a:close/>
                  <a:moveTo>
                    <a:pt x="34" y="180"/>
                  </a:moveTo>
                  <a:lnTo>
                    <a:pt x="34" y="146"/>
                  </a:lnTo>
                  <a:lnTo>
                    <a:pt x="42" y="146"/>
                  </a:lnTo>
                  <a:lnTo>
                    <a:pt x="42" y="180"/>
                  </a:lnTo>
                  <a:lnTo>
                    <a:pt x="34" y="180"/>
                  </a:lnTo>
                  <a:close/>
                  <a:moveTo>
                    <a:pt x="34" y="121"/>
                  </a:moveTo>
                  <a:lnTo>
                    <a:pt x="34" y="87"/>
                  </a:lnTo>
                  <a:lnTo>
                    <a:pt x="42" y="87"/>
                  </a:lnTo>
                  <a:lnTo>
                    <a:pt x="42" y="121"/>
                  </a:lnTo>
                  <a:lnTo>
                    <a:pt x="34" y="121"/>
                  </a:lnTo>
                  <a:close/>
                  <a:moveTo>
                    <a:pt x="34" y="62"/>
                  </a:moveTo>
                  <a:lnTo>
                    <a:pt x="34" y="28"/>
                  </a:lnTo>
                  <a:lnTo>
                    <a:pt x="42" y="28"/>
                  </a:lnTo>
                  <a:lnTo>
                    <a:pt x="42" y="62"/>
                  </a:lnTo>
                  <a:lnTo>
                    <a:pt x="34" y="6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9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" y="566"/>
              <a:ext cx="503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Freeform 88"/>
            <p:cNvSpPr>
              <a:spLocks noEditPoints="1"/>
            </p:cNvSpPr>
            <p:nvPr/>
          </p:nvSpPr>
          <p:spPr bwMode="auto">
            <a:xfrm>
              <a:off x="3429" y="1444"/>
              <a:ext cx="168" cy="191"/>
            </a:xfrm>
            <a:custGeom>
              <a:avLst/>
              <a:gdLst>
                <a:gd name="T0" fmla="*/ 0 w 168"/>
                <a:gd name="T1" fmla="*/ 191 h 191"/>
                <a:gd name="T2" fmla="*/ 0 w 168"/>
                <a:gd name="T3" fmla="*/ 168 h 191"/>
                <a:gd name="T4" fmla="*/ 0 w 168"/>
                <a:gd name="T5" fmla="*/ 145 h 191"/>
                <a:gd name="T6" fmla="*/ 0 w 168"/>
                <a:gd name="T7" fmla="*/ 124 h 191"/>
                <a:gd name="T8" fmla="*/ 1 w 168"/>
                <a:gd name="T9" fmla="*/ 104 h 191"/>
                <a:gd name="T10" fmla="*/ 4 w 168"/>
                <a:gd name="T11" fmla="*/ 84 h 191"/>
                <a:gd name="T12" fmla="*/ 6 w 168"/>
                <a:gd name="T13" fmla="*/ 74 h 191"/>
                <a:gd name="T14" fmla="*/ 8 w 168"/>
                <a:gd name="T15" fmla="*/ 66 h 191"/>
                <a:gd name="T16" fmla="*/ 12 w 168"/>
                <a:gd name="T17" fmla="*/ 58 h 191"/>
                <a:gd name="T18" fmla="*/ 14 w 168"/>
                <a:gd name="T19" fmla="*/ 50 h 191"/>
                <a:gd name="T20" fmla="*/ 20 w 168"/>
                <a:gd name="T21" fmla="*/ 43 h 191"/>
                <a:gd name="T22" fmla="*/ 24 w 168"/>
                <a:gd name="T23" fmla="*/ 38 h 191"/>
                <a:gd name="T24" fmla="*/ 30 w 168"/>
                <a:gd name="T25" fmla="*/ 33 h 191"/>
                <a:gd name="T26" fmla="*/ 37 w 168"/>
                <a:gd name="T27" fmla="*/ 27 h 191"/>
                <a:gd name="T28" fmla="*/ 44 w 168"/>
                <a:gd name="T29" fmla="*/ 23 h 191"/>
                <a:gd name="T30" fmla="*/ 52 w 168"/>
                <a:gd name="T31" fmla="*/ 21 h 191"/>
                <a:gd name="T32" fmla="*/ 60 w 168"/>
                <a:gd name="T33" fmla="*/ 18 h 191"/>
                <a:gd name="T34" fmla="*/ 68 w 168"/>
                <a:gd name="T35" fmla="*/ 16 h 191"/>
                <a:gd name="T36" fmla="*/ 87 w 168"/>
                <a:gd name="T37" fmla="*/ 14 h 191"/>
                <a:gd name="T38" fmla="*/ 105 w 168"/>
                <a:gd name="T39" fmla="*/ 12 h 191"/>
                <a:gd name="T40" fmla="*/ 117 w 168"/>
                <a:gd name="T41" fmla="*/ 12 h 191"/>
                <a:gd name="T42" fmla="*/ 117 w 168"/>
                <a:gd name="T43" fmla="*/ 21 h 191"/>
                <a:gd name="T44" fmla="*/ 105 w 168"/>
                <a:gd name="T45" fmla="*/ 21 h 191"/>
                <a:gd name="T46" fmla="*/ 87 w 168"/>
                <a:gd name="T47" fmla="*/ 22 h 191"/>
                <a:gd name="T48" fmla="*/ 71 w 168"/>
                <a:gd name="T49" fmla="*/ 25 h 191"/>
                <a:gd name="T50" fmla="*/ 63 w 168"/>
                <a:gd name="T51" fmla="*/ 26 h 191"/>
                <a:gd name="T52" fmla="*/ 54 w 168"/>
                <a:gd name="T53" fmla="*/ 29 h 191"/>
                <a:gd name="T54" fmla="*/ 48 w 168"/>
                <a:gd name="T55" fmla="*/ 31 h 191"/>
                <a:gd name="T56" fmla="*/ 41 w 168"/>
                <a:gd name="T57" fmla="*/ 34 h 191"/>
                <a:gd name="T58" fmla="*/ 36 w 168"/>
                <a:gd name="T59" fmla="*/ 38 h 191"/>
                <a:gd name="T60" fmla="*/ 30 w 168"/>
                <a:gd name="T61" fmla="*/ 43 h 191"/>
                <a:gd name="T62" fmla="*/ 26 w 168"/>
                <a:gd name="T63" fmla="*/ 49 h 191"/>
                <a:gd name="T64" fmla="*/ 22 w 168"/>
                <a:gd name="T65" fmla="*/ 54 h 191"/>
                <a:gd name="T66" fmla="*/ 20 w 168"/>
                <a:gd name="T67" fmla="*/ 61 h 191"/>
                <a:gd name="T68" fmla="*/ 16 w 168"/>
                <a:gd name="T69" fmla="*/ 69 h 191"/>
                <a:gd name="T70" fmla="*/ 14 w 168"/>
                <a:gd name="T71" fmla="*/ 77 h 191"/>
                <a:gd name="T72" fmla="*/ 12 w 168"/>
                <a:gd name="T73" fmla="*/ 85 h 191"/>
                <a:gd name="T74" fmla="*/ 9 w 168"/>
                <a:gd name="T75" fmla="*/ 104 h 191"/>
                <a:gd name="T76" fmla="*/ 8 w 168"/>
                <a:gd name="T77" fmla="*/ 124 h 191"/>
                <a:gd name="T78" fmla="*/ 8 w 168"/>
                <a:gd name="T79" fmla="*/ 145 h 191"/>
                <a:gd name="T80" fmla="*/ 8 w 168"/>
                <a:gd name="T81" fmla="*/ 168 h 191"/>
                <a:gd name="T82" fmla="*/ 9 w 168"/>
                <a:gd name="T83" fmla="*/ 191 h 191"/>
                <a:gd name="T84" fmla="*/ 0 w 168"/>
                <a:gd name="T85" fmla="*/ 191 h 191"/>
                <a:gd name="T86" fmla="*/ 112 w 168"/>
                <a:gd name="T87" fmla="*/ 0 h 191"/>
                <a:gd name="T88" fmla="*/ 168 w 168"/>
                <a:gd name="T89" fmla="*/ 19 h 191"/>
                <a:gd name="T90" fmla="*/ 111 w 168"/>
                <a:gd name="T91" fmla="*/ 34 h 191"/>
                <a:gd name="T92" fmla="*/ 112 w 168"/>
                <a:gd name="T9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8" h="191">
                  <a:moveTo>
                    <a:pt x="0" y="191"/>
                  </a:moveTo>
                  <a:lnTo>
                    <a:pt x="0" y="168"/>
                  </a:lnTo>
                  <a:lnTo>
                    <a:pt x="0" y="145"/>
                  </a:lnTo>
                  <a:lnTo>
                    <a:pt x="0" y="124"/>
                  </a:lnTo>
                  <a:lnTo>
                    <a:pt x="1" y="104"/>
                  </a:lnTo>
                  <a:lnTo>
                    <a:pt x="4" y="84"/>
                  </a:lnTo>
                  <a:lnTo>
                    <a:pt x="6" y="74"/>
                  </a:lnTo>
                  <a:lnTo>
                    <a:pt x="8" y="66"/>
                  </a:lnTo>
                  <a:lnTo>
                    <a:pt x="12" y="58"/>
                  </a:lnTo>
                  <a:lnTo>
                    <a:pt x="14" y="50"/>
                  </a:lnTo>
                  <a:lnTo>
                    <a:pt x="20" y="43"/>
                  </a:lnTo>
                  <a:lnTo>
                    <a:pt x="24" y="38"/>
                  </a:lnTo>
                  <a:lnTo>
                    <a:pt x="30" y="33"/>
                  </a:lnTo>
                  <a:lnTo>
                    <a:pt x="37" y="27"/>
                  </a:lnTo>
                  <a:lnTo>
                    <a:pt x="44" y="23"/>
                  </a:lnTo>
                  <a:lnTo>
                    <a:pt x="52" y="21"/>
                  </a:lnTo>
                  <a:lnTo>
                    <a:pt x="60" y="18"/>
                  </a:lnTo>
                  <a:lnTo>
                    <a:pt x="68" y="16"/>
                  </a:lnTo>
                  <a:lnTo>
                    <a:pt x="87" y="14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21"/>
                  </a:lnTo>
                  <a:lnTo>
                    <a:pt x="105" y="21"/>
                  </a:lnTo>
                  <a:lnTo>
                    <a:pt x="87" y="22"/>
                  </a:lnTo>
                  <a:lnTo>
                    <a:pt x="71" y="25"/>
                  </a:lnTo>
                  <a:lnTo>
                    <a:pt x="63" y="26"/>
                  </a:lnTo>
                  <a:lnTo>
                    <a:pt x="54" y="29"/>
                  </a:lnTo>
                  <a:lnTo>
                    <a:pt x="48" y="31"/>
                  </a:lnTo>
                  <a:lnTo>
                    <a:pt x="41" y="34"/>
                  </a:lnTo>
                  <a:lnTo>
                    <a:pt x="36" y="38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2" y="54"/>
                  </a:lnTo>
                  <a:lnTo>
                    <a:pt x="20" y="61"/>
                  </a:lnTo>
                  <a:lnTo>
                    <a:pt x="16" y="69"/>
                  </a:lnTo>
                  <a:lnTo>
                    <a:pt x="14" y="77"/>
                  </a:lnTo>
                  <a:lnTo>
                    <a:pt x="12" y="85"/>
                  </a:lnTo>
                  <a:lnTo>
                    <a:pt x="9" y="104"/>
                  </a:lnTo>
                  <a:lnTo>
                    <a:pt x="8" y="124"/>
                  </a:lnTo>
                  <a:lnTo>
                    <a:pt x="8" y="145"/>
                  </a:lnTo>
                  <a:lnTo>
                    <a:pt x="8" y="168"/>
                  </a:lnTo>
                  <a:lnTo>
                    <a:pt x="9" y="191"/>
                  </a:lnTo>
                  <a:lnTo>
                    <a:pt x="0" y="191"/>
                  </a:lnTo>
                  <a:close/>
                  <a:moveTo>
                    <a:pt x="112" y="0"/>
                  </a:moveTo>
                  <a:lnTo>
                    <a:pt x="168" y="19"/>
                  </a:lnTo>
                  <a:lnTo>
                    <a:pt x="111" y="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Rectangle 93"/>
            <p:cNvSpPr>
              <a:spLocks noChangeArrowheads="1"/>
            </p:cNvSpPr>
            <p:nvPr/>
          </p:nvSpPr>
          <p:spPr bwMode="auto">
            <a:xfrm>
              <a:off x="329" y="2973"/>
              <a:ext cx="68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Zone saturée </a:t>
              </a:r>
              <a:endParaRPr kumimoji="0" lang="fr-FR" altLang="fr-FR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12" name="Freeform 98"/>
            <p:cNvSpPr>
              <a:spLocks noEditPoints="1"/>
            </p:cNvSpPr>
            <p:nvPr/>
          </p:nvSpPr>
          <p:spPr bwMode="auto">
            <a:xfrm>
              <a:off x="251" y="1224"/>
              <a:ext cx="784" cy="2441"/>
            </a:xfrm>
            <a:custGeom>
              <a:avLst/>
              <a:gdLst>
                <a:gd name="T0" fmla="*/ 537 w 564"/>
                <a:gd name="T1" fmla="*/ 20 h 1862"/>
                <a:gd name="T2" fmla="*/ 2 w 564"/>
                <a:gd name="T3" fmla="*/ 20 h 1862"/>
                <a:gd name="T4" fmla="*/ 5 w 564"/>
                <a:gd name="T5" fmla="*/ 18 h 1862"/>
                <a:gd name="T6" fmla="*/ 5 w 564"/>
                <a:gd name="T7" fmla="*/ 1846 h 1862"/>
                <a:gd name="T8" fmla="*/ 2 w 564"/>
                <a:gd name="T9" fmla="*/ 1843 h 1862"/>
                <a:gd name="T10" fmla="*/ 71 w 564"/>
                <a:gd name="T11" fmla="*/ 1843 h 1862"/>
                <a:gd name="T12" fmla="*/ 72 w 564"/>
                <a:gd name="T13" fmla="*/ 1843 h 1862"/>
                <a:gd name="T14" fmla="*/ 73 w 564"/>
                <a:gd name="T15" fmla="*/ 1843 h 1862"/>
                <a:gd name="T16" fmla="*/ 73 w 564"/>
                <a:gd name="T17" fmla="*/ 1844 h 1862"/>
                <a:gd name="T18" fmla="*/ 73 w 564"/>
                <a:gd name="T19" fmla="*/ 1846 h 1862"/>
                <a:gd name="T20" fmla="*/ 73 w 564"/>
                <a:gd name="T21" fmla="*/ 1846 h 1862"/>
                <a:gd name="T22" fmla="*/ 73 w 564"/>
                <a:gd name="T23" fmla="*/ 1847 h 1862"/>
                <a:gd name="T24" fmla="*/ 72 w 564"/>
                <a:gd name="T25" fmla="*/ 1848 h 1862"/>
                <a:gd name="T26" fmla="*/ 71 w 564"/>
                <a:gd name="T27" fmla="*/ 1848 h 1862"/>
                <a:gd name="T28" fmla="*/ 2 w 564"/>
                <a:gd name="T29" fmla="*/ 1848 h 1862"/>
                <a:gd name="T30" fmla="*/ 1 w 564"/>
                <a:gd name="T31" fmla="*/ 1848 h 1862"/>
                <a:gd name="T32" fmla="*/ 1 w 564"/>
                <a:gd name="T33" fmla="*/ 1847 h 1862"/>
                <a:gd name="T34" fmla="*/ 0 w 564"/>
                <a:gd name="T35" fmla="*/ 1846 h 1862"/>
                <a:gd name="T36" fmla="*/ 0 w 564"/>
                <a:gd name="T37" fmla="*/ 1846 h 1862"/>
                <a:gd name="T38" fmla="*/ 0 w 564"/>
                <a:gd name="T39" fmla="*/ 18 h 1862"/>
                <a:gd name="T40" fmla="*/ 0 w 564"/>
                <a:gd name="T41" fmla="*/ 16 h 1862"/>
                <a:gd name="T42" fmla="*/ 1 w 564"/>
                <a:gd name="T43" fmla="*/ 15 h 1862"/>
                <a:gd name="T44" fmla="*/ 1 w 564"/>
                <a:gd name="T45" fmla="*/ 15 h 1862"/>
                <a:gd name="T46" fmla="*/ 2 w 564"/>
                <a:gd name="T47" fmla="*/ 14 h 1862"/>
                <a:gd name="T48" fmla="*/ 537 w 564"/>
                <a:gd name="T49" fmla="*/ 14 h 1862"/>
                <a:gd name="T50" fmla="*/ 537 w 564"/>
                <a:gd name="T51" fmla="*/ 15 h 1862"/>
                <a:gd name="T52" fmla="*/ 538 w 564"/>
                <a:gd name="T53" fmla="*/ 15 h 1862"/>
                <a:gd name="T54" fmla="*/ 538 w 564"/>
                <a:gd name="T55" fmla="*/ 16 h 1862"/>
                <a:gd name="T56" fmla="*/ 540 w 564"/>
                <a:gd name="T57" fmla="*/ 18 h 1862"/>
                <a:gd name="T58" fmla="*/ 538 w 564"/>
                <a:gd name="T59" fmla="*/ 18 h 1862"/>
                <a:gd name="T60" fmla="*/ 538 w 564"/>
                <a:gd name="T61" fmla="*/ 19 h 1862"/>
                <a:gd name="T62" fmla="*/ 537 w 564"/>
                <a:gd name="T63" fmla="*/ 19 h 1862"/>
                <a:gd name="T64" fmla="*/ 537 w 564"/>
                <a:gd name="T65" fmla="*/ 20 h 1862"/>
                <a:gd name="T66" fmla="*/ 537 w 564"/>
                <a:gd name="T67" fmla="*/ 20 h 1862"/>
                <a:gd name="T68" fmla="*/ 530 w 564"/>
                <a:gd name="T69" fmla="*/ 0 h 1862"/>
                <a:gd name="T70" fmla="*/ 564 w 564"/>
                <a:gd name="T71" fmla="*/ 18 h 1862"/>
                <a:gd name="T72" fmla="*/ 530 w 564"/>
                <a:gd name="T73" fmla="*/ 34 h 1862"/>
                <a:gd name="T74" fmla="*/ 530 w 564"/>
                <a:gd name="T75" fmla="*/ 0 h 1862"/>
                <a:gd name="T76" fmla="*/ 65 w 564"/>
                <a:gd name="T77" fmla="*/ 1828 h 1862"/>
                <a:gd name="T78" fmla="*/ 99 w 564"/>
                <a:gd name="T79" fmla="*/ 1846 h 1862"/>
                <a:gd name="T80" fmla="*/ 65 w 564"/>
                <a:gd name="T81" fmla="*/ 1862 h 1862"/>
                <a:gd name="T82" fmla="*/ 65 w 564"/>
                <a:gd name="T83" fmla="*/ 1828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4" h="1862">
                  <a:moveTo>
                    <a:pt x="537" y="20"/>
                  </a:moveTo>
                  <a:lnTo>
                    <a:pt x="2" y="20"/>
                  </a:lnTo>
                  <a:lnTo>
                    <a:pt x="5" y="18"/>
                  </a:lnTo>
                  <a:lnTo>
                    <a:pt x="5" y="1846"/>
                  </a:lnTo>
                  <a:lnTo>
                    <a:pt x="2" y="1843"/>
                  </a:lnTo>
                  <a:lnTo>
                    <a:pt x="71" y="1843"/>
                  </a:lnTo>
                  <a:lnTo>
                    <a:pt x="72" y="1843"/>
                  </a:lnTo>
                  <a:lnTo>
                    <a:pt x="73" y="1843"/>
                  </a:lnTo>
                  <a:lnTo>
                    <a:pt x="73" y="1844"/>
                  </a:lnTo>
                  <a:lnTo>
                    <a:pt x="73" y="1846"/>
                  </a:lnTo>
                  <a:lnTo>
                    <a:pt x="73" y="1846"/>
                  </a:lnTo>
                  <a:lnTo>
                    <a:pt x="73" y="1847"/>
                  </a:lnTo>
                  <a:lnTo>
                    <a:pt x="72" y="1848"/>
                  </a:lnTo>
                  <a:lnTo>
                    <a:pt x="71" y="1848"/>
                  </a:lnTo>
                  <a:lnTo>
                    <a:pt x="2" y="1848"/>
                  </a:lnTo>
                  <a:lnTo>
                    <a:pt x="1" y="1848"/>
                  </a:lnTo>
                  <a:lnTo>
                    <a:pt x="1" y="1847"/>
                  </a:lnTo>
                  <a:lnTo>
                    <a:pt x="0" y="1846"/>
                  </a:lnTo>
                  <a:lnTo>
                    <a:pt x="0" y="184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2" y="14"/>
                  </a:lnTo>
                  <a:lnTo>
                    <a:pt x="537" y="14"/>
                  </a:lnTo>
                  <a:lnTo>
                    <a:pt x="537" y="15"/>
                  </a:lnTo>
                  <a:lnTo>
                    <a:pt x="538" y="15"/>
                  </a:lnTo>
                  <a:lnTo>
                    <a:pt x="538" y="16"/>
                  </a:lnTo>
                  <a:lnTo>
                    <a:pt x="540" y="18"/>
                  </a:lnTo>
                  <a:lnTo>
                    <a:pt x="538" y="18"/>
                  </a:lnTo>
                  <a:lnTo>
                    <a:pt x="538" y="19"/>
                  </a:lnTo>
                  <a:lnTo>
                    <a:pt x="537" y="19"/>
                  </a:lnTo>
                  <a:lnTo>
                    <a:pt x="537" y="20"/>
                  </a:lnTo>
                  <a:lnTo>
                    <a:pt x="537" y="20"/>
                  </a:lnTo>
                  <a:close/>
                  <a:moveTo>
                    <a:pt x="530" y="0"/>
                  </a:moveTo>
                  <a:lnTo>
                    <a:pt x="564" y="18"/>
                  </a:lnTo>
                  <a:lnTo>
                    <a:pt x="530" y="34"/>
                  </a:lnTo>
                  <a:lnTo>
                    <a:pt x="530" y="0"/>
                  </a:lnTo>
                  <a:close/>
                  <a:moveTo>
                    <a:pt x="65" y="1828"/>
                  </a:moveTo>
                  <a:lnTo>
                    <a:pt x="99" y="1846"/>
                  </a:lnTo>
                  <a:lnTo>
                    <a:pt x="65" y="1862"/>
                  </a:lnTo>
                  <a:lnTo>
                    <a:pt x="65" y="182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Freeform 101"/>
            <p:cNvSpPr>
              <a:spLocks noEditPoints="1"/>
            </p:cNvSpPr>
            <p:nvPr/>
          </p:nvSpPr>
          <p:spPr bwMode="auto">
            <a:xfrm>
              <a:off x="1634" y="2259"/>
              <a:ext cx="73" cy="1131"/>
            </a:xfrm>
            <a:custGeom>
              <a:avLst/>
              <a:gdLst>
                <a:gd name="T0" fmla="*/ 19 w 34"/>
                <a:gd name="T1" fmla="*/ 27 h 771"/>
                <a:gd name="T2" fmla="*/ 19 w 34"/>
                <a:gd name="T3" fmla="*/ 743 h 771"/>
                <a:gd name="T4" fmla="*/ 19 w 34"/>
                <a:gd name="T5" fmla="*/ 744 h 771"/>
                <a:gd name="T6" fmla="*/ 19 w 34"/>
                <a:gd name="T7" fmla="*/ 744 h 771"/>
                <a:gd name="T8" fmla="*/ 18 w 34"/>
                <a:gd name="T9" fmla="*/ 746 h 771"/>
                <a:gd name="T10" fmla="*/ 16 w 34"/>
                <a:gd name="T11" fmla="*/ 746 h 771"/>
                <a:gd name="T12" fmla="*/ 15 w 34"/>
                <a:gd name="T13" fmla="*/ 746 h 771"/>
                <a:gd name="T14" fmla="*/ 15 w 34"/>
                <a:gd name="T15" fmla="*/ 744 h 771"/>
                <a:gd name="T16" fmla="*/ 14 w 34"/>
                <a:gd name="T17" fmla="*/ 744 h 771"/>
                <a:gd name="T18" fmla="*/ 14 w 34"/>
                <a:gd name="T19" fmla="*/ 743 h 771"/>
                <a:gd name="T20" fmla="*/ 14 w 34"/>
                <a:gd name="T21" fmla="*/ 27 h 771"/>
                <a:gd name="T22" fmla="*/ 14 w 34"/>
                <a:gd name="T23" fmla="*/ 27 h 771"/>
                <a:gd name="T24" fmla="*/ 15 w 34"/>
                <a:gd name="T25" fmla="*/ 26 h 771"/>
                <a:gd name="T26" fmla="*/ 15 w 34"/>
                <a:gd name="T27" fmla="*/ 26 h 771"/>
                <a:gd name="T28" fmla="*/ 16 w 34"/>
                <a:gd name="T29" fmla="*/ 25 h 771"/>
                <a:gd name="T30" fmla="*/ 18 w 34"/>
                <a:gd name="T31" fmla="*/ 26 h 771"/>
                <a:gd name="T32" fmla="*/ 19 w 34"/>
                <a:gd name="T33" fmla="*/ 26 h 771"/>
                <a:gd name="T34" fmla="*/ 19 w 34"/>
                <a:gd name="T35" fmla="*/ 27 h 771"/>
                <a:gd name="T36" fmla="*/ 19 w 34"/>
                <a:gd name="T37" fmla="*/ 27 h 771"/>
                <a:gd name="T38" fmla="*/ 19 w 34"/>
                <a:gd name="T39" fmla="*/ 27 h 771"/>
                <a:gd name="T40" fmla="*/ 0 w 34"/>
                <a:gd name="T41" fmla="*/ 34 h 771"/>
                <a:gd name="T42" fmla="*/ 16 w 34"/>
                <a:gd name="T43" fmla="*/ 0 h 771"/>
                <a:gd name="T44" fmla="*/ 34 w 34"/>
                <a:gd name="T45" fmla="*/ 34 h 771"/>
                <a:gd name="T46" fmla="*/ 0 w 34"/>
                <a:gd name="T47" fmla="*/ 34 h 771"/>
                <a:gd name="T48" fmla="*/ 34 w 34"/>
                <a:gd name="T49" fmla="*/ 737 h 771"/>
                <a:gd name="T50" fmla="*/ 16 w 34"/>
                <a:gd name="T51" fmla="*/ 771 h 771"/>
                <a:gd name="T52" fmla="*/ 0 w 34"/>
                <a:gd name="T53" fmla="*/ 737 h 771"/>
                <a:gd name="T54" fmla="*/ 34 w 34"/>
                <a:gd name="T55" fmla="*/ 73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771">
                  <a:moveTo>
                    <a:pt x="19" y="27"/>
                  </a:moveTo>
                  <a:lnTo>
                    <a:pt x="19" y="743"/>
                  </a:lnTo>
                  <a:lnTo>
                    <a:pt x="19" y="744"/>
                  </a:lnTo>
                  <a:lnTo>
                    <a:pt x="19" y="744"/>
                  </a:lnTo>
                  <a:lnTo>
                    <a:pt x="18" y="746"/>
                  </a:lnTo>
                  <a:lnTo>
                    <a:pt x="16" y="746"/>
                  </a:lnTo>
                  <a:lnTo>
                    <a:pt x="15" y="746"/>
                  </a:lnTo>
                  <a:lnTo>
                    <a:pt x="15" y="744"/>
                  </a:lnTo>
                  <a:lnTo>
                    <a:pt x="14" y="744"/>
                  </a:lnTo>
                  <a:lnTo>
                    <a:pt x="14" y="743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6" y="25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7"/>
                  </a:lnTo>
                  <a:close/>
                  <a:moveTo>
                    <a:pt x="0" y="34"/>
                  </a:moveTo>
                  <a:lnTo>
                    <a:pt x="16" y="0"/>
                  </a:lnTo>
                  <a:lnTo>
                    <a:pt x="34" y="34"/>
                  </a:lnTo>
                  <a:lnTo>
                    <a:pt x="0" y="34"/>
                  </a:lnTo>
                  <a:close/>
                  <a:moveTo>
                    <a:pt x="34" y="737"/>
                  </a:moveTo>
                  <a:lnTo>
                    <a:pt x="16" y="771"/>
                  </a:lnTo>
                  <a:lnTo>
                    <a:pt x="0" y="737"/>
                  </a:lnTo>
                  <a:lnTo>
                    <a:pt x="34" y="73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Freeform 102"/>
            <p:cNvSpPr>
              <a:spLocks noEditPoints="1"/>
            </p:cNvSpPr>
            <p:nvPr/>
          </p:nvSpPr>
          <p:spPr bwMode="auto">
            <a:xfrm>
              <a:off x="2983" y="2644"/>
              <a:ext cx="305" cy="746"/>
            </a:xfrm>
            <a:custGeom>
              <a:avLst/>
              <a:gdLst>
                <a:gd name="T0" fmla="*/ 277 w 305"/>
                <a:gd name="T1" fmla="*/ 20 h 383"/>
                <a:gd name="T2" fmla="*/ 16 w 305"/>
                <a:gd name="T3" fmla="*/ 20 h 383"/>
                <a:gd name="T4" fmla="*/ 20 w 305"/>
                <a:gd name="T5" fmla="*/ 17 h 383"/>
                <a:gd name="T6" fmla="*/ 20 w 305"/>
                <a:gd name="T7" fmla="*/ 355 h 383"/>
                <a:gd name="T8" fmla="*/ 18 w 305"/>
                <a:gd name="T9" fmla="*/ 357 h 383"/>
                <a:gd name="T10" fmla="*/ 18 w 305"/>
                <a:gd name="T11" fmla="*/ 357 h 383"/>
                <a:gd name="T12" fmla="*/ 17 w 305"/>
                <a:gd name="T13" fmla="*/ 358 h 383"/>
                <a:gd name="T14" fmla="*/ 16 w 305"/>
                <a:gd name="T15" fmla="*/ 358 h 383"/>
                <a:gd name="T16" fmla="*/ 16 w 305"/>
                <a:gd name="T17" fmla="*/ 358 h 383"/>
                <a:gd name="T18" fmla="*/ 14 w 305"/>
                <a:gd name="T19" fmla="*/ 357 h 383"/>
                <a:gd name="T20" fmla="*/ 14 w 305"/>
                <a:gd name="T21" fmla="*/ 357 h 383"/>
                <a:gd name="T22" fmla="*/ 13 w 305"/>
                <a:gd name="T23" fmla="*/ 355 h 383"/>
                <a:gd name="T24" fmla="*/ 13 w 305"/>
                <a:gd name="T25" fmla="*/ 17 h 383"/>
                <a:gd name="T26" fmla="*/ 14 w 305"/>
                <a:gd name="T27" fmla="*/ 16 h 383"/>
                <a:gd name="T28" fmla="*/ 14 w 305"/>
                <a:gd name="T29" fmla="*/ 15 h 383"/>
                <a:gd name="T30" fmla="*/ 16 w 305"/>
                <a:gd name="T31" fmla="*/ 15 h 383"/>
                <a:gd name="T32" fmla="*/ 16 w 305"/>
                <a:gd name="T33" fmla="*/ 15 h 383"/>
                <a:gd name="T34" fmla="*/ 277 w 305"/>
                <a:gd name="T35" fmla="*/ 15 h 383"/>
                <a:gd name="T36" fmla="*/ 278 w 305"/>
                <a:gd name="T37" fmla="*/ 15 h 383"/>
                <a:gd name="T38" fmla="*/ 280 w 305"/>
                <a:gd name="T39" fmla="*/ 15 h 383"/>
                <a:gd name="T40" fmla="*/ 280 w 305"/>
                <a:gd name="T41" fmla="*/ 16 h 383"/>
                <a:gd name="T42" fmla="*/ 280 w 305"/>
                <a:gd name="T43" fmla="*/ 17 h 383"/>
                <a:gd name="T44" fmla="*/ 280 w 305"/>
                <a:gd name="T45" fmla="*/ 17 h 383"/>
                <a:gd name="T46" fmla="*/ 280 w 305"/>
                <a:gd name="T47" fmla="*/ 19 h 383"/>
                <a:gd name="T48" fmla="*/ 278 w 305"/>
                <a:gd name="T49" fmla="*/ 20 h 383"/>
                <a:gd name="T50" fmla="*/ 277 w 305"/>
                <a:gd name="T51" fmla="*/ 20 h 383"/>
                <a:gd name="T52" fmla="*/ 277 w 305"/>
                <a:gd name="T53" fmla="*/ 20 h 383"/>
                <a:gd name="T54" fmla="*/ 272 w 305"/>
                <a:gd name="T55" fmla="*/ 0 h 383"/>
                <a:gd name="T56" fmla="*/ 305 w 305"/>
                <a:gd name="T57" fmla="*/ 17 h 383"/>
                <a:gd name="T58" fmla="*/ 272 w 305"/>
                <a:gd name="T59" fmla="*/ 34 h 383"/>
                <a:gd name="T60" fmla="*/ 272 w 305"/>
                <a:gd name="T61" fmla="*/ 0 h 383"/>
                <a:gd name="T62" fmla="*/ 33 w 305"/>
                <a:gd name="T63" fmla="*/ 350 h 383"/>
                <a:gd name="T64" fmla="*/ 16 w 305"/>
                <a:gd name="T65" fmla="*/ 383 h 383"/>
                <a:gd name="T66" fmla="*/ 0 w 305"/>
                <a:gd name="T67" fmla="*/ 350 h 383"/>
                <a:gd name="T68" fmla="*/ 33 w 305"/>
                <a:gd name="T69" fmla="*/ 35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5" h="383">
                  <a:moveTo>
                    <a:pt x="277" y="20"/>
                  </a:moveTo>
                  <a:lnTo>
                    <a:pt x="16" y="20"/>
                  </a:lnTo>
                  <a:lnTo>
                    <a:pt x="20" y="17"/>
                  </a:lnTo>
                  <a:lnTo>
                    <a:pt x="20" y="355"/>
                  </a:lnTo>
                  <a:lnTo>
                    <a:pt x="18" y="357"/>
                  </a:lnTo>
                  <a:lnTo>
                    <a:pt x="18" y="357"/>
                  </a:lnTo>
                  <a:lnTo>
                    <a:pt x="17" y="358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14" y="357"/>
                  </a:lnTo>
                  <a:lnTo>
                    <a:pt x="14" y="357"/>
                  </a:lnTo>
                  <a:lnTo>
                    <a:pt x="13" y="355"/>
                  </a:lnTo>
                  <a:lnTo>
                    <a:pt x="13" y="17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277" y="15"/>
                  </a:lnTo>
                  <a:lnTo>
                    <a:pt x="278" y="15"/>
                  </a:lnTo>
                  <a:lnTo>
                    <a:pt x="280" y="15"/>
                  </a:lnTo>
                  <a:lnTo>
                    <a:pt x="280" y="16"/>
                  </a:lnTo>
                  <a:lnTo>
                    <a:pt x="280" y="17"/>
                  </a:lnTo>
                  <a:lnTo>
                    <a:pt x="280" y="17"/>
                  </a:lnTo>
                  <a:lnTo>
                    <a:pt x="280" y="19"/>
                  </a:lnTo>
                  <a:lnTo>
                    <a:pt x="278" y="20"/>
                  </a:lnTo>
                  <a:lnTo>
                    <a:pt x="277" y="20"/>
                  </a:lnTo>
                  <a:lnTo>
                    <a:pt x="277" y="20"/>
                  </a:lnTo>
                  <a:close/>
                  <a:moveTo>
                    <a:pt x="272" y="0"/>
                  </a:moveTo>
                  <a:lnTo>
                    <a:pt x="305" y="17"/>
                  </a:lnTo>
                  <a:lnTo>
                    <a:pt x="272" y="34"/>
                  </a:lnTo>
                  <a:lnTo>
                    <a:pt x="272" y="0"/>
                  </a:lnTo>
                  <a:close/>
                  <a:moveTo>
                    <a:pt x="33" y="350"/>
                  </a:moveTo>
                  <a:lnTo>
                    <a:pt x="16" y="383"/>
                  </a:lnTo>
                  <a:lnTo>
                    <a:pt x="0" y="350"/>
                  </a:lnTo>
                  <a:lnTo>
                    <a:pt x="33" y="35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Rectangle 103"/>
            <p:cNvSpPr>
              <a:spLocks noChangeArrowheads="1"/>
            </p:cNvSpPr>
            <p:nvPr/>
          </p:nvSpPr>
          <p:spPr bwMode="auto">
            <a:xfrm>
              <a:off x="1413" y="666"/>
              <a:ext cx="436" cy="268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Rectangle 106"/>
            <p:cNvSpPr>
              <a:spLocks noChangeArrowheads="1"/>
            </p:cNvSpPr>
            <p:nvPr/>
          </p:nvSpPr>
          <p:spPr bwMode="auto">
            <a:xfrm>
              <a:off x="1882" y="666"/>
              <a:ext cx="444" cy="268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Rectangle 109"/>
            <p:cNvSpPr>
              <a:spLocks noChangeArrowheads="1"/>
            </p:cNvSpPr>
            <p:nvPr/>
          </p:nvSpPr>
          <p:spPr bwMode="auto">
            <a:xfrm>
              <a:off x="2356" y="666"/>
              <a:ext cx="402" cy="268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Freeform 112"/>
            <p:cNvSpPr>
              <a:spLocks/>
            </p:cNvSpPr>
            <p:nvPr/>
          </p:nvSpPr>
          <p:spPr bwMode="auto">
            <a:xfrm>
              <a:off x="1111" y="934"/>
              <a:ext cx="1709" cy="168"/>
            </a:xfrm>
            <a:custGeom>
              <a:avLst/>
              <a:gdLst>
                <a:gd name="T0" fmla="*/ 0 w 1709"/>
                <a:gd name="T1" fmla="*/ 0 h 168"/>
                <a:gd name="T2" fmla="*/ 0 w 1709"/>
                <a:gd name="T3" fmla="*/ 168 h 168"/>
                <a:gd name="T4" fmla="*/ 1709 w 1709"/>
                <a:gd name="T5" fmla="*/ 168 h 168"/>
                <a:gd name="T6" fmla="*/ 1709 w 1709"/>
                <a:gd name="T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9" h="168">
                  <a:moveTo>
                    <a:pt x="0" y="0"/>
                  </a:moveTo>
                  <a:lnTo>
                    <a:pt x="0" y="168"/>
                  </a:lnTo>
                  <a:lnTo>
                    <a:pt x="1709" y="168"/>
                  </a:lnTo>
                  <a:lnTo>
                    <a:pt x="1709" y="0"/>
                  </a:lnTo>
                </a:path>
              </a:pathLst>
            </a:custGeom>
            <a:noFill/>
            <a:ln w="11113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Line 114"/>
            <p:cNvSpPr>
              <a:spLocks noChangeShapeType="1"/>
            </p:cNvSpPr>
            <p:nvPr/>
          </p:nvSpPr>
          <p:spPr bwMode="auto">
            <a:xfrm>
              <a:off x="1614" y="934"/>
              <a:ext cx="0" cy="168"/>
            </a:xfrm>
            <a:prstGeom prst="line">
              <a:avLst/>
            </a:prstGeom>
            <a:noFill/>
            <a:ln w="11113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Line 115"/>
            <p:cNvSpPr>
              <a:spLocks noChangeShapeType="1"/>
            </p:cNvSpPr>
            <p:nvPr/>
          </p:nvSpPr>
          <p:spPr bwMode="auto">
            <a:xfrm>
              <a:off x="2117" y="934"/>
              <a:ext cx="0" cy="168"/>
            </a:xfrm>
            <a:prstGeom prst="line">
              <a:avLst/>
            </a:prstGeom>
            <a:noFill/>
            <a:ln w="11113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Rectangle 116"/>
            <p:cNvSpPr>
              <a:spLocks noChangeArrowheads="1"/>
            </p:cNvSpPr>
            <p:nvPr/>
          </p:nvSpPr>
          <p:spPr bwMode="auto">
            <a:xfrm>
              <a:off x="2784" y="666"/>
              <a:ext cx="201" cy="268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Rectangle 117"/>
            <p:cNvSpPr>
              <a:spLocks noChangeArrowheads="1"/>
            </p:cNvSpPr>
            <p:nvPr/>
          </p:nvSpPr>
          <p:spPr bwMode="auto">
            <a:xfrm>
              <a:off x="2845" y="754"/>
              <a:ext cx="15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rgbClr val="808080"/>
                  </a:solidFill>
                  <a:effectLst/>
                  <a:latin typeface="Arial" pitchFamily="34" charset="0"/>
                  <a:cs typeface="Arial" pitchFamily="34" charset="0"/>
                </a:rPr>
                <a:t>... 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Line 118"/>
            <p:cNvSpPr>
              <a:spLocks noChangeShapeType="1"/>
            </p:cNvSpPr>
            <p:nvPr/>
          </p:nvSpPr>
          <p:spPr bwMode="auto">
            <a:xfrm>
              <a:off x="2485" y="934"/>
              <a:ext cx="0" cy="168"/>
            </a:xfrm>
            <a:prstGeom prst="line">
              <a:avLst/>
            </a:prstGeom>
            <a:noFill/>
            <a:ln w="11113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709" y="767"/>
              <a:ext cx="122" cy="121"/>
            </a:xfrm>
            <a:custGeom>
              <a:avLst/>
              <a:gdLst>
                <a:gd name="T0" fmla="*/ 54 w 122"/>
                <a:gd name="T1" fmla="*/ 0 h 121"/>
                <a:gd name="T2" fmla="*/ 43 w 122"/>
                <a:gd name="T3" fmla="*/ 2 h 121"/>
                <a:gd name="T4" fmla="*/ 31 w 122"/>
                <a:gd name="T5" fmla="*/ 6 h 121"/>
                <a:gd name="T6" fmla="*/ 22 w 122"/>
                <a:gd name="T7" fmla="*/ 13 h 121"/>
                <a:gd name="T8" fmla="*/ 14 w 122"/>
                <a:gd name="T9" fmla="*/ 21 h 121"/>
                <a:gd name="T10" fmla="*/ 7 w 122"/>
                <a:gd name="T11" fmla="*/ 30 h 121"/>
                <a:gd name="T12" fmla="*/ 3 w 122"/>
                <a:gd name="T13" fmla="*/ 42 h 121"/>
                <a:gd name="T14" fmla="*/ 0 w 122"/>
                <a:gd name="T15" fmla="*/ 53 h 121"/>
                <a:gd name="T16" fmla="*/ 0 w 122"/>
                <a:gd name="T17" fmla="*/ 67 h 121"/>
                <a:gd name="T18" fmla="*/ 3 w 122"/>
                <a:gd name="T19" fmla="*/ 79 h 121"/>
                <a:gd name="T20" fmla="*/ 7 w 122"/>
                <a:gd name="T21" fmla="*/ 89 h 121"/>
                <a:gd name="T22" fmla="*/ 14 w 122"/>
                <a:gd name="T23" fmla="*/ 99 h 121"/>
                <a:gd name="T24" fmla="*/ 22 w 122"/>
                <a:gd name="T25" fmla="*/ 107 h 121"/>
                <a:gd name="T26" fmla="*/ 31 w 122"/>
                <a:gd name="T27" fmla="*/ 113 h 121"/>
                <a:gd name="T28" fmla="*/ 43 w 122"/>
                <a:gd name="T29" fmla="*/ 119 h 121"/>
                <a:gd name="T30" fmla="*/ 54 w 122"/>
                <a:gd name="T31" fmla="*/ 120 h 121"/>
                <a:gd name="T32" fmla="*/ 67 w 122"/>
                <a:gd name="T33" fmla="*/ 120 h 121"/>
                <a:gd name="T34" fmla="*/ 79 w 122"/>
                <a:gd name="T35" fmla="*/ 119 h 121"/>
                <a:gd name="T36" fmla="*/ 90 w 122"/>
                <a:gd name="T37" fmla="*/ 113 h 121"/>
                <a:gd name="T38" fmla="*/ 99 w 122"/>
                <a:gd name="T39" fmla="*/ 107 h 121"/>
                <a:gd name="T40" fmla="*/ 107 w 122"/>
                <a:gd name="T41" fmla="*/ 99 h 121"/>
                <a:gd name="T42" fmla="*/ 114 w 122"/>
                <a:gd name="T43" fmla="*/ 89 h 121"/>
                <a:gd name="T44" fmla="*/ 120 w 122"/>
                <a:gd name="T45" fmla="*/ 79 h 121"/>
                <a:gd name="T46" fmla="*/ 121 w 122"/>
                <a:gd name="T47" fmla="*/ 67 h 121"/>
                <a:gd name="T48" fmla="*/ 121 w 122"/>
                <a:gd name="T49" fmla="*/ 53 h 121"/>
                <a:gd name="T50" fmla="*/ 120 w 122"/>
                <a:gd name="T51" fmla="*/ 42 h 121"/>
                <a:gd name="T52" fmla="*/ 114 w 122"/>
                <a:gd name="T53" fmla="*/ 30 h 121"/>
                <a:gd name="T54" fmla="*/ 107 w 122"/>
                <a:gd name="T55" fmla="*/ 21 h 121"/>
                <a:gd name="T56" fmla="*/ 99 w 122"/>
                <a:gd name="T57" fmla="*/ 13 h 121"/>
                <a:gd name="T58" fmla="*/ 90 w 122"/>
                <a:gd name="T59" fmla="*/ 6 h 121"/>
                <a:gd name="T60" fmla="*/ 79 w 122"/>
                <a:gd name="T61" fmla="*/ 2 h 121"/>
                <a:gd name="T62" fmla="*/ 67 w 122"/>
                <a:gd name="T6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1">
                  <a:moveTo>
                    <a:pt x="61" y="0"/>
                  </a:moveTo>
                  <a:lnTo>
                    <a:pt x="54" y="0"/>
                  </a:lnTo>
                  <a:lnTo>
                    <a:pt x="48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4" y="21"/>
                  </a:lnTo>
                  <a:lnTo>
                    <a:pt x="10" y="26"/>
                  </a:lnTo>
                  <a:lnTo>
                    <a:pt x="7" y="30"/>
                  </a:lnTo>
                  <a:lnTo>
                    <a:pt x="4" y="36"/>
                  </a:lnTo>
                  <a:lnTo>
                    <a:pt x="3" y="42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3" y="79"/>
                  </a:lnTo>
                  <a:lnTo>
                    <a:pt x="4" y="84"/>
                  </a:lnTo>
                  <a:lnTo>
                    <a:pt x="7" y="89"/>
                  </a:lnTo>
                  <a:lnTo>
                    <a:pt x="10" y="95"/>
                  </a:lnTo>
                  <a:lnTo>
                    <a:pt x="14" y="99"/>
                  </a:lnTo>
                  <a:lnTo>
                    <a:pt x="18" y="103"/>
                  </a:lnTo>
                  <a:lnTo>
                    <a:pt x="22" y="107"/>
                  </a:lnTo>
                  <a:lnTo>
                    <a:pt x="27" y="111"/>
                  </a:lnTo>
                  <a:lnTo>
                    <a:pt x="31" y="113"/>
                  </a:lnTo>
                  <a:lnTo>
                    <a:pt x="36" y="116"/>
                  </a:lnTo>
                  <a:lnTo>
                    <a:pt x="43" y="119"/>
                  </a:lnTo>
                  <a:lnTo>
                    <a:pt x="48" y="120"/>
                  </a:lnTo>
                  <a:lnTo>
                    <a:pt x="54" y="120"/>
                  </a:lnTo>
                  <a:lnTo>
                    <a:pt x="61" y="121"/>
                  </a:lnTo>
                  <a:lnTo>
                    <a:pt x="67" y="120"/>
                  </a:lnTo>
                  <a:lnTo>
                    <a:pt x="73" y="120"/>
                  </a:lnTo>
                  <a:lnTo>
                    <a:pt x="79" y="119"/>
                  </a:lnTo>
                  <a:lnTo>
                    <a:pt x="85" y="116"/>
                  </a:lnTo>
                  <a:lnTo>
                    <a:pt x="90" y="113"/>
                  </a:lnTo>
                  <a:lnTo>
                    <a:pt x="95" y="111"/>
                  </a:lnTo>
                  <a:lnTo>
                    <a:pt x="99" y="107"/>
                  </a:lnTo>
                  <a:lnTo>
                    <a:pt x="103" y="103"/>
                  </a:lnTo>
                  <a:lnTo>
                    <a:pt x="107" y="99"/>
                  </a:lnTo>
                  <a:lnTo>
                    <a:pt x="111" y="95"/>
                  </a:lnTo>
                  <a:lnTo>
                    <a:pt x="114" y="89"/>
                  </a:lnTo>
                  <a:lnTo>
                    <a:pt x="117" y="84"/>
                  </a:lnTo>
                  <a:lnTo>
                    <a:pt x="120" y="79"/>
                  </a:lnTo>
                  <a:lnTo>
                    <a:pt x="121" y="72"/>
                  </a:lnTo>
                  <a:lnTo>
                    <a:pt x="121" y="67"/>
                  </a:lnTo>
                  <a:lnTo>
                    <a:pt x="122" y="60"/>
                  </a:lnTo>
                  <a:lnTo>
                    <a:pt x="121" y="53"/>
                  </a:lnTo>
                  <a:lnTo>
                    <a:pt x="121" y="48"/>
                  </a:lnTo>
                  <a:lnTo>
                    <a:pt x="120" y="42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1" y="26"/>
                  </a:lnTo>
                  <a:lnTo>
                    <a:pt x="107" y="21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95" y="9"/>
                  </a:lnTo>
                  <a:lnTo>
                    <a:pt x="90" y="6"/>
                  </a:lnTo>
                  <a:lnTo>
                    <a:pt x="85" y="4"/>
                  </a:lnTo>
                  <a:lnTo>
                    <a:pt x="79" y="2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701" y="751"/>
              <a:ext cx="122" cy="121"/>
            </a:xfrm>
            <a:custGeom>
              <a:avLst/>
              <a:gdLst>
                <a:gd name="T0" fmla="*/ 54 w 122"/>
                <a:gd name="T1" fmla="*/ 0 h 121"/>
                <a:gd name="T2" fmla="*/ 43 w 122"/>
                <a:gd name="T3" fmla="*/ 2 h 121"/>
                <a:gd name="T4" fmla="*/ 31 w 122"/>
                <a:gd name="T5" fmla="*/ 6 h 121"/>
                <a:gd name="T6" fmla="*/ 22 w 122"/>
                <a:gd name="T7" fmla="*/ 13 h 121"/>
                <a:gd name="T8" fmla="*/ 14 w 122"/>
                <a:gd name="T9" fmla="*/ 21 h 121"/>
                <a:gd name="T10" fmla="*/ 7 w 122"/>
                <a:gd name="T11" fmla="*/ 30 h 121"/>
                <a:gd name="T12" fmla="*/ 3 w 122"/>
                <a:gd name="T13" fmla="*/ 42 h 121"/>
                <a:gd name="T14" fmla="*/ 0 w 122"/>
                <a:gd name="T15" fmla="*/ 53 h 121"/>
                <a:gd name="T16" fmla="*/ 0 w 122"/>
                <a:gd name="T17" fmla="*/ 67 h 121"/>
                <a:gd name="T18" fmla="*/ 3 w 122"/>
                <a:gd name="T19" fmla="*/ 79 h 121"/>
                <a:gd name="T20" fmla="*/ 7 w 122"/>
                <a:gd name="T21" fmla="*/ 89 h 121"/>
                <a:gd name="T22" fmla="*/ 14 w 122"/>
                <a:gd name="T23" fmla="*/ 99 h 121"/>
                <a:gd name="T24" fmla="*/ 22 w 122"/>
                <a:gd name="T25" fmla="*/ 107 h 121"/>
                <a:gd name="T26" fmla="*/ 31 w 122"/>
                <a:gd name="T27" fmla="*/ 113 h 121"/>
                <a:gd name="T28" fmla="*/ 43 w 122"/>
                <a:gd name="T29" fmla="*/ 119 h 121"/>
                <a:gd name="T30" fmla="*/ 54 w 122"/>
                <a:gd name="T31" fmla="*/ 120 h 121"/>
                <a:gd name="T32" fmla="*/ 67 w 122"/>
                <a:gd name="T33" fmla="*/ 120 h 121"/>
                <a:gd name="T34" fmla="*/ 79 w 122"/>
                <a:gd name="T35" fmla="*/ 119 h 121"/>
                <a:gd name="T36" fmla="*/ 90 w 122"/>
                <a:gd name="T37" fmla="*/ 113 h 121"/>
                <a:gd name="T38" fmla="*/ 99 w 122"/>
                <a:gd name="T39" fmla="*/ 107 h 121"/>
                <a:gd name="T40" fmla="*/ 107 w 122"/>
                <a:gd name="T41" fmla="*/ 99 h 121"/>
                <a:gd name="T42" fmla="*/ 114 w 122"/>
                <a:gd name="T43" fmla="*/ 89 h 121"/>
                <a:gd name="T44" fmla="*/ 120 w 122"/>
                <a:gd name="T45" fmla="*/ 79 h 121"/>
                <a:gd name="T46" fmla="*/ 121 w 122"/>
                <a:gd name="T47" fmla="*/ 67 h 121"/>
                <a:gd name="T48" fmla="*/ 121 w 122"/>
                <a:gd name="T49" fmla="*/ 53 h 121"/>
                <a:gd name="T50" fmla="*/ 120 w 122"/>
                <a:gd name="T51" fmla="*/ 42 h 121"/>
                <a:gd name="T52" fmla="*/ 114 w 122"/>
                <a:gd name="T53" fmla="*/ 30 h 121"/>
                <a:gd name="T54" fmla="*/ 107 w 122"/>
                <a:gd name="T55" fmla="*/ 21 h 121"/>
                <a:gd name="T56" fmla="*/ 99 w 122"/>
                <a:gd name="T57" fmla="*/ 13 h 121"/>
                <a:gd name="T58" fmla="*/ 90 w 122"/>
                <a:gd name="T59" fmla="*/ 6 h 121"/>
                <a:gd name="T60" fmla="*/ 79 w 122"/>
                <a:gd name="T61" fmla="*/ 2 h 121"/>
                <a:gd name="T62" fmla="*/ 67 w 122"/>
                <a:gd name="T6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1">
                  <a:moveTo>
                    <a:pt x="61" y="0"/>
                  </a:moveTo>
                  <a:lnTo>
                    <a:pt x="54" y="0"/>
                  </a:lnTo>
                  <a:lnTo>
                    <a:pt x="48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4" y="21"/>
                  </a:lnTo>
                  <a:lnTo>
                    <a:pt x="10" y="26"/>
                  </a:lnTo>
                  <a:lnTo>
                    <a:pt x="7" y="30"/>
                  </a:lnTo>
                  <a:lnTo>
                    <a:pt x="4" y="36"/>
                  </a:lnTo>
                  <a:lnTo>
                    <a:pt x="3" y="42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3" y="79"/>
                  </a:lnTo>
                  <a:lnTo>
                    <a:pt x="4" y="84"/>
                  </a:lnTo>
                  <a:lnTo>
                    <a:pt x="7" y="89"/>
                  </a:lnTo>
                  <a:lnTo>
                    <a:pt x="10" y="95"/>
                  </a:lnTo>
                  <a:lnTo>
                    <a:pt x="14" y="99"/>
                  </a:lnTo>
                  <a:lnTo>
                    <a:pt x="18" y="103"/>
                  </a:lnTo>
                  <a:lnTo>
                    <a:pt x="22" y="107"/>
                  </a:lnTo>
                  <a:lnTo>
                    <a:pt x="27" y="111"/>
                  </a:lnTo>
                  <a:lnTo>
                    <a:pt x="31" y="113"/>
                  </a:lnTo>
                  <a:lnTo>
                    <a:pt x="36" y="116"/>
                  </a:lnTo>
                  <a:lnTo>
                    <a:pt x="43" y="119"/>
                  </a:lnTo>
                  <a:lnTo>
                    <a:pt x="48" y="120"/>
                  </a:lnTo>
                  <a:lnTo>
                    <a:pt x="54" y="120"/>
                  </a:lnTo>
                  <a:lnTo>
                    <a:pt x="61" y="121"/>
                  </a:lnTo>
                  <a:lnTo>
                    <a:pt x="67" y="120"/>
                  </a:lnTo>
                  <a:lnTo>
                    <a:pt x="73" y="120"/>
                  </a:lnTo>
                  <a:lnTo>
                    <a:pt x="79" y="119"/>
                  </a:lnTo>
                  <a:lnTo>
                    <a:pt x="85" y="116"/>
                  </a:lnTo>
                  <a:lnTo>
                    <a:pt x="90" y="113"/>
                  </a:lnTo>
                  <a:lnTo>
                    <a:pt x="95" y="111"/>
                  </a:lnTo>
                  <a:lnTo>
                    <a:pt x="99" y="107"/>
                  </a:lnTo>
                  <a:lnTo>
                    <a:pt x="103" y="103"/>
                  </a:lnTo>
                  <a:lnTo>
                    <a:pt x="107" y="99"/>
                  </a:lnTo>
                  <a:lnTo>
                    <a:pt x="111" y="95"/>
                  </a:lnTo>
                  <a:lnTo>
                    <a:pt x="114" y="89"/>
                  </a:lnTo>
                  <a:lnTo>
                    <a:pt x="117" y="84"/>
                  </a:lnTo>
                  <a:lnTo>
                    <a:pt x="120" y="79"/>
                  </a:lnTo>
                  <a:lnTo>
                    <a:pt x="121" y="72"/>
                  </a:lnTo>
                  <a:lnTo>
                    <a:pt x="121" y="67"/>
                  </a:lnTo>
                  <a:lnTo>
                    <a:pt x="122" y="60"/>
                  </a:lnTo>
                  <a:lnTo>
                    <a:pt x="121" y="53"/>
                  </a:lnTo>
                  <a:lnTo>
                    <a:pt x="121" y="48"/>
                  </a:lnTo>
                  <a:lnTo>
                    <a:pt x="120" y="42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1" y="26"/>
                  </a:lnTo>
                  <a:lnTo>
                    <a:pt x="107" y="21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95" y="9"/>
                  </a:lnTo>
                  <a:lnTo>
                    <a:pt x="90" y="6"/>
                  </a:lnTo>
                  <a:lnTo>
                    <a:pt x="85" y="4"/>
                  </a:lnTo>
                  <a:lnTo>
                    <a:pt x="79" y="2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Rectangle 121"/>
            <p:cNvSpPr>
              <a:spLocks noChangeArrowheads="1"/>
            </p:cNvSpPr>
            <p:nvPr/>
          </p:nvSpPr>
          <p:spPr bwMode="auto">
            <a:xfrm>
              <a:off x="741" y="75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fr-FR" altLang="fr-F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Freeform 123"/>
            <p:cNvSpPr>
              <a:spLocks/>
            </p:cNvSpPr>
            <p:nvPr/>
          </p:nvSpPr>
          <p:spPr bwMode="auto">
            <a:xfrm>
              <a:off x="1785" y="1524"/>
              <a:ext cx="122" cy="122"/>
            </a:xfrm>
            <a:custGeom>
              <a:avLst/>
              <a:gdLst>
                <a:gd name="T0" fmla="*/ 54 w 122"/>
                <a:gd name="T1" fmla="*/ 0 h 122"/>
                <a:gd name="T2" fmla="*/ 43 w 122"/>
                <a:gd name="T3" fmla="*/ 2 h 122"/>
                <a:gd name="T4" fmla="*/ 31 w 122"/>
                <a:gd name="T5" fmla="*/ 6 h 122"/>
                <a:gd name="T6" fmla="*/ 22 w 122"/>
                <a:gd name="T7" fmla="*/ 13 h 122"/>
                <a:gd name="T8" fmla="*/ 14 w 122"/>
                <a:gd name="T9" fmla="*/ 21 h 122"/>
                <a:gd name="T10" fmla="*/ 7 w 122"/>
                <a:gd name="T11" fmla="*/ 30 h 122"/>
                <a:gd name="T12" fmla="*/ 3 w 122"/>
                <a:gd name="T13" fmla="*/ 42 h 122"/>
                <a:gd name="T14" fmla="*/ 0 w 122"/>
                <a:gd name="T15" fmla="*/ 53 h 122"/>
                <a:gd name="T16" fmla="*/ 0 w 122"/>
                <a:gd name="T17" fmla="*/ 67 h 122"/>
                <a:gd name="T18" fmla="*/ 3 w 122"/>
                <a:gd name="T19" fmla="*/ 79 h 122"/>
                <a:gd name="T20" fmla="*/ 7 w 122"/>
                <a:gd name="T21" fmla="*/ 89 h 122"/>
                <a:gd name="T22" fmla="*/ 14 w 122"/>
                <a:gd name="T23" fmla="*/ 99 h 122"/>
                <a:gd name="T24" fmla="*/ 22 w 122"/>
                <a:gd name="T25" fmla="*/ 107 h 122"/>
                <a:gd name="T26" fmla="*/ 31 w 122"/>
                <a:gd name="T27" fmla="*/ 114 h 122"/>
                <a:gd name="T28" fmla="*/ 43 w 122"/>
                <a:gd name="T29" fmla="*/ 119 h 122"/>
                <a:gd name="T30" fmla="*/ 54 w 122"/>
                <a:gd name="T31" fmla="*/ 120 h 122"/>
                <a:gd name="T32" fmla="*/ 67 w 122"/>
                <a:gd name="T33" fmla="*/ 120 h 122"/>
                <a:gd name="T34" fmla="*/ 80 w 122"/>
                <a:gd name="T35" fmla="*/ 119 h 122"/>
                <a:gd name="T36" fmla="*/ 90 w 122"/>
                <a:gd name="T37" fmla="*/ 114 h 122"/>
                <a:gd name="T38" fmla="*/ 100 w 122"/>
                <a:gd name="T39" fmla="*/ 107 h 122"/>
                <a:gd name="T40" fmla="*/ 108 w 122"/>
                <a:gd name="T41" fmla="*/ 99 h 122"/>
                <a:gd name="T42" fmla="*/ 114 w 122"/>
                <a:gd name="T43" fmla="*/ 89 h 122"/>
                <a:gd name="T44" fmla="*/ 120 w 122"/>
                <a:gd name="T45" fmla="*/ 79 h 122"/>
                <a:gd name="T46" fmla="*/ 121 w 122"/>
                <a:gd name="T47" fmla="*/ 67 h 122"/>
                <a:gd name="T48" fmla="*/ 121 w 122"/>
                <a:gd name="T49" fmla="*/ 53 h 122"/>
                <a:gd name="T50" fmla="*/ 120 w 122"/>
                <a:gd name="T51" fmla="*/ 42 h 122"/>
                <a:gd name="T52" fmla="*/ 114 w 122"/>
                <a:gd name="T53" fmla="*/ 30 h 122"/>
                <a:gd name="T54" fmla="*/ 108 w 122"/>
                <a:gd name="T55" fmla="*/ 21 h 122"/>
                <a:gd name="T56" fmla="*/ 100 w 122"/>
                <a:gd name="T57" fmla="*/ 13 h 122"/>
                <a:gd name="T58" fmla="*/ 90 w 122"/>
                <a:gd name="T59" fmla="*/ 6 h 122"/>
                <a:gd name="T60" fmla="*/ 80 w 122"/>
                <a:gd name="T61" fmla="*/ 2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4" y="21"/>
                  </a:lnTo>
                  <a:lnTo>
                    <a:pt x="10" y="26"/>
                  </a:lnTo>
                  <a:lnTo>
                    <a:pt x="7" y="30"/>
                  </a:lnTo>
                  <a:lnTo>
                    <a:pt x="4" y="36"/>
                  </a:lnTo>
                  <a:lnTo>
                    <a:pt x="3" y="42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3" y="79"/>
                  </a:lnTo>
                  <a:lnTo>
                    <a:pt x="4" y="84"/>
                  </a:lnTo>
                  <a:lnTo>
                    <a:pt x="7" y="89"/>
                  </a:lnTo>
                  <a:lnTo>
                    <a:pt x="10" y="95"/>
                  </a:lnTo>
                  <a:lnTo>
                    <a:pt x="14" y="99"/>
                  </a:lnTo>
                  <a:lnTo>
                    <a:pt x="18" y="103"/>
                  </a:lnTo>
                  <a:lnTo>
                    <a:pt x="22" y="107"/>
                  </a:lnTo>
                  <a:lnTo>
                    <a:pt x="27" y="111"/>
                  </a:lnTo>
                  <a:lnTo>
                    <a:pt x="31" y="114"/>
                  </a:lnTo>
                  <a:lnTo>
                    <a:pt x="37" y="116"/>
                  </a:lnTo>
                  <a:lnTo>
                    <a:pt x="43" y="119"/>
                  </a:lnTo>
                  <a:lnTo>
                    <a:pt x="49" y="120"/>
                  </a:lnTo>
                  <a:lnTo>
                    <a:pt x="54" y="120"/>
                  </a:lnTo>
                  <a:lnTo>
                    <a:pt x="61" y="122"/>
                  </a:lnTo>
                  <a:lnTo>
                    <a:pt x="67" y="120"/>
                  </a:lnTo>
                  <a:lnTo>
                    <a:pt x="73" y="120"/>
                  </a:lnTo>
                  <a:lnTo>
                    <a:pt x="80" y="119"/>
                  </a:lnTo>
                  <a:lnTo>
                    <a:pt x="85" y="116"/>
                  </a:lnTo>
                  <a:lnTo>
                    <a:pt x="90" y="114"/>
                  </a:lnTo>
                  <a:lnTo>
                    <a:pt x="96" y="111"/>
                  </a:lnTo>
                  <a:lnTo>
                    <a:pt x="100" y="107"/>
                  </a:lnTo>
                  <a:lnTo>
                    <a:pt x="104" y="103"/>
                  </a:lnTo>
                  <a:lnTo>
                    <a:pt x="108" y="99"/>
                  </a:lnTo>
                  <a:lnTo>
                    <a:pt x="112" y="95"/>
                  </a:lnTo>
                  <a:lnTo>
                    <a:pt x="114" y="89"/>
                  </a:lnTo>
                  <a:lnTo>
                    <a:pt x="117" y="84"/>
                  </a:lnTo>
                  <a:lnTo>
                    <a:pt x="120" y="79"/>
                  </a:lnTo>
                  <a:lnTo>
                    <a:pt x="121" y="72"/>
                  </a:lnTo>
                  <a:lnTo>
                    <a:pt x="121" y="67"/>
                  </a:lnTo>
                  <a:lnTo>
                    <a:pt x="122" y="60"/>
                  </a:lnTo>
                  <a:lnTo>
                    <a:pt x="121" y="53"/>
                  </a:lnTo>
                  <a:lnTo>
                    <a:pt x="121" y="48"/>
                  </a:lnTo>
                  <a:lnTo>
                    <a:pt x="120" y="42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2" y="26"/>
                  </a:lnTo>
                  <a:lnTo>
                    <a:pt x="108" y="21"/>
                  </a:lnTo>
                  <a:lnTo>
                    <a:pt x="104" y="17"/>
                  </a:lnTo>
                  <a:lnTo>
                    <a:pt x="100" y="13"/>
                  </a:lnTo>
                  <a:lnTo>
                    <a:pt x="96" y="9"/>
                  </a:lnTo>
                  <a:lnTo>
                    <a:pt x="90" y="6"/>
                  </a:lnTo>
                  <a:lnTo>
                    <a:pt x="85" y="4"/>
                  </a:lnTo>
                  <a:lnTo>
                    <a:pt x="80" y="2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Rectangle 124"/>
            <p:cNvSpPr>
              <a:spLocks noChangeArrowheads="1"/>
            </p:cNvSpPr>
            <p:nvPr/>
          </p:nvSpPr>
          <p:spPr bwMode="auto">
            <a:xfrm>
              <a:off x="1819" y="1518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fr-FR" altLang="fr-F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Freeform 125"/>
            <p:cNvSpPr>
              <a:spLocks/>
            </p:cNvSpPr>
            <p:nvPr/>
          </p:nvSpPr>
          <p:spPr bwMode="auto">
            <a:xfrm>
              <a:off x="694" y="3439"/>
              <a:ext cx="122" cy="121"/>
            </a:xfrm>
            <a:custGeom>
              <a:avLst/>
              <a:gdLst>
                <a:gd name="T0" fmla="*/ 55 w 122"/>
                <a:gd name="T1" fmla="*/ 0 h 121"/>
                <a:gd name="T2" fmla="*/ 43 w 122"/>
                <a:gd name="T3" fmla="*/ 2 h 121"/>
                <a:gd name="T4" fmla="*/ 32 w 122"/>
                <a:gd name="T5" fmla="*/ 6 h 121"/>
                <a:gd name="T6" fmla="*/ 23 w 122"/>
                <a:gd name="T7" fmla="*/ 13 h 121"/>
                <a:gd name="T8" fmla="*/ 15 w 122"/>
                <a:gd name="T9" fmla="*/ 21 h 121"/>
                <a:gd name="T10" fmla="*/ 8 w 122"/>
                <a:gd name="T11" fmla="*/ 30 h 121"/>
                <a:gd name="T12" fmla="*/ 3 w 122"/>
                <a:gd name="T13" fmla="*/ 42 h 121"/>
                <a:gd name="T14" fmla="*/ 0 w 122"/>
                <a:gd name="T15" fmla="*/ 54 h 121"/>
                <a:gd name="T16" fmla="*/ 0 w 122"/>
                <a:gd name="T17" fmla="*/ 67 h 121"/>
                <a:gd name="T18" fmla="*/ 3 w 122"/>
                <a:gd name="T19" fmla="*/ 79 h 121"/>
                <a:gd name="T20" fmla="*/ 8 w 122"/>
                <a:gd name="T21" fmla="*/ 89 h 121"/>
                <a:gd name="T22" fmla="*/ 15 w 122"/>
                <a:gd name="T23" fmla="*/ 99 h 121"/>
                <a:gd name="T24" fmla="*/ 23 w 122"/>
                <a:gd name="T25" fmla="*/ 107 h 121"/>
                <a:gd name="T26" fmla="*/ 32 w 122"/>
                <a:gd name="T27" fmla="*/ 113 h 121"/>
                <a:gd name="T28" fmla="*/ 43 w 122"/>
                <a:gd name="T29" fmla="*/ 119 h 121"/>
                <a:gd name="T30" fmla="*/ 55 w 122"/>
                <a:gd name="T31" fmla="*/ 121 h 121"/>
                <a:gd name="T32" fmla="*/ 67 w 122"/>
                <a:gd name="T33" fmla="*/ 121 h 121"/>
                <a:gd name="T34" fmla="*/ 79 w 122"/>
                <a:gd name="T35" fmla="*/ 119 h 121"/>
                <a:gd name="T36" fmla="*/ 90 w 122"/>
                <a:gd name="T37" fmla="*/ 113 h 121"/>
                <a:gd name="T38" fmla="*/ 100 w 122"/>
                <a:gd name="T39" fmla="*/ 107 h 121"/>
                <a:gd name="T40" fmla="*/ 109 w 122"/>
                <a:gd name="T41" fmla="*/ 99 h 121"/>
                <a:gd name="T42" fmla="*/ 115 w 122"/>
                <a:gd name="T43" fmla="*/ 89 h 121"/>
                <a:gd name="T44" fmla="*/ 119 w 122"/>
                <a:gd name="T45" fmla="*/ 79 h 121"/>
                <a:gd name="T46" fmla="*/ 122 w 122"/>
                <a:gd name="T47" fmla="*/ 67 h 121"/>
                <a:gd name="T48" fmla="*/ 122 w 122"/>
                <a:gd name="T49" fmla="*/ 54 h 121"/>
                <a:gd name="T50" fmla="*/ 119 w 122"/>
                <a:gd name="T51" fmla="*/ 42 h 121"/>
                <a:gd name="T52" fmla="*/ 115 w 122"/>
                <a:gd name="T53" fmla="*/ 30 h 121"/>
                <a:gd name="T54" fmla="*/ 109 w 122"/>
                <a:gd name="T55" fmla="*/ 21 h 121"/>
                <a:gd name="T56" fmla="*/ 100 w 122"/>
                <a:gd name="T57" fmla="*/ 13 h 121"/>
                <a:gd name="T58" fmla="*/ 90 w 122"/>
                <a:gd name="T59" fmla="*/ 6 h 121"/>
                <a:gd name="T60" fmla="*/ 79 w 122"/>
                <a:gd name="T61" fmla="*/ 2 h 121"/>
                <a:gd name="T62" fmla="*/ 67 w 122"/>
                <a:gd name="T6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1">
                  <a:moveTo>
                    <a:pt x="62" y="0"/>
                  </a:moveTo>
                  <a:lnTo>
                    <a:pt x="55" y="0"/>
                  </a:lnTo>
                  <a:lnTo>
                    <a:pt x="50" y="1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2" y="6"/>
                  </a:lnTo>
                  <a:lnTo>
                    <a:pt x="27" y="9"/>
                  </a:lnTo>
                  <a:lnTo>
                    <a:pt x="23" y="13"/>
                  </a:lnTo>
                  <a:lnTo>
                    <a:pt x="19" y="17"/>
                  </a:lnTo>
                  <a:lnTo>
                    <a:pt x="15" y="21"/>
                  </a:lnTo>
                  <a:lnTo>
                    <a:pt x="11" y="26"/>
                  </a:lnTo>
                  <a:lnTo>
                    <a:pt x="8" y="30"/>
                  </a:lnTo>
                  <a:lnTo>
                    <a:pt x="5" y="36"/>
                  </a:lnTo>
                  <a:lnTo>
                    <a:pt x="3" y="42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1" y="72"/>
                  </a:lnTo>
                  <a:lnTo>
                    <a:pt x="3" y="79"/>
                  </a:lnTo>
                  <a:lnTo>
                    <a:pt x="5" y="84"/>
                  </a:lnTo>
                  <a:lnTo>
                    <a:pt x="8" y="89"/>
                  </a:lnTo>
                  <a:lnTo>
                    <a:pt x="11" y="95"/>
                  </a:lnTo>
                  <a:lnTo>
                    <a:pt x="15" y="99"/>
                  </a:lnTo>
                  <a:lnTo>
                    <a:pt x="19" y="103"/>
                  </a:lnTo>
                  <a:lnTo>
                    <a:pt x="23" y="107"/>
                  </a:lnTo>
                  <a:lnTo>
                    <a:pt x="27" y="111"/>
                  </a:lnTo>
                  <a:lnTo>
                    <a:pt x="32" y="113"/>
                  </a:lnTo>
                  <a:lnTo>
                    <a:pt x="37" y="116"/>
                  </a:lnTo>
                  <a:lnTo>
                    <a:pt x="43" y="119"/>
                  </a:lnTo>
                  <a:lnTo>
                    <a:pt x="50" y="120"/>
                  </a:lnTo>
                  <a:lnTo>
                    <a:pt x="55" y="121"/>
                  </a:lnTo>
                  <a:lnTo>
                    <a:pt x="62" y="121"/>
                  </a:lnTo>
                  <a:lnTo>
                    <a:pt x="67" y="121"/>
                  </a:lnTo>
                  <a:lnTo>
                    <a:pt x="74" y="120"/>
                  </a:lnTo>
                  <a:lnTo>
                    <a:pt x="79" y="119"/>
                  </a:lnTo>
                  <a:lnTo>
                    <a:pt x="84" y="116"/>
                  </a:lnTo>
                  <a:lnTo>
                    <a:pt x="90" y="113"/>
                  </a:lnTo>
                  <a:lnTo>
                    <a:pt x="95" y="111"/>
                  </a:lnTo>
                  <a:lnTo>
                    <a:pt x="100" y="107"/>
                  </a:lnTo>
                  <a:lnTo>
                    <a:pt x="105" y="103"/>
                  </a:lnTo>
                  <a:lnTo>
                    <a:pt x="109" y="99"/>
                  </a:lnTo>
                  <a:lnTo>
                    <a:pt x="111" y="95"/>
                  </a:lnTo>
                  <a:lnTo>
                    <a:pt x="115" y="89"/>
                  </a:lnTo>
                  <a:lnTo>
                    <a:pt x="118" y="84"/>
                  </a:lnTo>
                  <a:lnTo>
                    <a:pt x="119" y="79"/>
                  </a:lnTo>
                  <a:lnTo>
                    <a:pt x="121" y="72"/>
                  </a:lnTo>
                  <a:lnTo>
                    <a:pt x="122" y="67"/>
                  </a:lnTo>
                  <a:lnTo>
                    <a:pt x="122" y="60"/>
                  </a:lnTo>
                  <a:lnTo>
                    <a:pt x="122" y="54"/>
                  </a:lnTo>
                  <a:lnTo>
                    <a:pt x="121" y="48"/>
                  </a:lnTo>
                  <a:lnTo>
                    <a:pt x="119" y="42"/>
                  </a:lnTo>
                  <a:lnTo>
                    <a:pt x="118" y="36"/>
                  </a:lnTo>
                  <a:lnTo>
                    <a:pt x="115" y="30"/>
                  </a:lnTo>
                  <a:lnTo>
                    <a:pt x="111" y="26"/>
                  </a:lnTo>
                  <a:lnTo>
                    <a:pt x="109" y="21"/>
                  </a:lnTo>
                  <a:lnTo>
                    <a:pt x="105" y="17"/>
                  </a:lnTo>
                  <a:lnTo>
                    <a:pt x="100" y="13"/>
                  </a:lnTo>
                  <a:lnTo>
                    <a:pt x="95" y="9"/>
                  </a:lnTo>
                  <a:lnTo>
                    <a:pt x="90" y="6"/>
                  </a:lnTo>
                  <a:lnTo>
                    <a:pt x="84" y="4"/>
                  </a:lnTo>
                  <a:lnTo>
                    <a:pt x="79" y="2"/>
                  </a:lnTo>
                  <a:lnTo>
                    <a:pt x="74" y="1"/>
                  </a:lnTo>
                  <a:lnTo>
                    <a:pt x="67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Freeform 126"/>
            <p:cNvSpPr>
              <a:spLocks/>
            </p:cNvSpPr>
            <p:nvPr/>
          </p:nvSpPr>
          <p:spPr bwMode="auto">
            <a:xfrm>
              <a:off x="688" y="3443"/>
              <a:ext cx="122" cy="121"/>
            </a:xfrm>
            <a:custGeom>
              <a:avLst/>
              <a:gdLst>
                <a:gd name="T0" fmla="*/ 55 w 122"/>
                <a:gd name="T1" fmla="*/ 0 h 121"/>
                <a:gd name="T2" fmla="*/ 43 w 122"/>
                <a:gd name="T3" fmla="*/ 2 h 121"/>
                <a:gd name="T4" fmla="*/ 32 w 122"/>
                <a:gd name="T5" fmla="*/ 6 h 121"/>
                <a:gd name="T6" fmla="*/ 23 w 122"/>
                <a:gd name="T7" fmla="*/ 13 h 121"/>
                <a:gd name="T8" fmla="*/ 15 w 122"/>
                <a:gd name="T9" fmla="*/ 21 h 121"/>
                <a:gd name="T10" fmla="*/ 8 w 122"/>
                <a:gd name="T11" fmla="*/ 30 h 121"/>
                <a:gd name="T12" fmla="*/ 3 w 122"/>
                <a:gd name="T13" fmla="*/ 42 h 121"/>
                <a:gd name="T14" fmla="*/ 0 w 122"/>
                <a:gd name="T15" fmla="*/ 54 h 121"/>
                <a:gd name="T16" fmla="*/ 0 w 122"/>
                <a:gd name="T17" fmla="*/ 67 h 121"/>
                <a:gd name="T18" fmla="*/ 3 w 122"/>
                <a:gd name="T19" fmla="*/ 79 h 121"/>
                <a:gd name="T20" fmla="*/ 8 w 122"/>
                <a:gd name="T21" fmla="*/ 89 h 121"/>
                <a:gd name="T22" fmla="*/ 15 w 122"/>
                <a:gd name="T23" fmla="*/ 99 h 121"/>
                <a:gd name="T24" fmla="*/ 23 w 122"/>
                <a:gd name="T25" fmla="*/ 107 h 121"/>
                <a:gd name="T26" fmla="*/ 32 w 122"/>
                <a:gd name="T27" fmla="*/ 113 h 121"/>
                <a:gd name="T28" fmla="*/ 43 w 122"/>
                <a:gd name="T29" fmla="*/ 119 h 121"/>
                <a:gd name="T30" fmla="*/ 55 w 122"/>
                <a:gd name="T31" fmla="*/ 121 h 121"/>
                <a:gd name="T32" fmla="*/ 67 w 122"/>
                <a:gd name="T33" fmla="*/ 121 h 121"/>
                <a:gd name="T34" fmla="*/ 79 w 122"/>
                <a:gd name="T35" fmla="*/ 119 h 121"/>
                <a:gd name="T36" fmla="*/ 90 w 122"/>
                <a:gd name="T37" fmla="*/ 113 h 121"/>
                <a:gd name="T38" fmla="*/ 100 w 122"/>
                <a:gd name="T39" fmla="*/ 107 h 121"/>
                <a:gd name="T40" fmla="*/ 109 w 122"/>
                <a:gd name="T41" fmla="*/ 99 h 121"/>
                <a:gd name="T42" fmla="*/ 115 w 122"/>
                <a:gd name="T43" fmla="*/ 89 h 121"/>
                <a:gd name="T44" fmla="*/ 119 w 122"/>
                <a:gd name="T45" fmla="*/ 79 h 121"/>
                <a:gd name="T46" fmla="*/ 122 w 122"/>
                <a:gd name="T47" fmla="*/ 67 h 121"/>
                <a:gd name="T48" fmla="*/ 122 w 122"/>
                <a:gd name="T49" fmla="*/ 54 h 121"/>
                <a:gd name="T50" fmla="*/ 119 w 122"/>
                <a:gd name="T51" fmla="*/ 42 h 121"/>
                <a:gd name="T52" fmla="*/ 115 w 122"/>
                <a:gd name="T53" fmla="*/ 30 h 121"/>
                <a:gd name="T54" fmla="*/ 109 w 122"/>
                <a:gd name="T55" fmla="*/ 21 h 121"/>
                <a:gd name="T56" fmla="*/ 100 w 122"/>
                <a:gd name="T57" fmla="*/ 13 h 121"/>
                <a:gd name="T58" fmla="*/ 90 w 122"/>
                <a:gd name="T59" fmla="*/ 6 h 121"/>
                <a:gd name="T60" fmla="*/ 79 w 122"/>
                <a:gd name="T61" fmla="*/ 2 h 121"/>
                <a:gd name="T62" fmla="*/ 67 w 122"/>
                <a:gd name="T6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1">
                  <a:moveTo>
                    <a:pt x="62" y="0"/>
                  </a:moveTo>
                  <a:lnTo>
                    <a:pt x="55" y="0"/>
                  </a:lnTo>
                  <a:lnTo>
                    <a:pt x="50" y="1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2" y="6"/>
                  </a:lnTo>
                  <a:lnTo>
                    <a:pt x="27" y="9"/>
                  </a:lnTo>
                  <a:lnTo>
                    <a:pt x="23" y="13"/>
                  </a:lnTo>
                  <a:lnTo>
                    <a:pt x="19" y="17"/>
                  </a:lnTo>
                  <a:lnTo>
                    <a:pt x="15" y="21"/>
                  </a:lnTo>
                  <a:lnTo>
                    <a:pt x="11" y="26"/>
                  </a:lnTo>
                  <a:lnTo>
                    <a:pt x="8" y="30"/>
                  </a:lnTo>
                  <a:lnTo>
                    <a:pt x="5" y="36"/>
                  </a:lnTo>
                  <a:lnTo>
                    <a:pt x="3" y="42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1" y="72"/>
                  </a:lnTo>
                  <a:lnTo>
                    <a:pt x="3" y="79"/>
                  </a:lnTo>
                  <a:lnTo>
                    <a:pt x="5" y="84"/>
                  </a:lnTo>
                  <a:lnTo>
                    <a:pt x="8" y="89"/>
                  </a:lnTo>
                  <a:lnTo>
                    <a:pt x="11" y="95"/>
                  </a:lnTo>
                  <a:lnTo>
                    <a:pt x="15" y="99"/>
                  </a:lnTo>
                  <a:lnTo>
                    <a:pt x="19" y="103"/>
                  </a:lnTo>
                  <a:lnTo>
                    <a:pt x="23" y="107"/>
                  </a:lnTo>
                  <a:lnTo>
                    <a:pt x="27" y="111"/>
                  </a:lnTo>
                  <a:lnTo>
                    <a:pt x="32" y="113"/>
                  </a:lnTo>
                  <a:lnTo>
                    <a:pt x="37" y="116"/>
                  </a:lnTo>
                  <a:lnTo>
                    <a:pt x="43" y="119"/>
                  </a:lnTo>
                  <a:lnTo>
                    <a:pt x="50" y="120"/>
                  </a:lnTo>
                  <a:lnTo>
                    <a:pt x="55" y="121"/>
                  </a:lnTo>
                  <a:lnTo>
                    <a:pt x="62" y="121"/>
                  </a:lnTo>
                  <a:lnTo>
                    <a:pt x="67" y="121"/>
                  </a:lnTo>
                  <a:lnTo>
                    <a:pt x="74" y="120"/>
                  </a:lnTo>
                  <a:lnTo>
                    <a:pt x="79" y="119"/>
                  </a:lnTo>
                  <a:lnTo>
                    <a:pt x="84" y="116"/>
                  </a:lnTo>
                  <a:lnTo>
                    <a:pt x="90" y="113"/>
                  </a:lnTo>
                  <a:lnTo>
                    <a:pt x="95" y="111"/>
                  </a:lnTo>
                  <a:lnTo>
                    <a:pt x="100" y="107"/>
                  </a:lnTo>
                  <a:lnTo>
                    <a:pt x="105" y="103"/>
                  </a:lnTo>
                  <a:lnTo>
                    <a:pt x="109" y="99"/>
                  </a:lnTo>
                  <a:lnTo>
                    <a:pt x="111" y="95"/>
                  </a:lnTo>
                  <a:lnTo>
                    <a:pt x="115" y="89"/>
                  </a:lnTo>
                  <a:lnTo>
                    <a:pt x="118" y="84"/>
                  </a:lnTo>
                  <a:lnTo>
                    <a:pt x="119" y="79"/>
                  </a:lnTo>
                  <a:lnTo>
                    <a:pt x="121" y="72"/>
                  </a:lnTo>
                  <a:lnTo>
                    <a:pt x="122" y="67"/>
                  </a:lnTo>
                  <a:lnTo>
                    <a:pt x="122" y="60"/>
                  </a:lnTo>
                  <a:lnTo>
                    <a:pt x="122" y="54"/>
                  </a:lnTo>
                  <a:lnTo>
                    <a:pt x="121" y="48"/>
                  </a:lnTo>
                  <a:lnTo>
                    <a:pt x="119" y="42"/>
                  </a:lnTo>
                  <a:lnTo>
                    <a:pt x="118" y="36"/>
                  </a:lnTo>
                  <a:lnTo>
                    <a:pt x="115" y="30"/>
                  </a:lnTo>
                  <a:lnTo>
                    <a:pt x="111" y="26"/>
                  </a:lnTo>
                  <a:lnTo>
                    <a:pt x="109" y="21"/>
                  </a:lnTo>
                  <a:lnTo>
                    <a:pt x="105" y="17"/>
                  </a:lnTo>
                  <a:lnTo>
                    <a:pt x="100" y="13"/>
                  </a:lnTo>
                  <a:lnTo>
                    <a:pt x="95" y="9"/>
                  </a:lnTo>
                  <a:lnTo>
                    <a:pt x="90" y="6"/>
                  </a:lnTo>
                  <a:lnTo>
                    <a:pt x="84" y="4"/>
                  </a:lnTo>
                  <a:lnTo>
                    <a:pt x="79" y="2"/>
                  </a:lnTo>
                  <a:lnTo>
                    <a:pt x="74" y="1"/>
                  </a:lnTo>
                  <a:lnTo>
                    <a:pt x="67" y="0"/>
                  </a:lnTo>
                  <a:lnTo>
                    <a:pt x="6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Rectangle 127"/>
            <p:cNvSpPr>
              <a:spLocks noChangeArrowheads="1"/>
            </p:cNvSpPr>
            <p:nvPr/>
          </p:nvSpPr>
          <p:spPr bwMode="auto">
            <a:xfrm>
              <a:off x="720" y="344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</a:t>
              </a:r>
              <a:endParaRPr kumimoji="0" lang="fr-FR" altLang="fr-F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Freeform 128"/>
            <p:cNvSpPr>
              <a:spLocks/>
            </p:cNvSpPr>
            <p:nvPr/>
          </p:nvSpPr>
          <p:spPr bwMode="auto">
            <a:xfrm>
              <a:off x="2521" y="2527"/>
              <a:ext cx="122" cy="122"/>
            </a:xfrm>
            <a:custGeom>
              <a:avLst/>
              <a:gdLst>
                <a:gd name="T0" fmla="*/ 55 w 122"/>
                <a:gd name="T1" fmla="*/ 0 h 122"/>
                <a:gd name="T2" fmla="*/ 43 w 122"/>
                <a:gd name="T3" fmla="*/ 3 h 122"/>
                <a:gd name="T4" fmla="*/ 33 w 122"/>
                <a:gd name="T5" fmla="*/ 7 h 122"/>
                <a:gd name="T6" fmla="*/ 23 w 122"/>
                <a:gd name="T7" fmla="*/ 14 h 122"/>
                <a:gd name="T8" fmla="*/ 15 w 122"/>
                <a:gd name="T9" fmla="*/ 22 h 122"/>
                <a:gd name="T10" fmla="*/ 8 w 122"/>
                <a:gd name="T11" fmla="*/ 31 h 122"/>
                <a:gd name="T12" fmla="*/ 3 w 122"/>
                <a:gd name="T13" fmla="*/ 43 h 122"/>
                <a:gd name="T14" fmla="*/ 0 w 122"/>
                <a:gd name="T15" fmla="*/ 55 h 122"/>
                <a:gd name="T16" fmla="*/ 0 w 122"/>
                <a:gd name="T17" fmla="*/ 67 h 122"/>
                <a:gd name="T18" fmla="*/ 3 w 122"/>
                <a:gd name="T19" fmla="*/ 80 h 122"/>
                <a:gd name="T20" fmla="*/ 8 w 122"/>
                <a:gd name="T21" fmla="*/ 90 h 122"/>
                <a:gd name="T22" fmla="*/ 15 w 122"/>
                <a:gd name="T23" fmla="*/ 100 h 122"/>
                <a:gd name="T24" fmla="*/ 23 w 122"/>
                <a:gd name="T25" fmla="*/ 108 h 122"/>
                <a:gd name="T26" fmla="*/ 33 w 122"/>
                <a:gd name="T27" fmla="*/ 114 h 122"/>
                <a:gd name="T28" fmla="*/ 43 w 122"/>
                <a:gd name="T29" fmla="*/ 120 h 122"/>
                <a:gd name="T30" fmla="*/ 55 w 122"/>
                <a:gd name="T31" fmla="*/ 122 h 122"/>
                <a:gd name="T32" fmla="*/ 67 w 122"/>
                <a:gd name="T33" fmla="*/ 122 h 122"/>
                <a:gd name="T34" fmla="*/ 80 w 122"/>
                <a:gd name="T35" fmla="*/ 120 h 122"/>
                <a:gd name="T36" fmla="*/ 90 w 122"/>
                <a:gd name="T37" fmla="*/ 114 h 122"/>
                <a:gd name="T38" fmla="*/ 101 w 122"/>
                <a:gd name="T39" fmla="*/ 108 h 122"/>
                <a:gd name="T40" fmla="*/ 109 w 122"/>
                <a:gd name="T41" fmla="*/ 100 h 122"/>
                <a:gd name="T42" fmla="*/ 116 w 122"/>
                <a:gd name="T43" fmla="*/ 90 h 122"/>
                <a:gd name="T44" fmla="*/ 120 w 122"/>
                <a:gd name="T45" fmla="*/ 80 h 122"/>
                <a:gd name="T46" fmla="*/ 122 w 122"/>
                <a:gd name="T47" fmla="*/ 67 h 122"/>
                <a:gd name="T48" fmla="*/ 122 w 122"/>
                <a:gd name="T49" fmla="*/ 55 h 122"/>
                <a:gd name="T50" fmla="*/ 120 w 122"/>
                <a:gd name="T51" fmla="*/ 43 h 122"/>
                <a:gd name="T52" fmla="*/ 116 w 122"/>
                <a:gd name="T53" fmla="*/ 31 h 122"/>
                <a:gd name="T54" fmla="*/ 109 w 122"/>
                <a:gd name="T55" fmla="*/ 22 h 122"/>
                <a:gd name="T56" fmla="*/ 101 w 122"/>
                <a:gd name="T57" fmla="*/ 14 h 122"/>
                <a:gd name="T58" fmla="*/ 90 w 122"/>
                <a:gd name="T59" fmla="*/ 7 h 122"/>
                <a:gd name="T60" fmla="*/ 80 w 122"/>
                <a:gd name="T61" fmla="*/ 3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2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3" y="3"/>
                  </a:lnTo>
                  <a:lnTo>
                    <a:pt x="38" y="4"/>
                  </a:lnTo>
                  <a:lnTo>
                    <a:pt x="33" y="7"/>
                  </a:lnTo>
                  <a:lnTo>
                    <a:pt x="27" y="10"/>
                  </a:lnTo>
                  <a:lnTo>
                    <a:pt x="23" y="14"/>
                  </a:lnTo>
                  <a:lnTo>
                    <a:pt x="19" y="18"/>
                  </a:lnTo>
                  <a:lnTo>
                    <a:pt x="15" y="22"/>
                  </a:lnTo>
                  <a:lnTo>
                    <a:pt x="11" y="27"/>
                  </a:lnTo>
                  <a:lnTo>
                    <a:pt x="8" y="31"/>
                  </a:lnTo>
                  <a:lnTo>
                    <a:pt x="6" y="37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7"/>
                  </a:lnTo>
                  <a:lnTo>
                    <a:pt x="2" y="73"/>
                  </a:lnTo>
                  <a:lnTo>
                    <a:pt x="3" y="80"/>
                  </a:lnTo>
                  <a:lnTo>
                    <a:pt x="6" y="85"/>
                  </a:lnTo>
                  <a:lnTo>
                    <a:pt x="8" y="90"/>
                  </a:lnTo>
                  <a:lnTo>
                    <a:pt x="11" y="96"/>
                  </a:lnTo>
                  <a:lnTo>
                    <a:pt x="15" y="100"/>
                  </a:lnTo>
                  <a:lnTo>
                    <a:pt x="19" y="104"/>
                  </a:lnTo>
                  <a:lnTo>
                    <a:pt x="23" y="108"/>
                  </a:lnTo>
                  <a:lnTo>
                    <a:pt x="27" y="112"/>
                  </a:lnTo>
                  <a:lnTo>
                    <a:pt x="33" y="114"/>
                  </a:lnTo>
                  <a:lnTo>
                    <a:pt x="38" y="117"/>
                  </a:lnTo>
                  <a:lnTo>
                    <a:pt x="43" y="120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62" y="122"/>
                  </a:lnTo>
                  <a:lnTo>
                    <a:pt x="67" y="122"/>
                  </a:lnTo>
                  <a:lnTo>
                    <a:pt x="74" y="121"/>
                  </a:lnTo>
                  <a:lnTo>
                    <a:pt x="80" y="120"/>
                  </a:lnTo>
                  <a:lnTo>
                    <a:pt x="85" y="117"/>
                  </a:lnTo>
                  <a:lnTo>
                    <a:pt x="90" y="114"/>
                  </a:lnTo>
                  <a:lnTo>
                    <a:pt x="96" y="112"/>
                  </a:lnTo>
                  <a:lnTo>
                    <a:pt x="101" y="108"/>
                  </a:lnTo>
                  <a:lnTo>
                    <a:pt x="105" y="104"/>
                  </a:lnTo>
                  <a:lnTo>
                    <a:pt x="109" y="100"/>
                  </a:lnTo>
                  <a:lnTo>
                    <a:pt x="112" y="96"/>
                  </a:lnTo>
                  <a:lnTo>
                    <a:pt x="116" y="90"/>
                  </a:lnTo>
                  <a:lnTo>
                    <a:pt x="118" y="85"/>
                  </a:lnTo>
                  <a:lnTo>
                    <a:pt x="120" y="80"/>
                  </a:lnTo>
                  <a:lnTo>
                    <a:pt x="121" y="73"/>
                  </a:lnTo>
                  <a:lnTo>
                    <a:pt x="122" y="67"/>
                  </a:lnTo>
                  <a:lnTo>
                    <a:pt x="122" y="61"/>
                  </a:lnTo>
                  <a:lnTo>
                    <a:pt x="122" y="55"/>
                  </a:lnTo>
                  <a:lnTo>
                    <a:pt x="121" y="49"/>
                  </a:lnTo>
                  <a:lnTo>
                    <a:pt x="120" y="43"/>
                  </a:lnTo>
                  <a:lnTo>
                    <a:pt x="118" y="37"/>
                  </a:lnTo>
                  <a:lnTo>
                    <a:pt x="116" y="31"/>
                  </a:lnTo>
                  <a:lnTo>
                    <a:pt x="112" y="27"/>
                  </a:lnTo>
                  <a:lnTo>
                    <a:pt x="109" y="22"/>
                  </a:lnTo>
                  <a:lnTo>
                    <a:pt x="105" y="18"/>
                  </a:lnTo>
                  <a:lnTo>
                    <a:pt x="101" y="14"/>
                  </a:lnTo>
                  <a:lnTo>
                    <a:pt x="96" y="10"/>
                  </a:lnTo>
                  <a:lnTo>
                    <a:pt x="90" y="7"/>
                  </a:lnTo>
                  <a:lnTo>
                    <a:pt x="85" y="4"/>
                  </a:lnTo>
                  <a:lnTo>
                    <a:pt x="80" y="3"/>
                  </a:lnTo>
                  <a:lnTo>
                    <a:pt x="74" y="2"/>
                  </a:lnTo>
                  <a:lnTo>
                    <a:pt x="67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Freeform 129"/>
            <p:cNvSpPr>
              <a:spLocks/>
            </p:cNvSpPr>
            <p:nvPr/>
          </p:nvSpPr>
          <p:spPr bwMode="auto">
            <a:xfrm>
              <a:off x="2521" y="2527"/>
              <a:ext cx="122" cy="122"/>
            </a:xfrm>
            <a:custGeom>
              <a:avLst/>
              <a:gdLst>
                <a:gd name="T0" fmla="*/ 55 w 122"/>
                <a:gd name="T1" fmla="*/ 0 h 122"/>
                <a:gd name="T2" fmla="*/ 43 w 122"/>
                <a:gd name="T3" fmla="*/ 3 h 122"/>
                <a:gd name="T4" fmla="*/ 33 w 122"/>
                <a:gd name="T5" fmla="*/ 7 h 122"/>
                <a:gd name="T6" fmla="*/ 23 w 122"/>
                <a:gd name="T7" fmla="*/ 14 h 122"/>
                <a:gd name="T8" fmla="*/ 15 w 122"/>
                <a:gd name="T9" fmla="*/ 22 h 122"/>
                <a:gd name="T10" fmla="*/ 8 w 122"/>
                <a:gd name="T11" fmla="*/ 31 h 122"/>
                <a:gd name="T12" fmla="*/ 3 w 122"/>
                <a:gd name="T13" fmla="*/ 43 h 122"/>
                <a:gd name="T14" fmla="*/ 0 w 122"/>
                <a:gd name="T15" fmla="*/ 55 h 122"/>
                <a:gd name="T16" fmla="*/ 0 w 122"/>
                <a:gd name="T17" fmla="*/ 67 h 122"/>
                <a:gd name="T18" fmla="*/ 3 w 122"/>
                <a:gd name="T19" fmla="*/ 80 h 122"/>
                <a:gd name="T20" fmla="*/ 8 w 122"/>
                <a:gd name="T21" fmla="*/ 90 h 122"/>
                <a:gd name="T22" fmla="*/ 15 w 122"/>
                <a:gd name="T23" fmla="*/ 100 h 122"/>
                <a:gd name="T24" fmla="*/ 23 w 122"/>
                <a:gd name="T25" fmla="*/ 108 h 122"/>
                <a:gd name="T26" fmla="*/ 33 w 122"/>
                <a:gd name="T27" fmla="*/ 114 h 122"/>
                <a:gd name="T28" fmla="*/ 43 w 122"/>
                <a:gd name="T29" fmla="*/ 120 h 122"/>
                <a:gd name="T30" fmla="*/ 55 w 122"/>
                <a:gd name="T31" fmla="*/ 122 h 122"/>
                <a:gd name="T32" fmla="*/ 67 w 122"/>
                <a:gd name="T33" fmla="*/ 122 h 122"/>
                <a:gd name="T34" fmla="*/ 80 w 122"/>
                <a:gd name="T35" fmla="*/ 120 h 122"/>
                <a:gd name="T36" fmla="*/ 90 w 122"/>
                <a:gd name="T37" fmla="*/ 114 h 122"/>
                <a:gd name="T38" fmla="*/ 101 w 122"/>
                <a:gd name="T39" fmla="*/ 108 h 122"/>
                <a:gd name="T40" fmla="*/ 109 w 122"/>
                <a:gd name="T41" fmla="*/ 100 h 122"/>
                <a:gd name="T42" fmla="*/ 116 w 122"/>
                <a:gd name="T43" fmla="*/ 90 h 122"/>
                <a:gd name="T44" fmla="*/ 120 w 122"/>
                <a:gd name="T45" fmla="*/ 80 h 122"/>
                <a:gd name="T46" fmla="*/ 122 w 122"/>
                <a:gd name="T47" fmla="*/ 67 h 122"/>
                <a:gd name="T48" fmla="*/ 122 w 122"/>
                <a:gd name="T49" fmla="*/ 55 h 122"/>
                <a:gd name="T50" fmla="*/ 120 w 122"/>
                <a:gd name="T51" fmla="*/ 43 h 122"/>
                <a:gd name="T52" fmla="*/ 116 w 122"/>
                <a:gd name="T53" fmla="*/ 31 h 122"/>
                <a:gd name="T54" fmla="*/ 109 w 122"/>
                <a:gd name="T55" fmla="*/ 22 h 122"/>
                <a:gd name="T56" fmla="*/ 101 w 122"/>
                <a:gd name="T57" fmla="*/ 14 h 122"/>
                <a:gd name="T58" fmla="*/ 90 w 122"/>
                <a:gd name="T59" fmla="*/ 7 h 122"/>
                <a:gd name="T60" fmla="*/ 80 w 122"/>
                <a:gd name="T61" fmla="*/ 3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2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3" y="3"/>
                  </a:lnTo>
                  <a:lnTo>
                    <a:pt x="38" y="4"/>
                  </a:lnTo>
                  <a:lnTo>
                    <a:pt x="33" y="7"/>
                  </a:lnTo>
                  <a:lnTo>
                    <a:pt x="27" y="10"/>
                  </a:lnTo>
                  <a:lnTo>
                    <a:pt x="23" y="14"/>
                  </a:lnTo>
                  <a:lnTo>
                    <a:pt x="19" y="18"/>
                  </a:lnTo>
                  <a:lnTo>
                    <a:pt x="15" y="22"/>
                  </a:lnTo>
                  <a:lnTo>
                    <a:pt x="11" y="27"/>
                  </a:lnTo>
                  <a:lnTo>
                    <a:pt x="8" y="31"/>
                  </a:lnTo>
                  <a:lnTo>
                    <a:pt x="6" y="37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7"/>
                  </a:lnTo>
                  <a:lnTo>
                    <a:pt x="2" y="73"/>
                  </a:lnTo>
                  <a:lnTo>
                    <a:pt x="3" y="80"/>
                  </a:lnTo>
                  <a:lnTo>
                    <a:pt x="6" y="85"/>
                  </a:lnTo>
                  <a:lnTo>
                    <a:pt x="8" y="90"/>
                  </a:lnTo>
                  <a:lnTo>
                    <a:pt x="11" y="96"/>
                  </a:lnTo>
                  <a:lnTo>
                    <a:pt x="15" y="100"/>
                  </a:lnTo>
                  <a:lnTo>
                    <a:pt x="19" y="104"/>
                  </a:lnTo>
                  <a:lnTo>
                    <a:pt x="23" y="108"/>
                  </a:lnTo>
                  <a:lnTo>
                    <a:pt x="27" y="112"/>
                  </a:lnTo>
                  <a:lnTo>
                    <a:pt x="33" y="114"/>
                  </a:lnTo>
                  <a:lnTo>
                    <a:pt x="38" y="117"/>
                  </a:lnTo>
                  <a:lnTo>
                    <a:pt x="43" y="120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62" y="122"/>
                  </a:lnTo>
                  <a:lnTo>
                    <a:pt x="67" y="122"/>
                  </a:lnTo>
                  <a:lnTo>
                    <a:pt x="74" y="121"/>
                  </a:lnTo>
                  <a:lnTo>
                    <a:pt x="80" y="120"/>
                  </a:lnTo>
                  <a:lnTo>
                    <a:pt x="85" y="117"/>
                  </a:lnTo>
                  <a:lnTo>
                    <a:pt x="90" y="114"/>
                  </a:lnTo>
                  <a:lnTo>
                    <a:pt x="96" y="112"/>
                  </a:lnTo>
                  <a:lnTo>
                    <a:pt x="101" y="108"/>
                  </a:lnTo>
                  <a:lnTo>
                    <a:pt x="105" y="104"/>
                  </a:lnTo>
                  <a:lnTo>
                    <a:pt x="109" y="100"/>
                  </a:lnTo>
                  <a:lnTo>
                    <a:pt x="112" y="96"/>
                  </a:lnTo>
                  <a:lnTo>
                    <a:pt x="116" y="90"/>
                  </a:lnTo>
                  <a:lnTo>
                    <a:pt x="118" y="85"/>
                  </a:lnTo>
                  <a:lnTo>
                    <a:pt x="120" y="80"/>
                  </a:lnTo>
                  <a:lnTo>
                    <a:pt x="121" y="73"/>
                  </a:lnTo>
                  <a:lnTo>
                    <a:pt x="122" y="67"/>
                  </a:lnTo>
                  <a:lnTo>
                    <a:pt x="122" y="61"/>
                  </a:lnTo>
                  <a:lnTo>
                    <a:pt x="122" y="55"/>
                  </a:lnTo>
                  <a:lnTo>
                    <a:pt x="121" y="49"/>
                  </a:lnTo>
                  <a:lnTo>
                    <a:pt x="120" y="43"/>
                  </a:lnTo>
                  <a:lnTo>
                    <a:pt x="118" y="37"/>
                  </a:lnTo>
                  <a:lnTo>
                    <a:pt x="116" y="31"/>
                  </a:lnTo>
                  <a:lnTo>
                    <a:pt x="112" y="27"/>
                  </a:lnTo>
                  <a:lnTo>
                    <a:pt x="109" y="22"/>
                  </a:lnTo>
                  <a:lnTo>
                    <a:pt x="105" y="18"/>
                  </a:lnTo>
                  <a:lnTo>
                    <a:pt x="101" y="14"/>
                  </a:lnTo>
                  <a:lnTo>
                    <a:pt x="96" y="10"/>
                  </a:lnTo>
                  <a:lnTo>
                    <a:pt x="90" y="7"/>
                  </a:lnTo>
                  <a:lnTo>
                    <a:pt x="85" y="4"/>
                  </a:lnTo>
                  <a:lnTo>
                    <a:pt x="80" y="3"/>
                  </a:lnTo>
                  <a:lnTo>
                    <a:pt x="74" y="2"/>
                  </a:lnTo>
                  <a:lnTo>
                    <a:pt x="67" y="0"/>
                  </a:lnTo>
                  <a:lnTo>
                    <a:pt x="6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2548" y="253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fr-FR" altLang="fr-F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4963" y="1302"/>
              <a:ext cx="55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Utilisateurs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600" dirty="0">
                  <a:solidFill>
                    <a:srgbClr val="000000"/>
                  </a:solidFill>
                  <a:latin typeface="+mn-lt"/>
                </a:rPr>
                <a:t>finaux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204" y="1603"/>
              <a:ext cx="122" cy="122"/>
            </a:xfrm>
            <a:custGeom>
              <a:avLst/>
              <a:gdLst>
                <a:gd name="T0" fmla="*/ 53 w 122"/>
                <a:gd name="T1" fmla="*/ 0 h 122"/>
                <a:gd name="T2" fmla="*/ 43 w 122"/>
                <a:gd name="T3" fmla="*/ 3 h 122"/>
                <a:gd name="T4" fmla="*/ 31 w 122"/>
                <a:gd name="T5" fmla="*/ 7 h 122"/>
                <a:gd name="T6" fmla="*/ 21 w 122"/>
                <a:gd name="T7" fmla="*/ 13 h 122"/>
                <a:gd name="T8" fmla="*/ 13 w 122"/>
                <a:gd name="T9" fmla="*/ 22 h 122"/>
                <a:gd name="T10" fmla="*/ 6 w 122"/>
                <a:gd name="T11" fmla="*/ 31 h 122"/>
                <a:gd name="T12" fmla="*/ 2 w 122"/>
                <a:gd name="T13" fmla="*/ 43 h 122"/>
                <a:gd name="T14" fmla="*/ 0 w 122"/>
                <a:gd name="T15" fmla="*/ 54 h 122"/>
                <a:gd name="T16" fmla="*/ 0 w 122"/>
                <a:gd name="T17" fmla="*/ 67 h 122"/>
                <a:gd name="T18" fmla="*/ 2 w 122"/>
                <a:gd name="T19" fmla="*/ 79 h 122"/>
                <a:gd name="T20" fmla="*/ 6 w 122"/>
                <a:gd name="T21" fmla="*/ 90 h 122"/>
                <a:gd name="T22" fmla="*/ 13 w 122"/>
                <a:gd name="T23" fmla="*/ 99 h 122"/>
                <a:gd name="T24" fmla="*/ 21 w 122"/>
                <a:gd name="T25" fmla="*/ 107 h 122"/>
                <a:gd name="T26" fmla="*/ 31 w 122"/>
                <a:gd name="T27" fmla="*/ 114 h 122"/>
                <a:gd name="T28" fmla="*/ 43 w 122"/>
                <a:gd name="T29" fmla="*/ 119 h 122"/>
                <a:gd name="T30" fmla="*/ 53 w 122"/>
                <a:gd name="T31" fmla="*/ 122 h 122"/>
                <a:gd name="T32" fmla="*/ 67 w 122"/>
                <a:gd name="T33" fmla="*/ 122 h 122"/>
                <a:gd name="T34" fmla="*/ 79 w 122"/>
                <a:gd name="T35" fmla="*/ 119 h 122"/>
                <a:gd name="T36" fmla="*/ 90 w 122"/>
                <a:gd name="T37" fmla="*/ 114 h 122"/>
                <a:gd name="T38" fmla="*/ 99 w 122"/>
                <a:gd name="T39" fmla="*/ 107 h 122"/>
                <a:gd name="T40" fmla="*/ 107 w 122"/>
                <a:gd name="T41" fmla="*/ 99 h 122"/>
                <a:gd name="T42" fmla="*/ 114 w 122"/>
                <a:gd name="T43" fmla="*/ 90 h 122"/>
                <a:gd name="T44" fmla="*/ 119 w 122"/>
                <a:gd name="T45" fmla="*/ 79 h 122"/>
                <a:gd name="T46" fmla="*/ 122 w 122"/>
                <a:gd name="T47" fmla="*/ 67 h 122"/>
                <a:gd name="T48" fmla="*/ 122 w 122"/>
                <a:gd name="T49" fmla="*/ 54 h 122"/>
                <a:gd name="T50" fmla="*/ 119 w 122"/>
                <a:gd name="T51" fmla="*/ 43 h 122"/>
                <a:gd name="T52" fmla="*/ 114 w 122"/>
                <a:gd name="T53" fmla="*/ 31 h 122"/>
                <a:gd name="T54" fmla="*/ 107 w 122"/>
                <a:gd name="T55" fmla="*/ 22 h 122"/>
                <a:gd name="T56" fmla="*/ 99 w 122"/>
                <a:gd name="T57" fmla="*/ 13 h 122"/>
                <a:gd name="T58" fmla="*/ 90 w 122"/>
                <a:gd name="T59" fmla="*/ 7 h 122"/>
                <a:gd name="T60" fmla="*/ 79 w 122"/>
                <a:gd name="T61" fmla="*/ 3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0" y="0"/>
                  </a:moveTo>
                  <a:lnTo>
                    <a:pt x="53" y="0"/>
                  </a:lnTo>
                  <a:lnTo>
                    <a:pt x="48" y="0"/>
                  </a:lnTo>
                  <a:lnTo>
                    <a:pt x="43" y="3"/>
                  </a:lnTo>
                  <a:lnTo>
                    <a:pt x="36" y="4"/>
                  </a:lnTo>
                  <a:lnTo>
                    <a:pt x="31" y="7"/>
                  </a:lnTo>
                  <a:lnTo>
                    <a:pt x="27" y="9"/>
                  </a:lnTo>
                  <a:lnTo>
                    <a:pt x="21" y="13"/>
                  </a:lnTo>
                  <a:lnTo>
                    <a:pt x="17" y="17"/>
                  </a:lnTo>
                  <a:lnTo>
                    <a:pt x="13" y="22"/>
                  </a:lnTo>
                  <a:lnTo>
                    <a:pt x="9" y="27"/>
                  </a:lnTo>
                  <a:lnTo>
                    <a:pt x="6" y="31"/>
                  </a:lnTo>
                  <a:lnTo>
                    <a:pt x="4" y="36"/>
                  </a:lnTo>
                  <a:lnTo>
                    <a:pt x="2" y="43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2" y="79"/>
                  </a:lnTo>
                  <a:lnTo>
                    <a:pt x="4" y="84"/>
                  </a:lnTo>
                  <a:lnTo>
                    <a:pt x="6" y="90"/>
                  </a:lnTo>
                  <a:lnTo>
                    <a:pt x="9" y="95"/>
                  </a:lnTo>
                  <a:lnTo>
                    <a:pt x="13" y="99"/>
                  </a:lnTo>
                  <a:lnTo>
                    <a:pt x="17" y="103"/>
                  </a:lnTo>
                  <a:lnTo>
                    <a:pt x="21" y="107"/>
                  </a:lnTo>
                  <a:lnTo>
                    <a:pt x="27" y="111"/>
                  </a:lnTo>
                  <a:lnTo>
                    <a:pt x="31" y="114"/>
                  </a:lnTo>
                  <a:lnTo>
                    <a:pt x="36" y="117"/>
                  </a:lnTo>
                  <a:lnTo>
                    <a:pt x="43" y="119"/>
                  </a:lnTo>
                  <a:lnTo>
                    <a:pt x="48" y="121"/>
                  </a:lnTo>
                  <a:lnTo>
                    <a:pt x="53" y="122"/>
                  </a:lnTo>
                  <a:lnTo>
                    <a:pt x="60" y="122"/>
                  </a:lnTo>
                  <a:lnTo>
                    <a:pt x="67" y="122"/>
                  </a:lnTo>
                  <a:lnTo>
                    <a:pt x="72" y="121"/>
                  </a:lnTo>
                  <a:lnTo>
                    <a:pt x="79" y="119"/>
                  </a:lnTo>
                  <a:lnTo>
                    <a:pt x="84" y="117"/>
                  </a:lnTo>
                  <a:lnTo>
                    <a:pt x="90" y="114"/>
                  </a:lnTo>
                  <a:lnTo>
                    <a:pt x="95" y="111"/>
                  </a:lnTo>
                  <a:lnTo>
                    <a:pt x="99" y="107"/>
                  </a:lnTo>
                  <a:lnTo>
                    <a:pt x="103" y="103"/>
                  </a:lnTo>
                  <a:lnTo>
                    <a:pt x="107" y="99"/>
                  </a:lnTo>
                  <a:lnTo>
                    <a:pt x="111" y="95"/>
                  </a:lnTo>
                  <a:lnTo>
                    <a:pt x="114" y="90"/>
                  </a:lnTo>
                  <a:lnTo>
                    <a:pt x="116" y="84"/>
                  </a:lnTo>
                  <a:lnTo>
                    <a:pt x="119" y="79"/>
                  </a:lnTo>
                  <a:lnTo>
                    <a:pt x="120" y="72"/>
                  </a:lnTo>
                  <a:lnTo>
                    <a:pt x="122" y="67"/>
                  </a:lnTo>
                  <a:lnTo>
                    <a:pt x="122" y="60"/>
                  </a:lnTo>
                  <a:lnTo>
                    <a:pt x="122" y="54"/>
                  </a:lnTo>
                  <a:lnTo>
                    <a:pt x="120" y="48"/>
                  </a:lnTo>
                  <a:lnTo>
                    <a:pt x="119" y="43"/>
                  </a:lnTo>
                  <a:lnTo>
                    <a:pt x="116" y="36"/>
                  </a:lnTo>
                  <a:lnTo>
                    <a:pt x="114" y="31"/>
                  </a:lnTo>
                  <a:lnTo>
                    <a:pt x="111" y="27"/>
                  </a:lnTo>
                  <a:lnTo>
                    <a:pt x="107" y="22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95" y="9"/>
                  </a:lnTo>
                  <a:lnTo>
                    <a:pt x="90" y="7"/>
                  </a:lnTo>
                  <a:lnTo>
                    <a:pt x="84" y="4"/>
                  </a:lnTo>
                  <a:lnTo>
                    <a:pt x="79" y="3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972" y="1589"/>
              <a:ext cx="122" cy="122"/>
            </a:xfrm>
            <a:custGeom>
              <a:avLst/>
              <a:gdLst>
                <a:gd name="T0" fmla="*/ 53 w 122"/>
                <a:gd name="T1" fmla="*/ 0 h 122"/>
                <a:gd name="T2" fmla="*/ 43 w 122"/>
                <a:gd name="T3" fmla="*/ 3 h 122"/>
                <a:gd name="T4" fmla="*/ 31 w 122"/>
                <a:gd name="T5" fmla="*/ 7 h 122"/>
                <a:gd name="T6" fmla="*/ 21 w 122"/>
                <a:gd name="T7" fmla="*/ 13 h 122"/>
                <a:gd name="T8" fmla="*/ 13 w 122"/>
                <a:gd name="T9" fmla="*/ 22 h 122"/>
                <a:gd name="T10" fmla="*/ 6 w 122"/>
                <a:gd name="T11" fmla="*/ 31 h 122"/>
                <a:gd name="T12" fmla="*/ 2 w 122"/>
                <a:gd name="T13" fmla="*/ 43 h 122"/>
                <a:gd name="T14" fmla="*/ 0 w 122"/>
                <a:gd name="T15" fmla="*/ 54 h 122"/>
                <a:gd name="T16" fmla="*/ 0 w 122"/>
                <a:gd name="T17" fmla="*/ 67 h 122"/>
                <a:gd name="T18" fmla="*/ 2 w 122"/>
                <a:gd name="T19" fmla="*/ 79 h 122"/>
                <a:gd name="T20" fmla="*/ 6 w 122"/>
                <a:gd name="T21" fmla="*/ 90 h 122"/>
                <a:gd name="T22" fmla="*/ 13 w 122"/>
                <a:gd name="T23" fmla="*/ 99 h 122"/>
                <a:gd name="T24" fmla="*/ 21 w 122"/>
                <a:gd name="T25" fmla="*/ 107 h 122"/>
                <a:gd name="T26" fmla="*/ 31 w 122"/>
                <a:gd name="T27" fmla="*/ 114 h 122"/>
                <a:gd name="T28" fmla="*/ 43 w 122"/>
                <a:gd name="T29" fmla="*/ 119 h 122"/>
                <a:gd name="T30" fmla="*/ 53 w 122"/>
                <a:gd name="T31" fmla="*/ 122 h 122"/>
                <a:gd name="T32" fmla="*/ 67 w 122"/>
                <a:gd name="T33" fmla="*/ 122 h 122"/>
                <a:gd name="T34" fmla="*/ 79 w 122"/>
                <a:gd name="T35" fmla="*/ 119 h 122"/>
                <a:gd name="T36" fmla="*/ 90 w 122"/>
                <a:gd name="T37" fmla="*/ 114 h 122"/>
                <a:gd name="T38" fmla="*/ 99 w 122"/>
                <a:gd name="T39" fmla="*/ 107 h 122"/>
                <a:gd name="T40" fmla="*/ 107 w 122"/>
                <a:gd name="T41" fmla="*/ 99 h 122"/>
                <a:gd name="T42" fmla="*/ 114 w 122"/>
                <a:gd name="T43" fmla="*/ 90 h 122"/>
                <a:gd name="T44" fmla="*/ 119 w 122"/>
                <a:gd name="T45" fmla="*/ 79 h 122"/>
                <a:gd name="T46" fmla="*/ 122 w 122"/>
                <a:gd name="T47" fmla="*/ 67 h 122"/>
                <a:gd name="T48" fmla="*/ 122 w 122"/>
                <a:gd name="T49" fmla="*/ 54 h 122"/>
                <a:gd name="T50" fmla="*/ 119 w 122"/>
                <a:gd name="T51" fmla="*/ 43 h 122"/>
                <a:gd name="T52" fmla="*/ 114 w 122"/>
                <a:gd name="T53" fmla="*/ 31 h 122"/>
                <a:gd name="T54" fmla="*/ 107 w 122"/>
                <a:gd name="T55" fmla="*/ 22 h 122"/>
                <a:gd name="T56" fmla="*/ 99 w 122"/>
                <a:gd name="T57" fmla="*/ 13 h 122"/>
                <a:gd name="T58" fmla="*/ 90 w 122"/>
                <a:gd name="T59" fmla="*/ 7 h 122"/>
                <a:gd name="T60" fmla="*/ 79 w 122"/>
                <a:gd name="T61" fmla="*/ 3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0" y="0"/>
                  </a:moveTo>
                  <a:lnTo>
                    <a:pt x="53" y="0"/>
                  </a:lnTo>
                  <a:lnTo>
                    <a:pt x="48" y="0"/>
                  </a:lnTo>
                  <a:lnTo>
                    <a:pt x="43" y="3"/>
                  </a:lnTo>
                  <a:lnTo>
                    <a:pt x="36" y="4"/>
                  </a:lnTo>
                  <a:lnTo>
                    <a:pt x="31" y="7"/>
                  </a:lnTo>
                  <a:lnTo>
                    <a:pt x="27" y="9"/>
                  </a:lnTo>
                  <a:lnTo>
                    <a:pt x="21" y="13"/>
                  </a:lnTo>
                  <a:lnTo>
                    <a:pt x="17" y="17"/>
                  </a:lnTo>
                  <a:lnTo>
                    <a:pt x="13" y="22"/>
                  </a:lnTo>
                  <a:lnTo>
                    <a:pt x="9" y="27"/>
                  </a:lnTo>
                  <a:lnTo>
                    <a:pt x="6" y="31"/>
                  </a:lnTo>
                  <a:lnTo>
                    <a:pt x="4" y="36"/>
                  </a:lnTo>
                  <a:lnTo>
                    <a:pt x="2" y="43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2" y="79"/>
                  </a:lnTo>
                  <a:lnTo>
                    <a:pt x="4" y="84"/>
                  </a:lnTo>
                  <a:lnTo>
                    <a:pt x="6" y="90"/>
                  </a:lnTo>
                  <a:lnTo>
                    <a:pt x="9" y="95"/>
                  </a:lnTo>
                  <a:lnTo>
                    <a:pt x="13" y="99"/>
                  </a:lnTo>
                  <a:lnTo>
                    <a:pt x="17" y="103"/>
                  </a:lnTo>
                  <a:lnTo>
                    <a:pt x="21" y="107"/>
                  </a:lnTo>
                  <a:lnTo>
                    <a:pt x="27" y="111"/>
                  </a:lnTo>
                  <a:lnTo>
                    <a:pt x="31" y="114"/>
                  </a:lnTo>
                  <a:lnTo>
                    <a:pt x="36" y="117"/>
                  </a:lnTo>
                  <a:lnTo>
                    <a:pt x="43" y="119"/>
                  </a:lnTo>
                  <a:lnTo>
                    <a:pt x="48" y="121"/>
                  </a:lnTo>
                  <a:lnTo>
                    <a:pt x="53" y="122"/>
                  </a:lnTo>
                  <a:lnTo>
                    <a:pt x="60" y="122"/>
                  </a:lnTo>
                  <a:lnTo>
                    <a:pt x="67" y="122"/>
                  </a:lnTo>
                  <a:lnTo>
                    <a:pt x="72" y="121"/>
                  </a:lnTo>
                  <a:lnTo>
                    <a:pt x="79" y="119"/>
                  </a:lnTo>
                  <a:lnTo>
                    <a:pt x="84" y="117"/>
                  </a:lnTo>
                  <a:lnTo>
                    <a:pt x="90" y="114"/>
                  </a:lnTo>
                  <a:lnTo>
                    <a:pt x="95" y="111"/>
                  </a:lnTo>
                  <a:lnTo>
                    <a:pt x="99" y="107"/>
                  </a:lnTo>
                  <a:lnTo>
                    <a:pt x="103" y="103"/>
                  </a:lnTo>
                  <a:lnTo>
                    <a:pt x="107" y="99"/>
                  </a:lnTo>
                  <a:lnTo>
                    <a:pt x="111" y="95"/>
                  </a:lnTo>
                  <a:lnTo>
                    <a:pt x="114" y="90"/>
                  </a:lnTo>
                  <a:lnTo>
                    <a:pt x="116" y="84"/>
                  </a:lnTo>
                  <a:lnTo>
                    <a:pt x="119" y="79"/>
                  </a:lnTo>
                  <a:lnTo>
                    <a:pt x="120" y="72"/>
                  </a:lnTo>
                  <a:lnTo>
                    <a:pt x="122" y="67"/>
                  </a:lnTo>
                  <a:lnTo>
                    <a:pt x="122" y="60"/>
                  </a:lnTo>
                  <a:lnTo>
                    <a:pt x="122" y="54"/>
                  </a:lnTo>
                  <a:lnTo>
                    <a:pt x="120" y="48"/>
                  </a:lnTo>
                  <a:lnTo>
                    <a:pt x="119" y="43"/>
                  </a:lnTo>
                  <a:lnTo>
                    <a:pt x="116" y="36"/>
                  </a:lnTo>
                  <a:lnTo>
                    <a:pt x="114" y="31"/>
                  </a:lnTo>
                  <a:lnTo>
                    <a:pt x="111" y="27"/>
                  </a:lnTo>
                  <a:lnTo>
                    <a:pt x="107" y="22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95" y="9"/>
                  </a:lnTo>
                  <a:lnTo>
                    <a:pt x="90" y="7"/>
                  </a:lnTo>
                  <a:lnTo>
                    <a:pt x="84" y="4"/>
                  </a:lnTo>
                  <a:lnTo>
                    <a:pt x="79" y="3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4009" y="1589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fr-FR" altLang="fr-F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2326" y="1705"/>
              <a:ext cx="91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Recharge Naturelle</a:t>
              </a:r>
              <a:endParaRPr kumimoji="0" lang="fr-FR" altLang="fr-FR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1044" y="1224"/>
              <a:ext cx="1776" cy="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Rectangle 141"/>
            <p:cNvSpPr>
              <a:spLocks noChangeArrowheads="1"/>
            </p:cNvSpPr>
            <p:nvPr/>
          </p:nvSpPr>
          <p:spPr bwMode="auto">
            <a:xfrm>
              <a:off x="1277" y="1172"/>
              <a:ext cx="164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Opérations de traitement avancées</a:t>
              </a:r>
              <a:endPara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42" name="Rectangle 142"/>
            <p:cNvSpPr>
              <a:spLocks noChangeArrowheads="1"/>
            </p:cNvSpPr>
            <p:nvPr/>
          </p:nvSpPr>
          <p:spPr bwMode="auto">
            <a:xfrm>
              <a:off x="910" y="666"/>
              <a:ext cx="436" cy="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Rectangle 143"/>
            <p:cNvSpPr>
              <a:spLocks noChangeArrowheads="1"/>
            </p:cNvSpPr>
            <p:nvPr/>
          </p:nvSpPr>
          <p:spPr bwMode="auto">
            <a:xfrm>
              <a:off x="910" y="666"/>
              <a:ext cx="436" cy="26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146"/>
            <p:cNvSpPr>
              <a:spLocks/>
            </p:cNvSpPr>
            <p:nvPr/>
          </p:nvSpPr>
          <p:spPr bwMode="auto">
            <a:xfrm>
              <a:off x="1111" y="1236"/>
              <a:ext cx="122" cy="122"/>
            </a:xfrm>
            <a:custGeom>
              <a:avLst/>
              <a:gdLst>
                <a:gd name="T0" fmla="*/ 54 w 122"/>
                <a:gd name="T1" fmla="*/ 0 h 122"/>
                <a:gd name="T2" fmla="*/ 43 w 122"/>
                <a:gd name="T3" fmla="*/ 2 h 122"/>
                <a:gd name="T4" fmla="*/ 31 w 122"/>
                <a:gd name="T5" fmla="*/ 6 h 122"/>
                <a:gd name="T6" fmla="*/ 22 w 122"/>
                <a:gd name="T7" fmla="*/ 13 h 122"/>
                <a:gd name="T8" fmla="*/ 14 w 122"/>
                <a:gd name="T9" fmla="*/ 21 h 122"/>
                <a:gd name="T10" fmla="*/ 7 w 122"/>
                <a:gd name="T11" fmla="*/ 30 h 122"/>
                <a:gd name="T12" fmla="*/ 3 w 122"/>
                <a:gd name="T13" fmla="*/ 42 h 122"/>
                <a:gd name="T14" fmla="*/ 0 w 122"/>
                <a:gd name="T15" fmla="*/ 53 h 122"/>
                <a:gd name="T16" fmla="*/ 0 w 122"/>
                <a:gd name="T17" fmla="*/ 67 h 122"/>
                <a:gd name="T18" fmla="*/ 3 w 122"/>
                <a:gd name="T19" fmla="*/ 79 h 122"/>
                <a:gd name="T20" fmla="*/ 7 w 122"/>
                <a:gd name="T21" fmla="*/ 89 h 122"/>
                <a:gd name="T22" fmla="*/ 14 w 122"/>
                <a:gd name="T23" fmla="*/ 99 h 122"/>
                <a:gd name="T24" fmla="*/ 22 w 122"/>
                <a:gd name="T25" fmla="*/ 107 h 122"/>
                <a:gd name="T26" fmla="*/ 31 w 122"/>
                <a:gd name="T27" fmla="*/ 113 h 122"/>
                <a:gd name="T28" fmla="*/ 43 w 122"/>
                <a:gd name="T29" fmla="*/ 119 h 122"/>
                <a:gd name="T30" fmla="*/ 54 w 122"/>
                <a:gd name="T31" fmla="*/ 120 h 122"/>
                <a:gd name="T32" fmla="*/ 67 w 122"/>
                <a:gd name="T33" fmla="*/ 120 h 122"/>
                <a:gd name="T34" fmla="*/ 79 w 122"/>
                <a:gd name="T35" fmla="*/ 119 h 122"/>
                <a:gd name="T36" fmla="*/ 90 w 122"/>
                <a:gd name="T37" fmla="*/ 113 h 122"/>
                <a:gd name="T38" fmla="*/ 100 w 122"/>
                <a:gd name="T39" fmla="*/ 107 h 122"/>
                <a:gd name="T40" fmla="*/ 108 w 122"/>
                <a:gd name="T41" fmla="*/ 99 h 122"/>
                <a:gd name="T42" fmla="*/ 114 w 122"/>
                <a:gd name="T43" fmla="*/ 89 h 122"/>
                <a:gd name="T44" fmla="*/ 120 w 122"/>
                <a:gd name="T45" fmla="*/ 79 h 122"/>
                <a:gd name="T46" fmla="*/ 121 w 122"/>
                <a:gd name="T47" fmla="*/ 67 h 122"/>
                <a:gd name="T48" fmla="*/ 121 w 122"/>
                <a:gd name="T49" fmla="*/ 53 h 122"/>
                <a:gd name="T50" fmla="*/ 120 w 122"/>
                <a:gd name="T51" fmla="*/ 42 h 122"/>
                <a:gd name="T52" fmla="*/ 114 w 122"/>
                <a:gd name="T53" fmla="*/ 30 h 122"/>
                <a:gd name="T54" fmla="*/ 108 w 122"/>
                <a:gd name="T55" fmla="*/ 21 h 122"/>
                <a:gd name="T56" fmla="*/ 100 w 122"/>
                <a:gd name="T57" fmla="*/ 13 h 122"/>
                <a:gd name="T58" fmla="*/ 90 w 122"/>
                <a:gd name="T59" fmla="*/ 6 h 122"/>
                <a:gd name="T60" fmla="*/ 79 w 122"/>
                <a:gd name="T61" fmla="*/ 2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4" y="21"/>
                  </a:lnTo>
                  <a:lnTo>
                    <a:pt x="10" y="26"/>
                  </a:lnTo>
                  <a:lnTo>
                    <a:pt x="7" y="30"/>
                  </a:lnTo>
                  <a:lnTo>
                    <a:pt x="4" y="36"/>
                  </a:lnTo>
                  <a:lnTo>
                    <a:pt x="3" y="42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3" y="79"/>
                  </a:lnTo>
                  <a:lnTo>
                    <a:pt x="4" y="84"/>
                  </a:lnTo>
                  <a:lnTo>
                    <a:pt x="7" y="89"/>
                  </a:lnTo>
                  <a:lnTo>
                    <a:pt x="10" y="95"/>
                  </a:lnTo>
                  <a:lnTo>
                    <a:pt x="14" y="99"/>
                  </a:lnTo>
                  <a:lnTo>
                    <a:pt x="18" y="103"/>
                  </a:lnTo>
                  <a:lnTo>
                    <a:pt x="22" y="107"/>
                  </a:lnTo>
                  <a:lnTo>
                    <a:pt x="27" y="111"/>
                  </a:lnTo>
                  <a:lnTo>
                    <a:pt x="31" y="113"/>
                  </a:lnTo>
                  <a:lnTo>
                    <a:pt x="37" y="116"/>
                  </a:lnTo>
                  <a:lnTo>
                    <a:pt x="43" y="119"/>
                  </a:lnTo>
                  <a:lnTo>
                    <a:pt x="49" y="120"/>
                  </a:lnTo>
                  <a:lnTo>
                    <a:pt x="54" y="120"/>
                  </a:lnTo>
                  <a:lnTo>
                    <a:pt x="61" y="122"/>
                  </a:lnTo>
                  <a:lnTo>
                    <a:pt x="67" y="120"/>
                  </a:lnTo>
                  <a:lnTo>
                    <a:pt x="73" y="120"/>
                  </a:lnTo>
                  <a:lnTo>
                    <a:pt x="79" y="119"/>
                  </a:lnTo>
                  <a:lnTo>
                    <a:pt x="85" y="116"/>
                  </a:lnTo>
                  <a:lnTo>
                    <a:pt x="90" y="113"/>
                  </a:lnTo>
                  <a:lnTo>
                    <a:pt x="96" y="111"/>
                  </a:lnTo>
                  <a:lnTo>
                    <a:pt x="100" y="107"/>
                  </a:lnTo>
                  <a:lnTo>
                    <a:pt x="104" y="103"/>
                  </a:lnTo>
                  <a:lnTo>
                    <a:pt x="108" y="99"/>
                  </a:lnTo>
                  <a:lnTo>
                    <a:pt x="112" y="95"/>
                  </a:lnTo>
                  <a:lnTo>
                    <a:pt x="114" y="89"/>
                  </a:lnTo>
                  <a:lnTo>
                    <a:pt x="117" y="84"/>
                  </a:lnTo>
                  <a:lnTo>
                    <a:pt x="120" y="79"/>
                  </a:lnTo>
                  <a:lnTo>
                    <a:pt x="121" y="72"/>
                  </a:lnTo>
                  <a:lnTo>
                    <a:pt x="121" y="67"/>
                  </a:lnTo>
                  <a:lnTo>
                    <a:pt x="122" y="60"/>
                  </a:lnTo>
                  <a:lnTo>
                    <a:pt x="121" y="53"/>
                  </a:lnTo>
                  <a:lnTo>
                    <a:pt x="121" y="48"/>
                  </a:lnTo>
                  <a:lnTo>
                    <a:pt x="120" y="42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2" y="26"/>
                  </a:lnTo>
                  <a:lnTo>
                    <a:pt x="108" y="21"/>
                  </a:lnTo>
                  <a:lnTo>
                    <a:pt x="104" y="17"/>
                  </a:lnTo>
                  <a:lnTo>
                    <a:pt x="100" y="13"/>
                  </a:lnTo>
                  <a:lnTo>
                    <a:pt x="96" y="9"/>
                  </a:lnTo>
                  <a:lnTo>
                    <a:pt x="90" y="6"/>
                  </a:lnTo>
                  <a:lnTo>
                    <a:pt x="85" y="4"/>
                  </a:lnTo>
                  <a:lnTo>
                    <a:pt x="79" y="2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Freeform 147"/>
            <p:cNvSpPr>
              <a:spLocks/>
            </p:cNvSpPr>
            <p:nvPr/>
          </p:nvSpPr>
          <p:spPr bwMode="auto">
            <a:xfrm>
              <a:off x="1111" y="1180"/>
              <a:ext cx="122" cy="122"/>
            </a:xfrm>
            <a:custGeom>
              <a:avLst/>
              <a:gdLst>
                <a:gd name="T0" fmla="*/ 54 w 122"/>
                <a:gd name="T1" fmla="*/ 0 h 122"/>
                <a:gd name="T2" fmla="*/ 43 w 122"/>
                <a:gd name="T3" fmla="*/ 2 h 122"/>
                <a:gd name="T4" fmla="*/ 31 w 122"/>
                <a:gd name="T5" fmla="*/ 6 h 122"/>
                <a:gd name="T6" fmla="*/ 22 w 122"/>
                <a:gd name="T7" fmla="*/ 13 h 122"/>
                <a:gd name="T8" fmla="*/ 14 w 122"/>
                <a:gd name="T9" fmla="*/ 21 h 122"/>
                <a:gd name="T10" fmla="*/ 7 w 122"/>
                <a:gd name="T11" fmla="*/ 30 h 122"/>
                <a:gd name="T12" fmla="*/ 3 w 122"/>
                <a:gd name="T13" fmla="*/ 42 h 122"/>
                <a:gd name="T14" fmla="*/ 0 w 122"/>
                <a:gd name="T15" fmla="*/ 53 h 122"/>
                <a:gd name="T16" fmla="*/ 0 w 122"/>
                <a:gd name="T17" fmla="*/ 67 h 122"/>
                <a:gd name="T18" fmla="*/ 3 w 122"/>
                <a:gd name="T19" fmla="*/ 79 h 122"/>
                <a:gd name="T20" fmla="*/ 7 w 122"/>
                <a:gd name="T21" fmla="*/ 89 h 122"/>
                <a:gd name="T22" fmla="*/ 14 w 122"/>
                <a:gd name="T23" fmla="*/ 99 h 122"/>
                <a:gd name="T24" fmla="*/ 22 w 122"/>
                <a:gd name="T25" fmla="*/ 107 h 122"/>
                <a:gd name="T26" fmla="*/ 31 w 122"/>
                <a:gd name="T27" fmla="*/ 113 h 122"/>
                <a:gd name="T28" fmla="*/ 43 w 122"/>
                <a:gd name="T29" fmla="*/ 119 h 122"/>
                <a:gd name="T30" fmla="*/ 54 w 122"/>
                <a:gd name="T31" fmla="*/ 120 h 122"/>
                <a:gd name="T32" fmla="*/ 67 w 122"/>
                <a:gd name="T33" fmla="*/ 120 h 122"/>
                <a:gd name="T34" fmla="*/ 79 w 122"/>
                <a:gd name="T35" fmla="*/ 119 h 122"/>
                <a:gd name="T36" fmla="*/ 90 w 122"/>
                <a:gd name="T37" fmla="*/ 113 h 122"/>
                <a:gd name="T38" fmla="*/ 100 w 122"/>
                <a:gd name="T39" fmla="*/ 107 h 122"/>
                <a:gd name="T40" fmla="*/ 108 w 122"/>
                <a:gd name="T41" fmla="*/ 99 h 122"/>
                <a:gd name="T42" fmla="*/ 114 w 122"/>
                <a:gd name="T43" fmla="*/ 89 h 122"/>
                <a:gd name="T44" fmla="*/ 120 w 122"/>
                <a:gd name="T45" fmla="*/ 79 h 122"/>
                <a:gd name="T46" fmla="*/ 121 w 122"/>
                <a:gd name="T47" fmla="*/ 67 h 122"/>
                <a:gd name="T48" fmla="*/ 121 w 122"/>
                <a:gd name="T49" fmla="*/ 53 h 122"/>
                <a:gd name="T50" fmla="*/ 120 w 122"/>
                <a:gd name="T51" fmla="*/ 42 h 122"/>
                <a:gd name="T52" fmla="*/ 114 w 122"/>
                <a:gd name="T53" fmla="*/ 30 h 122"/>
                <a:gd name="T54" fmla="*/ 108 w 122"/>
                <a:gd name="T55" fmla="*/ 21 h 122"/>
                <a:gd name="T56" fmla="*/ 100 w 122"/>
                <a:gd name="T57" fmla="*/ 13 h 122"/>
                <a:gd name="T58" fmla="*/ 90 w 122"/>
                <a:gd name="T59" fmla="*/ 6 h 122"/>
                <a:gd name="T60" fmla="*/ 79 w 122"/>
                <a:gd name="T61" fmla="*/ 2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4" y="21"/>
                  </a:lnTo>
                  <a:lnTo>
                    <a:pt x="10" y="26"/>
                  </a:lnTo>
                  <a:lnTo>
                    <a:pt x="7" y="30"/>
                  </a:lnTo>
                  <a:lnTo>
                    <a:pt x="4" y="36"/>
                  </a:lnTo>
                  <a:lnTo>
                    <a:pt x="3" y="42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3" y="79"/>
                  </a:lnTo>
                  <a:lnTo>
                    <a:pt x="4" y="84"/>
                  </a:lnTo>
                  <a:lnTo>
                    <a:pt x="7" y="89"/>
                  </a:lnTo>
                  <a:lnTo>
                    <a:pt x="10" y="95"/>
                  </a:lnTo>
                  <a:lnTo>
                    <a:pt x="14" y="99"/>
                  </a:lnTo>
                  <a:lnTo>
                    <a:pt x="18" y="103"/>
                  </a:lnTo>
                  <a:lnTo>
                    <a:pt x="22" y="107"/>
                  </a:lnTo>
                  <a:lnTo>
                    <a:pt x="27" y="111"/>
                  </a:lnTo>
                  <a:lnTo>
                    <a:pt x="31" y="113"/>
                  </a:lnTo>
                  <a:lnTo>
                    <a:pt x="37" y="116"/>
                  </a:lnTo>
                  <a:lnTo>
                    <a:pt x="43" y="119"/>
                  </a:lnTo>
                  <a:lnTo>
                    <a:pt x="49" y="120"/>
                  </a:lnTo>
                  <a:lnTo>
                    <a:pt x="54" y="120"/>
                  </a:lnTo>
                  <a:lnTo>
                    <a:pt x="61" y="122"/>
                  </a:lnTo>
                  <a:lnTo>
                    <a:pt x="67" y="120"/>
                  </a:lnTo>
                  <a:lnTo>
                    <a:pt x="73" y="120"/>
                  </a:lnTo>
                  <a:lnTo>
                    <a:pt x="79" y="119"/>
                  </a:lnTo>
                  <a:lnTo>
                    <a:pt x="85" y="116"/>
                  </a:lnTo>
                  <a:lnTo>
                    <a:pt x="90" y="113"/>
                  </a:lnTo>
                  <a:lnTo>
                    <a:pt x="96" y="111"/>
                  </a:lnTo>
                  <a:lnTo>
                    <a:pt x="100" y="107"/>
                  </a:lnTo>
                  <a:lnTo>
                    <a:pt x="104" y="103"/>
                  </a:lnTo>
                  <a:lnTo>
                    <a:pt x="108" y="99"/>
                  </a:lnTo>
                  <a:lnTo>
                    <a:pt x="112" y="95"/>
                  </a:lnTo>
                  <a:lnTo>
                    <a:pt x="114" y="89"/>
                  </a:lnTo>
                  <a:lnTo>
                    <a:pt x="117" y="84"/>
                  </a:lnTo>
                  <a:lnTo>
                    <a:pt x="120" y="79"/>
                  </a:lnTo>
                  <a:lnTo>
                    <a:pt x="121" y="72"/>
                  </a:lnTo>
                  <a:lnTo>
                    <a:pt x="121" y="67"/>
                  </a:lnTo>
                  <a:lnTo>
                    <a:pt x="122" y="60"/>
                  </a:lnTo>
                  <a:lnTo>
                    <a:pt x="121" y="53"/>
                  </a:lnTo>
                  <a:lnTo>
                    <a:pt x="121" y="48"/>
                  </a:lnTo>
                  <a:lnTo>
                    <a:pt x="120" y="42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2" y="26"/>
                  </a:lnTo>
                  <a:lnTo>
                    <a:pt x="108" y="21"/>
                  </a:lnTo>
                  <a:lnTo>
                    <a:pt x="104" y="17"/>
                  </a:lnTo>
                  <a:lnTo>
                    <a:pt x="100" y="13"/>
                  </a:lnTo>
                  <a:lnTo>
                    <a:pt x="96" y="9"/>
                  </a:lnTo>
                  <a:lnTo>
                    <a:pt x="90" y="6"/>
                  </a:lnTo>
                  <a:lnTo>
                    <a:pt x="85" y="4"/>
                  </a:lnTo>
                  <a:lnTo>
                    <a:pt x="79" y="2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Rectangle 148"/>
            <p:cNvSpPr>
              <a:spLocks noChangeArrowheads="1"/>
            </p:cNvSpPr>
            <p:nvPr/>
          </p:nvSpPr>
          <p:spPr bwMode="auto">
            <a:xfrm>
              <a:off x="1136" y="1166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fr-FR" altLang="fr-F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Freeform 149"/>
            <p:cNvSpPr>
              <a:spLocks/>
            </p:cNvSpPr>
            <p:nvPr/>
          </p:nvSpPr>
          <p:spPr bwMode="auto">
            <a:xfrm>
              <a:off x="1368" y="2068"/>
              <a:ext cx="121" cy="122"/>
            </a:xfrm>
            <a:custGeom>
              <a:avLst/>
              <a:gdLst>
                <a:gd name="T0" fmla="*/ 53 w 121"/>
                <a:gd name="T1" fmla="*/ 0 h 122"/>
                <a:gd name="T2" fmla="*/ 42 w 121"/>
                <a:gd name="T3" fmla="*/ 2 h 122"/>
                <a:gd name="T4" fmla="*/ 30 w 121"/>
                <a:gd name="T5" fmla="*/ 6 h 122"/>
                <a:gd name="T6" fmla="*/ 21 w 121"/>
                <a:gd name="T7" fmla="*/ 13 h 122"/>
                <a:gd name="T8" fmla="*/ 13 w 121"/>
                <a:gd name="T9" fmla="*/ 21 h 122"/>
                <a:gd name="T10" fmla="*/ 6 w 121"/>
                <a:gd name="T11" fmla="*/ 30 h 122"/>
                <a:gd name="T12" fmla="*/ 2 w 121"/>
                <a:gd name="T13" fmla="*/ 43 h 122"/>
                <a:gd name="T14" fmla="*/ 0 w 121"/>
                <a:gd name="T15" fmla="*/ 53 h 122"/>
                <a:gd name="T16" fmla="*/ 0 w 121"/>
                <a:gd name="T17" fmla="*/ 67 h 122"/>
                <a:gd name="T18" fmla="*/ 2 w 121"/>
                <a:gd name="T19" fmla="*/ 79 h 122"/>
                <a:gd name="T20" fmla="*/ 6 w 121"/>
                <a:gd name="T21" fmla="*/ 89 h 122"/>
                <a:gd name="T22" fmla="*/ 13 w 121"/>
                <a:gd name="T23" fmla="*/ 99 h 122"/>
                <a:gd name="T24" fmla="*/ 21 w 121"/>
                <a:gd name="T25" fmla="*/ 107 h 122"/>
                <a:gd name="T26" fmla="*/ 30 w 121"/>
                <a:gd name="T27" fmla="*/ 114 h 122"/>
                <a:gd name="T28" fmla="*/ 42 w 121"/>
                <a:gd name="T29" fmla="*/ 119 h 122"/>
                <a:gd name="T30" fmla="*/ 53 w 121"/>
                <a:gd name="T31" fmla="*/ 120 h 122"/>
                <a:gd name="T32" fmla="*/ 67 w 121"/>
                <a:gd name="T33" fmla="*/ 120 h 122"/>
                <a:gd name="T34" fmla="*/ 79 w 121"/>
                <a:gd name="T35" fmla="*/ 119 h 122"/>
                <a:gd name="T36" fmla="*/ 89 w 121"/>
                <a:gd name="T37" fmla="*/ 114 h 122"/>
                <a:gd name="T38" fmla="*/ 99 w 121"/>
                <a:gd name="T39" fmla="*/ 107 h 122"/>
                <a:gd name="T40" fmla="*/ 107 w 121"/>
                <a:gd name="T41" fmla="*/ 99 h 122"/>
                <a:gd name="T42" fmla="*/ 113 w 121"/>
                <a:gd name="T43" fmla="*/ 89 h 122"/>
                <a:gd name="T44" fmla="*/ 119 w 121"/>
                <a:gd name="T45" fmla="*/ 79 h 122"/>
                <a:gd name="T46" fmla="*/ 120 w 121"/>
                <a:gd name="T47" fmla="*/ 67 h 122"/>
                <a:gd name="T48" fmla="*/ 120 w 121"/>
                <a:gd name="T49" fmla="*/ 53 h 122"/>
                <a:gd name="T50" fmla="*/ 119 w 121"/>
                <a:gd name="T51" fmla="*/ 43 h 122"/>
                <a:gd name="T52" fmla="*/ 113 w 121"/>
                <a:gd name="T53" fmla="*/ 30 h 122"/>
                <a:gd name="T54" fmla="*/ 107 w 121"/>
                <a:gd name="T55" fmla="*/ 21 h 122"/>
                <a:gd name="T56" fmla="*/ 99 w 121"/>
                <a:gd name="T57" fmla="*/ 13 h 122"/>
                <a:gd name="T58" fmla="*/ 89 w 121"/>
                <a:gd name="T59" fmla="*/ 6 h 122"/>
                <a:gd name="T60" fmla="*/ 79 w 121"/>
                <a:gd name="T61" fmla="*/ 2 h 122"/>
                <a:gd name="T62" fmla="*/ 67 w 121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22">
                  <a:moveTo>
                    <a:pt x="60" y="0"/>
                  </a:moveTo>
                  <a:lnTo>
                    <a:pt x="53" y="0"/>
                  </a:lnTo>
                  <a:lnTo>
                    <a:pt x="48" y="0"/>
                  </a:lnTo>
                  <a:lnTo>
                    <a:pt x="42" y="2"/>
                  </a:lnTo>
                  <a:lnTo>
                    <a:pt x="36" y="4"/>
                  </a:lnTo>
                  <a:lnTo>
                    <a:pt x="30" y="6"/>
                  </a:lnTo>
                  <a:lnTo>
                    <a:pt x="26" y="9"/>
                  </a:lnTo>
                  <a:lnTo>
                    <a:pt x="21" y="13"/>
                  </a:lnTo>
                  <a:lnTo>
                    <a:pt x="17" y="17"/>
                  </a:lnTo>
                  <a:lnTo>
                    <a:pt x="13" y="21"/>
                  </a:lnTo>
                  <a:lnTo>
                    <a:pt x="9" y="26"/>
                  </a:lnTo>
                  <a:lnTo>
                    <a:pt x="6" y="30"/>
                  </a:lnTo>
                  <a:lnTo>
                    <a:pt x="4" y="36"/>
                  </a:lnTo>
                  <a:lnTo>
                    <a:pt x="2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2" y="79"/>
                  </a:lnTo>
                  <a:lnTo>
                    <a:pt x="4" y="84"/>
                  </a:lnTo>
                  <a:lnTo>
                    <a:pt x="6" y="89"/>
                  </a:lnTo>
                  <a:lnTo>
                    <a:pt x="9" y="95"/>
                  </a:lnTo>
                  <a:lnTo>
                    <a:pt x="13" y="99"/>
                  </a:lnTo>
                  <a:lnTo>
                    <a:pt x="17" y="103"/>
                  </a:lnTo>
                  <a:lnTo>
                    <a:pt x="21" y="107"/>
                  </a:lnTo>
                  <a:lnTo>
                    <a:pt x="26" y="111"/>
                  </a:lnTo>
                  <a:lnTo>
                    <a:pt x="30" y="114"/>
                  </a:lnTo>
                  <a:lnTo>
                    <a:pt x="36" y="116"/>
                  </a:lnTo>
                  <a:lnTo>
                    <a:pt x="42" y="119"/>
                  </a:lnTo>
                  <a:lnTo>
                    <a:pt x="48" y="120"/>
                  </a:lnTo>
                  <a:lnTo>
                    <a:pt x="53" y="120"/>
                  </a:lnTo>
                  <a:lnTo>
                    <a:pt x="60" y="122"/>
                  </a:lnTo>
                  <a:lnTo>
                    <a:pt x="67" y="120"/>
                  </a:lnTo>
                  <a:lnTo>
                    <a:pt x="72" y="120"/>
                  </a:lnTo>
                  <a:lnTo>
                    <a:pt x="79" y="119"/>
                  </a:lnTo>
                  <a:lnTo>
                    <a:pt x="84" y="116"/>
                  </a:lnTo>
                  <a:lnTo>
                    <a:pt x="89" y="114"/>
                  </a:lnTo>
                  <a:lnTo>
                    <a:pt x="95" y="111"/>
                  </a:lnTo>
                  <a:lnTo>
                    <a:pt x="99" y="107"/>
                  </a:lnTo>
                  <a:lnTo>
                    <a:pt x="103" y="103"/>
                  </a:lnTo>
                  <a:lnTo>
                    <a:pt x="107" y="99"/>
                  </a:lnTo>
                  <a:lnTo>
                    <a:pt x="111" y="95"/>
                  </a:lnTo>
                  <a:lnTo>
                    <a:pt x="113" y="89"/>
                  </a:lnTo>
                  <a:lnTo>
                    <a:pt x="116" y="84"/>
                  </a:lnTo>
                  <a:lnTo>
                    <a:pt x="119" y="79"/>
                  </a:lnTo>
                  <a:lnTo>
                    <a:pt x="120" y="72"/>
                  </a:lnTo>
                  <a:lnTo>
                    <a:pt x="120" y="67"/>
                  </a:lnTo>
                  <a:lnTo>
                    <a:pt x="121" y="60"/>
                  </a:lnTo>
                  <a:lnTo>
                    <a:pt x="120" y="53"/>
                  </a:lnTo>
                  <a:lnTo>
                    <a:pt x="120" y="48"/>
                  </a:lnTo>
                  <a:lnTo>
                    <a:pt x="119" y="43"/>
                  </a:lnTo>
                  <a:lnTo>
                    <a:pt x="116" y="36"/>
                  </a:lnTo>
                  <a:lnTo>
                    <a:pt x="113" y="30"/>
                  </a:lnTo>
                  <a:lnTo>
                    <a:pt x="111" y="26"/>
                  </a:lnTo>
                  <a:lnTo>
                    <a:pt x="107" y="21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95" y="9"/>
                  </a:lnTo>
                  <a:lnTo>
                    <a:pt x="89" y="6"/>
                  </a:lnTo>
                  <a:lnTo>
                    <a:pt x="84" y="4"/>
                  </a:lnTo>
                  <a:lnTo>
                    <a:pt x="79" y="2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Freeform 150"/>
            <p:cNvSpPr>
              <a:spLocks/>
            </p:cNvSpPr>
            <p:nvPr/>
          </p:nvSpPr>
          <p:spPr bwMode="auto">
            <a:xfrm>
              <a:off x="1358" y="2068"/>
              <a:ext cx="121" cy="122"/>
            </a:xfrm>
            <a:custGeom>
              <a:avLst/>
              <a:gdLst>
                <a:gd name="T0" fmla="*/ 53 w 121"/>
                <a:gd name="T1" fmla="*/ 0 h 122"/>
                <a:gd name="T2" fmla="*/ 42 w 121"/>
                <a:gd name="T3" fmla="*/ 2 h 122"/>
                <a:gd name="T4" fmla="*/ 30 w 121"/>
                <a:gd name="T5" fmla="*/ 6 h 122"/>
                <a:gd name="T6" fmla="*/ 21 w 121"/>
                <a:gd name="T7" fmla="*/ 13 h 122"/>
                <a:gd name="T8" fmla="*/ 13 w 121"/>
                <a:gd name="T9" fmla="*/ 21 h 122"/>
                <a:gd name="T10" fmla="*/ 6 w 121"/>
                <a:gd name="T11" fmla="*/ 30 h 122"/>
                <a:gd name="T12" fmla="*/ 2 w 121"/>
                <a:gd name="T13" fmla="*/ 43 h 122"/>
                <a:gd name="T14" fmla="*/ 0 w 121"/>
                <a:gd name="T15" fmla="*/ 53 h 122"/>
                <a:gd name="T16" fmla="*/ 0 w 121"/>
                <a:gd name="T17" fmla="*/ 67 h 122"/>
                <a:gd name="T18" fmla="*/ 2 w 121"/>
                <a:gd name="T19" fmla="*/ 79 h 122"/>
                <a:gd name="T20" fmla="*/ 6 w 121"/>
                <a:gd name="T21" fmla="*/ 89 h 122"/>
                <a:gd name="T22" fmla="*/ 13 w 121"/>
                <a:gd name="T23" fmla="*/ 99 h 122"/>
                <a:gd name="T24" fmla="*/ 21 w 121"/>
                <a:gd name="T25" fmla="*/ 107 h 122"/>
                <a:gd name="T26" fmla="*/ 30 w 121"/>
                <a:gd name="T27" fmla="*/ 114 h 122"/>
                <a:gd name="T28" fmla="*/ 42 w 121"/>
                <a:gd name="T29" fmla="*/ 119 h 122"/>
                <a:gd name="T30" fmla="*/ 53 w 121"/>
                <a:gd name="T31" fmla="*/ 120 h 122"/>
                <a:gd name="T32" fmla="*/ 67 w 121"/>
                <a:gd name="T33" fmla="*/ 120 h 122"/>
                <a:gd name="T34" fmla="*/ 79 w 121"/>
                <a:gd name="T35" fmla="*/ 119 h 122"/>
                <a:gd name="T36" fmla="*/ 89 w 121"/>
                <a:gd name="T37" fmla="*/ 114 h 122"/>
                <a:gd name="T38" fmla="*/ 99 w 121"/>
                <a:gd name="T39" fmla="*/ 107 h 122"/>
                <a:gd name="T40" fmla="*/ 107 w 121"/>
                <a:gd name="T41" fmla="*/ 99 h 122"/>
                <a:gd name="T42" fmla="*/ 113 w 121"/>
                <a:gd name="T43" fmla="*/ 89 h 122"/>
                <a:gd name="T44" fmla="*/ 119 w 121"/>
                <a:gd name="T45" fmla="*/ 79 h 122"/>
                <a:gd name="T46" fmla="*/ 120 w 121"/>
                <a:gd name="T47" fmla="*/ 67 h 122"/>
                <a:gd name="T48" fmla="*/ 120 w 121"/>
                <a:gd name="T49" fmla="*/ 53 h 122"/>
                <a:gd name="T50" fmla="*/ 119 w 121"/>
                <a:gd name="T51" fmla="*/ 43 h 122"/>
                <a:gd name="T52" fmla="*/ 113 w 121"/>
                <a:gd name="T53" fmla="*/ 30 h 122"/>
                <a:gd name="T54" fmla="*/ 107 w 121"/>
                <a:gd name="T55" fmla="*/ 21 h 122"/>
                <a:gd name="T56" fmla="*/ 99 w 121"/>
                <a:gd name="T57" fmla="*/ 13 h 122"/>
                <a:gd name="T58" fmla="*/ 89 w 121"/>
                <a:gd name="T59" fmla="*/ 6 h 122"/>
                <a:gd name="T60" fmla="*/ 79 w 121"/>
                <a:gd name="T61" fmla="*/ 2 h 122"/>
                <a:gd name="T62" fmla="*/ 67 w 121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22">
                  <a:moveTo>
                    <a:pt x="60" y="0"/>
                  </a:moveTo>
                  <a:lnTo>
                    <a:pt x="53" y="0"/>
                  </a:lnTo>
                  <a:lnTo>
                    <a:pt x="48" y="0"/>
                  </a:lnTo>
                  <a:lnTo>
                    <a:pt x="42" y="2"/>
                  </a:lnTo>
                  <a:lnTo>
                    <a:pt x="36" y="4"/>
                  </a:lnTo>
                  <a:lnTo>
                    <a:pt x="30" y="6"/>
                  </a:lnTo>
                  <a:lnTo>
                    <a:pt x="26" y="9"/>
                  </a:lnTo>
                  <a:lnTo>
                    <a:pt x="21" y="13"/>
                  </a:lnTo>
                  <a:lnTo>
                    <a:pt x="17" y="17"/>
                  </a:lnTo>
                  <a:lnTo>
                    <a:pt x="13" y="21"/>
                  </a:lnTo>
                  <a:lnTo>
                    <a:pt x="9" y="26"/>
                  </a:lnTo>
                  <a:lnTo>
                    <a:pt x="6" y="30"/>
                  </a:lnTo>
                  <a:lnTo>
                    <a:pt x="4" y="36"/>
                  </a:lnTo>
                  <a:lnTo>
                    <a:pt x="2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2" y="79"/>
                  </a:lnTo>
                  <a:lnTo>
                    <a:pt x="4" y="84"/>
                  </a:lnTo>
                  <a:lnTo>
                    <a:pt x="6" y="89"/>
                  </a:lnTo>
                  <a:lnTo>
                    <a:pt x="9" y="95"/>
                  </a:lnTo>
                  <a:lnTo>
                    <a:pt x="13" y="99"/>
                  </a:lnTo>
                  <a:lnTo>
                    <a:pt x="17" y="103"/>
                  </a:lnTo>
                  <a:lnTo>
                    <a:pt x="21" y="107"/>
                  </a:lnTo>
                  <a:lnTo>
                    <a:pt x="26" y="111"/>
                  </a:lnTo>
                  <a:lnTo>
                    <a:pt x="30" y="114"/>
                  </a:lnTo>
                  <a:lnTo>
                    <a:pt x="36" y="116"/>
                  </a:lnTo>
                  <a:lnTo>
                    <a:pt x="42" y="119"/>
                  </a:lnTo>
                  <a:lnTo>
                    <a:pt x="48" y="120"/>
                  </a:lnTo>
                  <a:lnTo>
                    <a:pt x="53" y="120"/>
                  </a:lnTo>
                  <a:lnTo>
                    <a:pt x="60" y="122"/>
                  </a:lnTo>
                  <a:lnTo>
                    <a:pt x="67" y="120"/>
                  </a:lnTo>
                  <a:lnTo>
                    <a:pt x="72" y="120"/>
                  </a:lnTo>
                  <a:lnTo>
                    <a:pt x="79" y="119"/>
                  </a:lnTo>
                  <a:lnTo>
                    <a:pt x="84" y="116"/>
                  </a:lnTo>
                  <a:lnTo>
                    <a:pt x="89" y="114"/>
                  </a:lnTo>
                  <a:lnTo>
                    <a:pt x="95" y="111"/>
                  </a:lnTo>
                  <a:lnTo>
                    <a:pt x="99" y="107"/>
                  </a:lnTo>
                  <a:lnTo>
                    <a:pt x="103" y="103"/>
                  </a:lnTo>
                  <a:lnTo>
                    <a:pt x="107" y="99"/>
                  </a:lnTo>
                  <a:lnTo>
                    <a:pt x="111" y="95"/>
                  </a:lnTo>
                  <a:lnTo>
                    <a:pt x="113" y="89"/>
                  </a:lnTo>
                  <a:lnTo>
                    <a:pt x="116" y="84"/>
                  </a:lnTo>
                  <a:lnTo>
                    <a:pt x="119" y="79"/>
                  </a:lnTo>
                  <a:lnTo>
                    <a:pt x="120" y="72"/>
                  </a:lnTo>
                  <a:lnTo>
                    <a:pt x="120" y="67"/>
                  </a:lnTo>
                  <a:lnTo>
                    <a:pt x="121" y="60"/>
                  </a:lnTo>
                  <a:lnTo>
                    <a:pt x="120" y="53"/>
                  </a:lnTo>
                  <a:lnTo>
                    <a:pt x="120" y="48"/>
                  </a:lnTo>
                  <a:lnTo>
                    <a:pt x="119" y="43"/>
                  </a:lnTo>
                  <a:lnTo>
                    <a:pt x="116" y="36"/>
                  </a:lnTo>
                  <a:lnTo>
                    <a:pt x="113" y="30"/>
                  </a:lnTo>
                  <a:lnTo>
                    <a:pt x="111" y="26"/>
                  </a:lnTo>
                  <a:lnTo>
                    <a:pt x="107" y="21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95" y="9"/>
                  </a:lnTo>
                  <a:lnTo>
                    <a:pt x="89" y="6"/>
                  </a:lnTo>
                  <a:lnTo>
                    <a:pt x="84" y="4"/>
                  </a:lnTo>
                  <a:lnTo>
                    <a:pt x="79" y="2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Rectangle 151"/>
            <p:cNvSpPr>
              <a:spLocks noChangeArrowheads="1"/>
            </p:cNvSpPr>
            <p:nvPr/>
          </p:nvSpPr>
          <p:spPr bwMode="auto">
            <a:xfrm>
              <a:off x="1396" y="2068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fr-FR" altLang="fr-F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Rectangle 152"/>
            <p:cNvSpPr>
              <a:spLocks noChangeArrowheads="1"/>
            </p:cNvSpPr>
            <p:nvPr/>
          </p:nvSpPr>
          <p:spPr bwMode="auto">
            <a:xfrm>
              <a:off x="1011" y="1630"/>
              <a:ext cx="67" cy="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153"/>
            <p:cNvSpPr>
              <a:spLocks noEditPoints="1"/>
            </p:cNvSpPr>
            <p:nvPr/>
          </p:nvSpPr>
          <p:spPr bwMode="auto">
            <a:xfrm>
              <a:off x="1305" y="1383"/>
              <a:ext cx="577" cy="876"/>
            </a:xfrm>
            <a:custGeom>
              <a:avLst/>
              <a:gdLst>
                <a:gd name="T0" fmla="*/ 556 w 584"/>
                <a:gd name="T1" fmla="*/ 611 h 624"/>
                <a:gd name="T2" fmla="*/ 17 w 584"/>
                <a:gd name="T3" fmla="*/ 611 h 624"/>
                <a:gd name="T4" fmla="*/ 16 w 584"/>
                <a:gd name="T5" fmla="*/ 611 h 624"/>
                <a:gd name="T6" fmla="*/ 14 w 584"/>
                <a:gd name="T7" fmla="*/ 610 h 624"/>
                <a:gd name="T8" fmla="*/ 14 w 584"/>
                <a:gd name="T9" fmla="*/ 608 h 624"/>
                <a:gd name="T10" fmla="*/ 14 w 584"/>
                <a:gd name="T11" fmla="*/ 608 h 624"/>
                <a:gd name="T12" fmla="*/ 14 w 584"/>
                <a:gd name="T13" fmla="*/ 28 h 624"/>
                <a:gd name="T14" fmla="*/ 14 w 584"/>
                <a:gd name="T15" fmla="*/ 27 h 624"/>
                <a:gd name="T16" fmla="*/ 14 w 584"/>
                <a:gd name="T17" fmla="*/ 25 h 624"/>
                <a:gd name="T18" fmla="*/ 16 w 584"/>
                <a:gd name="T19" fmla="*/ 25 h 624"/>
                <a:gd name="T20" fmla="*/ 17 w 584"/>
                <a:gd name="T21" fmla="*/ 25 h 624"/>
                <a:gd name="T22" fmla="*/ 17 w 584"/>
                <a:gd name="T23" fmla="*/ 25 h 624"/>
                <a:gd name="T24" fmla="*/ 18 w 584"/>
                <a:gd name="T25" fmla="*/ 25 h 624"/>
                <a:gd name="T26" fmla="*/ 20 w 584"/>
                <a:gd name="T27" fmla="*/ 27 h 624"/>
                <a:gd name="T28" fmla="*/ 20 w 584"/>
                <a:gd name="T29" fmla="*/ 28 h 624"/>
                <a:gd name="T30" fmla="*/ 20 w 584"/>
                <a:gd name="T31" fmla="*/ 608 h 624"/>
                <a:gd name="T32" fmla="*/ 17 w 584"/>
                <a:gd name="T33" fmla="*/ 606 h 624"/>
                <a:gd name="T34" fmla="*/ 556 w 584"/>
                <a:gd name="T35" fmla="*/ 606 h 624"/>
                <a:gd name="T36" fmla="*/ 557 w 584"/>
                <a:gd name="T37" fmla="*/ 606 h 624"/>
                <a:gd name="T38" fmla="*/ 557 w 584"/>
                <a:gd name="T39" fmla="*/ 606 h 624"/>
                <a:gd name="T40" fmla="*/ 559 w 584"/>
                <a:gd name="T41" fmla="*/ 607 h 624"/>
                <a:gd name="T42" fmla="*/ 559 w 584"/>
                <a:gd name="T43" fmla="*/ 608 h 624"/>
                <a:gd name="T44" fmla="*/ 559 w 584"/>
                <a:gd name="T45" fmla="*/ 608 h 624"/>
                <a:gd name="T46" fmla="*/ 557 w 584"/>
                <a:gd name="T47" fmla="*/ 610 h 624"/>
                <a:gd name="T48" fmla="*/ 557 w 584"/>
                <a:gd name="T49" fmla="*/ 611 h 624"/>
                <a:gd name="T50" fmla="*/ 556 w 584"/>
                <a:gd name="T51" fmla="*/ 611 h 624"/>
                <a:gd name="T52" fmla="*/ 556 w 584"/>
                <a:gd name="T53" fmla="*/ 611 h 624"/>
                <a:gd name="T54" fmla="*/ 550 w 584"/>
                <a:gd name="T55" fmla="*/ 591 h 624"/>
                <a:gd name="T56" fmla="*/ 584 w 584"/>
                <a:gd name="T57" fmla="*/ 608 h 624"/>
                <a:gd name="T58" fmla="*/ 550 w 584"/>
                <a:gd name="T59" fmla="*/ 624 h 624"/>
                <a:gd name="T60" fmla="*/ 550 w 584"/>
                <a:gd name="T61" fmla="*/ 591 h 624"/>
                <a:gd name="T62" fmla="*/ 0 w 584"/>
                <a:gd name="T63" fmla="*/ 33 h 624"/>
                <a:gd name="T64" fmla="*/ 17 w 584"/>
                <a:gd name="T65" fmla="*/ 0 h 624"/>
                <a:gd name="T66" fmla="*/ 33 w 584"/>
                <a:gd name="T67" fmla="*/ 33 h 624"/>
                <a:gd name="T68" fmla="*/ 0 w 584"/>
                <a:gd name="T69" fmla="*/ 33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4" h="624">
                  <a:moveTo>
                    <a:pt x="556" y="611"/>
                  </a:moveTo>
                  <a:lnTo>
                    <a:pt x="17" y="611"/>
                  </a:lnTo>
                  <a:lnTo>
                    <a:pt x="16" y="611"/>
                  </a:lnTo>
                  <a:lnTo>
                    <a:pt x="14" y="610"/>
                  </a:lnTo>
                  <a:lnTo>
                    <a:pt x="14" y="608"/>
                  </a:lnTo>
                  <a:lnTo>
                    <a:pt x="14" y="608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20" y="608"/>
                  </a:lnTo>
                  <a:lnTo>
                    <a:pt x="17" y="606"/>
                  </a:lnTo>
                  <a:lnTo>
                    <a:pt x="556" y="606"/>
                  </a:lnTo>
                  <a:lnTo>
                    <a:pt x="557" y="606"/>
                  </a:lnTo>
                  <a:lnTo>
                    <a:pt x="557" y="606"/>
                  </a:lnTo>
                  <a:lnTo>
                    <a:pt x="559" y="607"/>
                  </a:lnTo>
                  <a:lnTo>
                    <a:pt x="559" y="608"/>
                  </a:lnTo>
                  <a:lnTo>
                    <a:pt x="559" y="608"/>
                  </a:lnTo>
                  <a:lnTo>
                    <a:pt x="557" y="610"/>
                  </a:lnTo>
                  <a:lnTo>
                    <a:pt x="557" y="611"/>
                  </a:lnTo>
                  <a:lnTo>
                    <a:pt x="556" y="611"/>
                  </a:lnTo>
                  <a:lnTo>
                    <a:pt x="556" y="611"/>
                  </a:lnTo>
                  <a:close/>
                  <a:moveTo>
                    <a:pt x="550" y="591"/>
                  </a:moveTo>
                  <a:lnTo>
                    <a:pt x="584" y="608"/>
                  </a:lnTo>
                  <a:lnTo>
                    <a:pt x="550" y="624"/>
                  </a:lnTo>
                  <a:lnTo>
                    <a:pt x="550" y="591"/>
                  </a:lnTo>
                  <a:close/>
                  <a:moveTo>
                    <a:pt x="0" y="33"/>
                  </a:moveTo>
                  <a:lnTo>
                    <a:pt x="17" y="0"/>
                  </a:lnTo>
                  <a:lnTo>
                    <a:pt x="33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Rectangle 154"/>
            <p:cNvSpPr>
              <a:spLocks noChangeArrowheads="1"/>
            </p:cNvSpPr>
            <p:nvPr/>
          </p:nvSpPr>
          <p:spPr bwMode="auto">
            <a:xfrm>
              <a:off x="369" y="2300"/>
              <a:ext cx="89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Niveau </a:t>
              </a:r>
              <a:r>
                <a:rPr kumimoji="0" lang="fr-FR" altLang="fr-FR" sz="1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piézomètrique</a:t>
              </a:r>
              <a:endParaRPr kumimoji="0" lang="fr-FR" altLang="fr-FR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53" name="Rectangle 155"/>
            <p:cNvSpPr>
              <a:spLocks noChangeArrowheads="1"/>
            </p:cNvSpPr>
            <p:nvPr/>
          </p:nvSpPr>
          <p:spPr bwMode="auto">
            <a:xfrm>
              <a:off x="570" y="3630"/>
              <a:ext cx="3586" cy="20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Rectangle 156"/>
            <p:cNvSpPr>
              <a:spLocks noChangeArrowheads="1"/>
            </p:cNvSpPr>
            <p:nvPr/>
          </p:nvSpPr>
          <p:spPr bwMode="auto">
            <a:xfrm>
              <a:off x="1444" y="3683"/>
              <a:ext cx="20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Impacts (santé, écosystèmes, agriculture?)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Freeform 157"/>
            <p:cNvSpPr>
              <a:spLocks/>
            </p:cNvSpPr>
            <p:nvPr/>
          </p:nvSpPr>
          <p:spPr bwMode="auto">
            <a:xfrm>
              <a:off x="960" y="3677"/>
              <a:ext cx="122" cy="122"/>
            </a:xfrm>
            <a:custGeom>
              <a:avLst/>
              <a:gdLst>
                <a:gd name="T0" fmla="*/ 54 w 122"/>
                <a:gd name="T1" fmla="*/ 0 h 122"/>
                <a:gd name="T2" fmla="*/ 43 w 122"/>
                <a:gd name="T3" fmla="*/ 2 h 122"/>
                <a:gd name="T4" fmla="*/ 31 w 122"/>
                <a:gd name="T5" fmla="*/ 6 h 122"/>
                <a:gd name="T6" fmla="*/ 22 w 122"/>
                <a:gd name="T7" fmla="*/ 13 h 122"/>
                <a:gd name="T8" fmla="*/ 14 w 122"/>
                <a:gd name="T9" fmla="*/ 21 h 122"/>
                <a:gd name="T10" fmla="*/ 7 w 122"/>
                <a:gd name="T11" fmla="*/ 31 h 122"/>
                <a:gd name="T12" fmla="*/ 3 w 122"/>
                <a:gd name="T13" fmla="*/ 43 h 122"/>
                <a:gd name="T14" fmla="*/ 0 w 122"/>
                <a:gd name="T15" fmla="*/ 53 h 122"/>
                <a:gd name="T16" fmla="*/ 0 w 122"/>
                <a:gd name="T17" fmla="*/ 67 h 122"/>
                <a:gd name="T18" fmla="*/ 3 w 122"/>
                <a:gd name="T19" fmla="*/ 79 h 122"/>
                <a:gd name="T20" fmla="*/ 7 w 122"/>
                <a:gd name="T21" fmla="*/ 90 h 122"/>
                <a:gd name="T22" fmla="*/ 14 w 122"/>
                <a:gd name="T23" fmla="*/ 99 h 122"/>
                <a:gd name="T24" fmla="*/ 22 w 122"/>
                <a:gd name="T25" fmla="*/ 107 h 122"/>
                <a:gd name="T26" fmla="*/ 31 w 122"/>
                <a:gd name="T27" fmla="*/ 114 h 122"/>
                <a:gd name="T28" fmla="*/ 43 w 122"/>
                <a:gd name="T29" fmla="*/ 119 h 122"/>
                <a:gd name="T30" fmla="*/ 54 w 122"/>
                <a:gd name="T31" fmla="*/ 122 h 122"/>
                <a:gd name="T32" fmla="*/ 67 w 122"/>
                <a:gd name="T33" fmla="*/ 122 h 122"/>
                <a:gd name="T34" fmla="*/ 79 w 122"/>
                <a:gd name="T35" fmla="*/ 119 h 122"/>
                <a:gd name="T36" fmla="*/ 90 w 122"/>
                <a:gd name="T37" fmla="*/ 114 h 122"/>
                <a:gd name="T38" fmla="*/ 100 w 122"/>
                <a:gd name="T39" fmla="*/ 107 h 122"/>
                <a:gd name="T40" fmla="*/ 108 w 122"/>
                <a:gd name="T41" fmla="*/ 99 h 122"/>
                <a:gd name="T42" fmla="*/ 114 w 122"/>
                <a:gd name="T43" fmla="*/ 90 h 122"/>
                <a:gd name="T44" fmla="*/ 120 w 122"/>
                <a:gd name="T45" fmla="*/ 79 h 122"/>
                <a:gd name="T46" fmla="*/ 122 w 122"/>
                <a:gd name="T47" fmla="*/ 67 h 122"/>
                <a:gd name="T48" fmla="*/ 122 w 122"/>
                <a:gd name="T49" fmla="*/ 53 h 122"/>
                <a:gd name="T50" fmla="*/ 120 w 122"/>
                <a:gd name="T51" fmla="*/ 43 h 122"/>
                <a:gd name="T52" fmla="*/ 114 w 122"/>
                <a:gd name="T53" fmla="*/ 31 h 122"/>
                <a:gd name="T54" fmla="*/ 108 w 122"/>
                <a:gd name="T55" fmla="*/ 21 h 122"/>
                <a:gd name="T56" fmla="*/ 100 w 122"/>
                <a:gd name="T57" fmla="*/ 13 h 122"/>
                <a:gd name="T58" fmla="*/ 90 w 122"/>
                <a:gd name="T59" fmla="*/ 6 h 122"/>
                <a:gd name="T60" fmla="*/ 79 w 122"/>
                <a:gd name="T61" fmla="*/ 2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4" y="21"/>
                  </a:lnTo>
                  <a:lnTo>
                    <a:pt x="10" y="27"/>
                  </a:lnTo>
                  <a:lnTo>
                    <a:pt x="7" y="31"/>
                  </a:lnTo>
                  <a:lnTo>
                    <a:pt x="4" y="36"/>
                  </a:lnTo>
                  <a:lnTo>
                    <a:pt x="3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3" y="79"/>
                  </a:lnTo>
                  <a:lnTo>
                    <a:pt x="4" y="84"/>
                  </a:lnTo>
                  <a:lnTo>
                    <a:pt x="7" y="90"/>
                  </a:lnTo>
                  <a:lnTo>
                    <a:pt x="10" y="95"/>
                  </a:lnTo>
                  <a:lnTo>
                    <a:pt x="14" y="99"/>
                  </a:lnTo>
                  <a:lnTo>
                    <a:pt x="18" y="103"/>
                  </a:lnTo>
                  <a:lnTo>
                    <a:pt x="22" y="107"/>
                  </a:lnTo>
                  <a:lnTo>
                    <a:pt x="27" y="111"/>
                  </a:lnTo>
                  <a:lnTo>
                    <a:pt x="31" y="114"/>
                  </a:lnTo>
                  <a:lnTo>
                    <a:pt x="37" y="116"/>
                  </a:lnTo>
                  <a:lnTo>
                    <a:pt x="43" y="119"/>
                  </a:lnTo>
                  <a:lnTo>
                    <a:pt x="49" y="120"/>
                  </a:lnTo>
                  <a:lnTo>
                    <a:pt x="54" y="122"/>
                  </a:lnTo>
                  <a:lnTo>
                    <a:pt x="61" y="122"/>
                  </a:lnTo>
                  <a:lnTo>
                    <a:pt x="67" y="122"/>
                  </a:lnTo>
                  <a:lnTo>
                    <a:pt x="73" y="120"/>
                  </a:lnTo>
                  <a:lnTo>
                    <a:pt x="79" y="119"/>
                  </a:lnTo>
                  <a:lnTo>
                    <a:pt x="85" y="116"/>
                  </a:lnTo>
                  <a:lnTo>
                    <a:pt x="90" y="114"/>
                  </a:lnTo>
                  <a:lnTo>
                    <a:pt x="96" y="111"/>
                  </a:lnTo>
                  <a:lnTo>
                    <a:pt x="100" y="107"/>
                  </a:lnTo>
                  <a:lnTo>
                    <a:pt x="104" y="103"/>
                  </a:lnTo>
                  <a:lnTo>
                    <a:pt x="108" y="99"/>
                  </a:lnTo>
                  <a:lnTo>
                    <a:pt x="112" y="95"/>
                  </a:lnTo>
                  <a:lnTo>
                    <a:pt x="114" y="90"/>
                  </a:lnTo>
                  <a:lnTo>
                    <a:pt x="117" y="84"/>
                  </a:lnTo>
                  <a:lnTo>
                    <a:pt x="120" y="79"/>
                  </a:lnTo>
                  <a:lnTo>
                    <a:pt x="121" y="72"/>
                  </a:lnTo>
                  <a:lnTo>
                    <a:pt x="122" y="67"/>
                  </a:lnTo>
                  <a:lnTo>
                    <a:pt x="122" y="60"/>
                  </a:lnTo>
                  <a:lnTo>
                    <a:pt x="122" y="53"/>
                  </a:lnTo>
                  <a:lnTo>
                    <a:pt x="121" y="48"/>
                  </a:lnTo>
                  <a:lnTo>
                    <a:pt x="120" y="43"/>
                  </a:lnTo>
                  <a:lnTo>
                    <a:pt x="117" y="36"/>
                  </a:lnTo>
                  <a:lnTo>
                    <a:pt x="114" y="31"/>
                  </a:lnTo>
                  <a:lnTo>
                    <a:pt x="112" y="27"/>
                  </a:lnTo>
                  <a:lnTo>
                    <a:pt x="108" y="21"/>
                  </a:lnTo>
                  <a:lnTo>
                    <a:pt x="104" y="17"/>
                  </a:lnTo>
                  <a:lnTo>
                    <a:pt x="100" y="13"/>
                  </a:lnTo>
                  <a:lnTo>
                    <a:pt x="96" y="9"/>
                  </a:lnTo>
                  <a:lnTo>
                    <a:pt x="90" y="6"/>
                  </a:lnTo>
                  <a:lnTo>
                    <a:pt x="85" y="4"/>
                  </a:lnTo>
                  <a:lnTo>
                    <a:pt x="79" y="2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Freeform 158"/>
            <p:cNvSpPr>
              <a:spLocks/>
            </p:cNvSpPr>
            <p:nvPr/>
          </p:nvSpPr>
          <p:spPr bwMode="auto">
            <a:xfrm>
              <a:off x="770" y="3665"/>
              <a:ext cx="122" cy="122"/>
            </a:xfrm>
            <a:custGeom>
              <a:avLst/>
              <a:gdLst>
                <a:gd name="T0" fmla="*/ 54 w 122"/>
                <a:gd name="T1" fmla="*/ 0 h 122"/>
                <a:gd name="T2" fmla="*/ 43 w 122"/>
                <a:gd name="T3" fmla="*/ 2 h 122"/>
                <a:gd name="T4" fmla="*/ 31 w 122"/>
                <a:gd name="T5" fmla="*/ 6 h 122"/>
                <a:gd name="T6" fmla="*/ 22 w 122"/>
                <a:gd name="T7" fmla="*/ 13 h 122"/>
                <a:gd name="T8" fmla="*/ 14 w 122"/>
                <a:gd name="T9" fmla="*/ 21 h 122"/>
                <a:gd name="T10" fmla="*/ 7 w 122"/>
                <a:gd name="T11" fmla="*/ 31 h 122"/>
                <a:gd name="T12" fmla="*/ 3 w 122"/>
                <a:gd name="T13" fmla="*/ 43 h 122"/>
                <a:gd name="T14" fmla="*/ 0 w 122"/>
                <a:gd name="T15" fmla="*/ 53 h 122"/>
                <a:gd name="T16" fmla="*/ 0 w 122"/>
                <a:gd name="T17" fmla="*/ 67 h 122"/>
                <a:gd name="T18" fmla="*/ 3 w 122"/>
                <a:gd name="T19" fmla="*/ 79 h 122"/>
                <a:gd name="T20" fmla="*/ 7 w 122"/>
                <a:gd name="T21" fmla="*/ 90 h 122"/>
                <a:gd name="T22" fmla="*/ 14 w 122"/>
                <a:gd name="T23" fmla="*/ 99 h 122"/>
                <a:gd name="T24" fmla="*/ 22 w 122"/>
                <a:gd name="T25" fmla="*/ 107 h 122"/>
                <a:gd name="T26" fmla="*/ 31 w 122"/>
                <a:gd name="T27" fmla="*/ 114 h 122"/>
                <a:gd name="T28" fmla="*/ 43 w 122"/>
                <a:gd name="T29" fmla="*/ 119 h 122"/>
                <a:gd name="T30" fmla="*/ 54 w 122"/>
                <a:gd name="T31" fmla="*/ 122 h 122"/>
                <a:gd name="T32" fmla="*/ 67 w 122"/>
                <a:gd name="T33" fmla="*/ 122 h 122"/>
                <a:gd name="T34" fmla="*/ 79 w 122"/>
                <a:gd name="T35" fmla="*/ 119 h 122"/>
                <a:gd name="T36" fmla="*/ 90 w 122"/>
                <a:gd name="T37" fmla="*/ 114 h 122"/>
                <a:gd name="T38" fmla="*/ 100 w 122"/>
                <a:gd name="T39" fmla="*/ 107 h 122"/>
                <a:gd name="T40" fmla="*/ 108 w 122"/>
                <a:gd name="T41" fmla="*/ 99 h 122"/>
                <a:gd name="T42" fmla="*/ 114 w 122"/>
                <a:gd name="T43" fmla="*/ 90 h 122"/>
                <a:gd name="T44" fmla="*/ 120 w 122"/>
                <a:gd name="T45" fmla="*/ 79 h 122"/>
                <a:gd name="T46" fmla="*/ 122 w 122"/>
                <a:gd name="T47" fmla="*/ 67 h 122"/>
                <a:gd name="T48" fmla="*/ 122 w 122"/>
                <a:gd name="T49" fmla="*/ 53 h 122"/>
                <a:gd name="T50" fmla="*/ 120 w 122"/>
                <a:gd name="T51" fmla="*/ 43 h 122"/>
                <a:gd name="T52" fmla="*/ 114 w 122"/>
                <a:gd name="T53" fmla="*/ 31 h 122"/>
                <a:gd name="T54" fmla="*/ 108 w 122"/>
                <a:gd name="T55" fmla="*/ 21 h 122"/>
                <a:gd name="T56" fmla="*/ 100 w 122"/>
                <a:gd name="T57" fmla="*/ 13 h 122"/>
                <a:gd name="T58" fmla="*/ 90 w 122"/>
                <a:gd name="T59" fmla="*/ 6 h 122"/>
                <a:gd name="T60" fmla="*/ 79 w 122"/>
                <a:gd name="T61" fmla="*/ 2 h 122"/>
                <a:gd name="T62" fmla="*/ 67 w 122"/>
                <a:gd name="T6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lnTo>
                    <a:pt x="54" y="0"/>
                  </a:lnTo>
                  <a:lnTo>
                    <a:pt x="49" y="0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4" y="21"/>
                  </a:lnTo>
                  <a:lnTo>
                    <a:pt x="10" y="27"/>
                  </a:lnTo>
                  <a:lnTo>
                    <a:pt x="7" y="31"/>
                  </a:lnTo>
                  <a:lnTo>
                    <a:pt x="4" y="36"/>
                  </a:lnTo>
                  <a:lnTo>
                    <a:pt x="3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3" y="79"/>
                  </a:lnTo>
                  <a:lnTo>
                    <a:pt x="4" y="84"/>
                  </a:lnTo>
                  <a:lnTo>
                    <a:pt x="7" y="90"/>
                  </a:lnTo>
                  <a:lnTo>
                    <a:pt x="10" y="95"/>
                  </a:lnTo>
                  <a:lnTo>
                    <a:pt x="14" y="99"/>
                  </a:lnTo>
                  <a:lnTo>
                    <a:pt x="18" y="103"/>
                  </a:lnTo>
                  <a:lnTo>
                    <a:pt x="22" y="107"/>
                  </a:lnTo>
                  <a:lnTo>
                    <a:pt x="27" y="111"/>
                  </a:lnTo>
                  <a:lnTo>
                    <a:pt x="31" y="114"/>
                  </a:lnTo>
                  <a:lnTo>
                    <a:pt x="37" y="116"/>
                  </a:lnTo>
                  <a:lnTo>
                    <a:pt x="43" y="119"/>
                  </a:lnTo>
                  <a:lnTo>
                    <a:pt x="49" y="120"/>
                  </a:lnTo>
                  <a:lnTo>
                    <a:pt x="54" y="122"/>
                  </a:lnTo>
                  <a:lnTo>
                    <a:pt x="61" y="122"/>
                  </a:lnTo>
                  <a:lnTo>
                    <a:pt x="67" y="122"/>
                  </a:lnTo>
                  <a:lnTo>
                    <a:pt x="73" y="120"/>
                  </a:lnTo>
                  <a:lnTo>
                    <a:pt x="79" y="119"/>
                  </a:lnTo>
                  <a:lnTo>
                    <a:pt x="85" y="116"/>
                  </a:lnTo>
                  <a:lnTo>
                    <a:pt x="90" y="114"/>
                  </a:lnTo>
                  <a:lnTo>
                    <a:pt x="96" y="111"/>
                  </a:lnTo>
                  <a:lnTo>
                    <a:pt x="100" y="107"/>
                  </a:lnTo>
                  <a:lnTo>
                    <a:pt x="104" y="103"/>
                  </a:lnTo>
                  <a:lnTo>
                    <a:pt x="108" y="99"/>
                  </a:lnTo>
                  <a:lnTo>
                    <a:pt x="112" y="95"/>
                  </a:lnTo>
                  <a:lnTo>
                    <a:pt x="114" y="90"/>
                  </a:lnTo>
                  <a:lnTo>
                    <a:pt x="117" y="84"/>
                  </a:lnTo>
                  <a:lnTo>
                    <a:pt x="120" y="79"/>
                  </a:lnTo>
                  <a:lnTo>
                    <a:pt x="121" y="72"/>
                  </a:lnTo>
                  <a:lnTo>
                    <a:pt x="122" y="67"/>
                  </a:lnTo>
                  <a:lnTo>
                    <a:pt x="122" y="60"/>
                  </a:lnTo>
                  <a:lnTo>
                    <a:pt x="122" y="53"/>
                  </a:lnTo>
                  <a:lnTo>
                    <a:pt x="121" y="48"/>
                  </a:lnTo>
                  <a:lnTo>
                    <a:pt x="120" y="43"/>
                  </a:lnTo>
                  <a:lnTo>
                    <a:pt x="117" y="36"/>
                  </a:lnTo>
                  <a:lnTo>
                    <a:pt x="114" y="31"/>
                  </a:lnTo>
                  <a:lnTo>
                    <a:pt x="112" y="27"/>
                  </a:lnTo>
                  <a:lnTo>
                    <a:pt x="108" y="21"/>
                  </a:lnTo>
                  <a:lnTo>
                    <a:pt x="104" y="17"/>
                  </a:lnTo>
                  <a:lnTo>
                    <a:pt x="100" y="13"/>
                  </a:lnTo>
                  <a:lnTo>
                    <a:pt x="96" y="9"/>
                  </a:lnTo>
                  <a:lnTo>
                    <a:pt x="90" y="6"/>
                  </a:lnTo>
                  <a:lnTo>
                    <a:pt x="85" y="4"/>
                  </a:lnTo>
                  <a:lnTo>
                    <a:pt x="79" y="2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Rectangle 159"/>
            <p:cNvSpPr>
              <a:spLocks noChangeArrowheads="1"/>
            </p:cNvSpPr>
            <p:nvPr/>
          </p:nvSpPr>
          <p:spPr bwMode="auto">
            <a:xfrm>
              <a:off x="802" y="3674"/>
              <a:ext cx="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Freeform 160"/>
            <p:cNvSpPr>
              <a:spLocks noEditPoints="1"/>
            </p:cNvSpPr>
            <p:nvPr/>
          </p:nvSpPr>
          <p:spPr bwMode="auto">
            <a:xfrm>
              <a:off x="3125" y="1135"/>
              <a:ext cx="1428" cy="322"/>
            </a:xfrm>
            <a:custGeom>
              <a:avLst/>
              <a:gdLst>
                <a:gd name="T0" fmla="*/ 1361 w 1380"/>
                <a:gd name="T1" fmla="*/ 71 h 141"/>
                <a:gd name="T2" fmla="*/ 1361 w 1380"/>
                <a:gd name="T3" fmla="*/ 3 h 141"/>
                <a:gd name="T4" fmla="*/ 1364 w 1380"/>
                <a:gd name="T5" fmla="*/ 5 h 141"/>
                <a:gd name="T6" fmla="*/ 200 w 1380"/>
                <a:gd name="T7" fmla="*/ 5 h 141"/>
                <a:gd name="T8" fmla="*/ 203 w 1380"/>
                <a:gd name="T9" fmla="*/ 3 h 141"/>
                <a:gd name="T10" fmla="*/ 203 w 1380"/>
                <a:gd name="T11" fmla="*/ 125 h 141"/>
                <a:gd name="T12" fmla="*/ 203 w 1380"/>
                <a:gd name="T13" fmla="*/ 125 h 141"/>
                <a:gd name="T14" fmla="*/ 201 w 1380"/>
                <a:gd name="T15" fmla="*/ 126 h 141"/>
                <a:gd name="T16" fmla="*/ 201 w 1380"/>
                <a:gd name="T17" fmla="*/ 126 h 141"/>
                <a:gd name="T18" fmla="*/ 200 w 1380"/>
                <a:gd name="T19" fmla="*/ 127 h 141"/>
                <a:gd name="T20" fmla="*/ 29 w 1380"/>
                <a:gd name="T21" fmla="*/ 127 h 141"/>
                <a:gd name="T22" fmla="*/ 27 w 1380"/>
                <a:gd name="T23" fmla="*/ 126 h 141"/>
                <a:gd name="T24" fmla="*/ 26 w 1380"/>
                <a:gd name="T25" fmla="*/ 126 h 141"/>
                <a:gd name="T26" fmla="*/ 26 w 1380"/>
                <a:gd name="T27" fmla="*/ 125 h 141"/>
                <a:gd name="T28" fmla="*/ 24 w 1380"/>
                <a:gd name="T29" fmla="*/ 125 h 141"/>
                <a:gd name="T30" fmla="*/ 26 w 1380"/>
                <a:gd name="T31" fmla="*/ 123 h 141"/>
                <a:gd name="T32" fmla="*/ 26 w 1380"/>
                <a:gd name="T33" fmla="*/ 122 h 141"/>
                <a:gd name="T34" fmla="*/ 27 w 1380"/>
                <a:gd name="T35" fmla="*/ 122 h 141"/>
                <a:gd name="T36" fmla="*/ 29 w 1380"/>
                <a:gd name="T37" fmla="*/ 122 h 141"/>
                <a:gd name="T38" fmla="*/ 200 w 1380"/>
                <a:gd name="T39" fmla="*/ 122 h 141"/>
                <a:gd name="T40" fmla="*/ 197 w 1380"/>
                <a:gd name="T41" fmla="*/ 125 h 141"/>
                <a:gd name="T42" fmla="*/ 197 w 1380"/>
                <a:gd name="T43" fmla="*/ 3 h 141"/>
                <a:gd name="T44" fmla="*/ 197 w 1380"/>
                <a:gd name="T45" fmla="*/ 1 h 141"/>
                <a:gd name="T46" fmla="*/ 197 w 1380"/>
                <a:gd name="T47" fmla="*/ 0 h 141"/>
                <a:gd name="T48" fmla="*/ 199 w 1380"/>
                <a:gd name="T49" fmla="*/ 0 h 141"/>
                <a:gd name="T50" fmla="*/ 200 w 1380"/>
                <a:gd name="T51" fmla="*/ 0 h 141"/>
                <a:gd name="T52" fmla="*/ 1364 w 1380"/>
                <a:gd name="T53" fmla="*/ 0 h 141"/>
                <a:gd name="T54" fmla="*/ 1365 w 1380"/>
                <a:gd name="T55" fmla="*/ 0 h 141"/>
                <a:gd name="T56" fmla="*/ 1365 w 1380"/>
                <a:gd name="T57" fmla="*/ 0 h 141"/>
                <a:gd name="T58" fmla="*/ 1366 w 1380"/>
                <a:gd name="T59" fmla="*/ 1 h 141"/>
                <a:gd name="T60" fmla="*/ 1366 w 1380"/>
                <a:gd name="T61" fmla="*/ 3 h 141"/>
                <a:gd name="T62" fmla="*/ 1366 w 1380"/>
                <a:gd name="T63" fmla="*/ 71 h 141"/>
                <a:gd name="T64" fmla="*/ 1366 w 1380"/>
                <a:gd name="T65" fmla="*/ 72 h 141"/>
                <a:gd name="T66" fmla="*/ 1365 w 1380"/>
                <a:gd name="T67" fmla="*/ 72 h 141"/>
                <a:gd name="T68" fmla="*/ 1365 w 1380"/>
                <a:gd name="T69" fmla="*/ 74 h 141"/>
                <a:gd name="T70" fmla="*/ 1364 w 1380"/>
                <a:gd name="T71" fmla="*/ 74 h 141"/>
                <a:gd name="T72" fmla="*/ 1362 w 1380"/>
                <a:gd name="T73" fmla="*/ 74 h 141"/>
                <a:gd name="T74" fmla="*/ 1361 w 1380"/>
                <a:gd name="T75" fmla="*/ 72 h 141"/>
                <a:gd name="T76" fmla="*/ 1361 w 1380"/>
                <a:gd name="T77" fmla="*/ 72 h 141"/>
                <a:gd name="T78" fmla="*/ 1361 w 1380"/>
                <a:gd name="T79" fmla="*/ 71 h 141"/>
                <a:gd name="T80" fmla="*/ 1361 w 1380"/>
                <a:gd name="T81" fmla="*/ 71 h 141"/>
                <a:gd name="T82" fmla="*/ 1380 w 1380"/>
                <a:gd name="T83" fmla="*/ 66 h 141"/>
                <a:gd name="T84" fmla="*/ 1364 w 1380"/>
                <a:gd name="T85" fmla="*/ 99 h 141"/>
                <a:gd name="T86" fmla="*/ 1346 w 1380"/>
                <a:gd name="T87" fmla="*/ 66 h 141"/>
                <a:gd name="T88" fmla="*/ 1380 w 1380"/>
                <a:gd name="T89" fmla="*/ 66 h 141"/>
                <a:gd name="T90" fmla="*/ 34 w 1380"/>
                <a:gd name="T91" fmla="*/ 141 h 141"/>
                <a:gd name="T92" fmla="*/ 0 w 1380"/>
                <a:gd name="T93" fmla="*/ 125 h 141"/>
                <a:gd name="T94" fmla="*/ 34 w 1380"/>
                <a:gd name="T95" fmla="*/ 107 h 141"/>
                <a:gd name="T96" fmla="*/ 34 w 1380"/>
                <a:gd name="T9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0" h="141">
                  <a:moveTo>
                    <a:pt x="1361" y="71"/>
                  </a:moveTo>
                  <a:lnTo>
                    <a:pt x="1361" y="3"/>
                  </a:lnTo>
                  <a:lnTo>
                    <a:pt x="1364" y="5"/>
                  </a:lnTo>
                  <a:lnTo>
                    <a:pt x="200" y="5"/>
                  </a:lnTo>
                  <a:lnTo>
                    <a:pt x="203" y="3"/>
                  </a:lnTo>
                  <a:lnTo>
                    <a:pt x="203" y="125"/>
                  </a:lnTo>
                  <a:lnTo>
                    <a:pt x="203" y="125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00" y="127"/>
                  </a:lnTo>
                  <a:lnTo>
                    <a:pt x="29" y="127"/>
                  </a:lnTo>
                  <a:lnTo>
                    <a:pt x="27" y="126"/>
                  </a:lnTo>
                  <a:lnTo>
                    <a:pt x="26" y="126"/>
                  </a:lnTo>
                  <a:lnTo>
                    <a:pt x="26" y="125"/>
                  </a:lnTo>
                  <a:lnTo>
                    <a:pt x="24" y="125"/>
                  </a:lnTo>
                  <a:lnTo>
                    <a:pt x="26" y="123"/>
                  </a:lnTo>
                  <a:lnTo>
                    <a:pt x="26" y="122"/>
                  </a:lnTo>
                  <a:lnTo>
                    <a:pt x="27" y="122"/>
                  </a:lnTo>
                  <a:lnTo>
                    <a:pt x="29" y="122"/>
                  </a:lnTo>
                  <a:lnTo>
                    <a:pt x="200" y="122"/>
                  </a:lnTo>
                  <a:lnTo>
                    <a:pt x="197" y="125"/>
                  </a:lnTo>
                  <a:lnTo>
                    <a:pt x="197" y="3"/>
                  </a:lnTo>
                  <a:lnTo>
                    <a:pt x="197" y="1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1364" y="0"/>
                  </a:lnTo>
                  <a:lnTo>
                    <a:pt x="1365" y="0"/>
                  </a:lnTo>
                  <a:lnTo>
                    <a:pt x="1365" y="0"/>
                  </a:lnTo>
                  <a:lnTo>
                    <a:pt x="1366" y="1"/>
                  </a:lnTo>
                  <a:lnTo>
                    <a:pt x="1366" y="3"/>
                  </a:lnTo>
                  <a:lnTo>
                    <a:pt x="1366" y="71"/>
                  </a:lnTo>
                  <a:lnTo>
                    <a:pt x="1366" y="72"/>
                  </a:lnTo>
                  <a:lnTo>
                    <a:pt x="1365" y="72"/>
                  </a:lnTo>
                  <a:lnTo>
                    <a:pt x="1365" y="74"/>
                  </a:lnTo>
                  <a:lnTo>
                    <a:pt x="1364" y="74"/>
                  </a:lnTo>
                  <a:lnTo>
                    <a:pt x="1362" y="74"/>
                  </a:lnTo>
                  <a:lnTo>
                    <a:pt x="1361" y="72"/>
                  </a:lnTo>
                  <a:lnTo>
                    <a:pt x="1361" y="72"/>
                  </a:lnTo>
                  <a:lnTo>
                    <a:pt x="1361" y="71"/>
                  </a:lnTo>
                  <a:lnTo>
                    <a:pt x="1361" y="71"/>
                  </a:lnTo>
                  <a:close/>
                  <a:moveTo>
                    <a:pt x="1380" y="66"/>
                  </a:moveTo>
                  <a:lnTo>
                    <a:pt x="1364" y="99"/>
                  </a:lnTo>
                  <a:lnTo>
                    <a:pt x="1346" y="66"/>
                  </a:lnTo>
                  <a:lnTo>
                    <a:pt x="1380" y="66"/>
                  </a:lnTo>
                  <a:close/>
                  <a:moveTo>
                    <a:pt x="34" y="141"/>
                  </a:moveTo>
                  <a:lnTo>
                    <a:pt x="0" y="125"/>
                  </a:lnTo>
                  <a:lnTo>
                    <a:pt x="34" y="107"/>
                  </a:lnTo>
                  <a:lnTo>
                    <a:pt x="34" y="14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Rectangle 95"/>
            <p:cNvSpPr>
              <a:spLocks noChangeArrowheads="1"/>
            </p:cNvSpPr>
            <p:nvPr/>
          </p:nvSpPr>
          <p:spPr bwMode="auto">
            <a:xfrm rot="16200000">
              <a:off x="2920" y="837"/>
              <a:ext cx="106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Forage d’observation</a:t>
              </a:r>
              <a:endParaRPr kumimoji="0" lang="fr-FR" altLang="fr-FR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60" name="Rectangle 96"/>
            <p:cNvSpPr>
              <a:spLocks noChangeArrowheads="1"/>
            </p:cNvSpPr>
            <p:nvPr/>
          </p:nvSpPr>
          <p:spPr bwMode="auto">
            <a:xfrm rot="16200000">
              <a:off x="3352" y="1213"/>
              <a:ext cx="860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Forage d’exploitation</a:t>
              </a:r>
              <a:endParaRPr kumimoji="0" lang="fr-FR" altLang="fr-FR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</p:grpSp>
      <p:sp>
        <p:nvSpPr>
          <p:cNvPr id="161" name="ZoneTexte 160"/>
          <p:cNvSpPr txBox="1"/>
          <p:nvPr/>
        </p:nvSpPr>
        <p:spPr>
          <a:xfrm>
            <a:off x="2859088" y="989051"/>
            <a:ext cx="72389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400" dirty="0">
                <a:latin typeface="+mn-lt"/>
              </a:rPr>
              <a:t>Eau usée</a:t>
            </a:r>
          </a:p>
        </p:txBody>
      </p:sp>
      <p:sp>
        <p:nvSpPr>
          <p:cNvPr id="162" name="ZoneTexte 161"/>
          <p:cNvSpPr txBox="1"/>
          <p:nvPr/>
        </p:nvSpPr>
        <p:spPr>
          <a:xfrm>
            <a:off x="3609975" y="975515"/>
            <a:ext cx="83369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Eau d’orage</a:t>
            </a:r>
          </a:p>
        </p:txBody>
      </p:sp>
      <p:sp>
        <p:nvSpPr>
          <p:cNvPr id="163" name="ZoneTexte 162"/>
          <p:cNvSpPr txBox="1"/>
          <p:nvPr/>
        </p:nvSpPr>
        <p:spPr>
          <a:xfrm>
            <a:off x="4333080" y="962363"/>
            <a:ext cx="84163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Eau de pluie</a:t>
            </a:r>
          </a:p>
        </p:txBody>
      </p:sp>
      <p:sp>
        <p:nvSpPr>
          <p:cNvPr id="164" name="ZoneTexte 163"/>
          <p:cNvSpPr txBox="1"/>
          <p:nvPr/>
        </p:nvSpPr>
        <p:spPr>
          <a:xfrm>
            <a:off x="5043997" y="975515"/>
            <a:ext cx="88766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Eau de surface</a:t>
            </a:r>
          </a:p>
        </p:txBody>
      </p:sp>
      <p:cxnSp>
        <p:nvCxnSpPr>
          <p:cNvPr id="165" name="Connecteur en angle 164"/>
          <p:cNvCxnSpPr/>
          <p:nvPr/>
        </p:nvCxnSpPr>
        <p:spPr>
          <a:xfrm rot="5400000">
            <a:off x="2604736" y="1657456"/>
            <a:ext cx="721686" cy="415674"/>
          </a:xfrm>
          <a:prstGeom prst="bentConnector3">
            <a:avLst>
              <a:gd name="adj1" fmla="val 50000"/>
            </a:avLst>
          </a:prstGeom>
          <a:noFill/>
          <a:ln w="11113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166" name="Freeform 74"/>
          <p:cNvSpPr>
            <a:spLocks noEditPoints="1"/>
          </p:cNvSpPr>
          <p:nvPr/>
        </p:nvSpPr>
        <p:spPr bwMode="auto">
          <a:xfrm>
            <a:off x="5425493" y="3175459"/>
            <a:ext cx="80963" cy="693738"/>
          </a:xfrm>
          <a:custGeom>
            <a:avLst/>
            <a:gdLst>
              <a:gd name="T0" fmla="*/ 29 w 51"/>
              <a:gd name="T1" fmla="*/ 19 h 437"/>
              <a:gd name="T2" fmla="*/ 23 w 51"/>
              <a:gd name="T3" fmla="*/ 27 h 437"/>
              <a:gd name="T4" fmla="*/ 23 w 51"/>
              <a:gd name="T5" fmla="*/ 28 h 437"/>
              <a:gd name="T6" fmla="*/ 15 w 51"/>
              <a:gd name="T7" fmla="*/ 24 h 437"/>
              <a:gd name="T8" fmla="*/ 32 w 51"/>
              <a:gd name="T9" fmla="*/ 44 h 437"/>
              <a:gd name="T10" fmla="*/ 48 w 51"/>
              <a:gd name="T11" fmla="*/ 45 h 437"/>
              <a:gd name="T12" fmla="*/ 41 w 51"/>
              <a:gd name="T13" fmla="*/ 51 h 437"/>
              <a:gd name="T14" fmla="*/ 36 w 51"/>
              <a:gd name="T15" fmla="*/ 66 h 437"/>
              <a:gd name="T16" fmla="*/ 25 w 51"/>
              <a:gd name="T17" fmla="*/ 72 h 437"/>
              <a:gd name="T18" fmla="*/ 23 w 51"/>
              <a:gd name="T19" fmla="*/ 76 h 437"/>
              <a:gd name="T20" fmla="*/ 23 w 51"/>
              <a:gd name="T21" fmla="*/ 76 h 437"/>
              <a:gd name="T22" fmla="*/ 51 w 51"/>
              <a:gd name="T23" fmla="*/ 98 h 437"/>
              <a:gd name="T24" fmla="*/ 44 w 51"/>
              <a:gd name="T25" fmla="*/ 108 h 437"/>
              <a:gd name="T26" fmla="*/ 41 w 51"/>
              <a:gd name="T27" fmla="*/ 100 h 437"/>
              <a:gd name="T28" fmla="*/ 25 w 51"/>
              <a:gd name="T29" fmla="*/ 111 h 437"/>
              <a:gd name="T30" fmla="*/ 23 w 51"/>
              <a:gd name="T31" fmla="*/ 123 h 437"/>
              <a:gd name="T32" fmla="*/ 17 w 51"/>
              <a:gd name="T33" fmla="*/ 130 h 437"/>
              <a:gd name="T34" fmla="*/ 15 w 51"/>
              <a:gd name="T35" fmla="*/ 120 h 437"/>
              <a:gd name="T36" fmla="*/ 36 w 51"/>
              <a:gd name="T37" fmla="*/ 133 h 437"/>
              <a:gd name="T38" fmla="*/ 45 w 51"/>
              <a:gd name="T39" fmla="*/ 138 h 437"/>
              <a:gd name="T40" fmla="*/ 43 w 51"/>
              <a:gd name="T41" fmla="*/ 147 h 437"/>
              <a:gd name="T42" fmla="*/ 45 w 51"/>
              <a:gd name="T43" fmla="*/ 157 h 437"/>
              <a:gd name="T44" fmla="*/ 39 w 51"/>
              <a:gd name="T45" fmla="*/ 150 h 437"/>
              <a:gd name="T46" fmla="*/ 20 w 51"/>
              <a:gd name="T47" fmla="*/ 162 h 437"/>
              <a:gd name="T48" fmla="*/ 25 w 51"/>
              <a:gd name="T49" fmla="*/ 174 h 437"/>
              <a:gd name="T50" fmla="*/ 16 w 51"/>
              <a:gd name="T51" fmla="*/ 177 h 437"/>
              <a:gd name="T52" fmla="*/ 36 w 51"/>
              <a:gd name="T53" fmla="*/ 181 h 437"/>
              <a:gd name="T54" fmla="*/ 45 w 51"/>
              <a:gd name="T55" fmla="*/ 204 h 437"/>
              <a:gd name="T56" fmla="*/ 41 w 51"/>
              <a:gd name="T57" fmla="*/ 196 h 437"/>
              <a:gd name="T58" fmla="*/ 37 w 51"/>
              <a:gd name="T59" fmla="*/ 209 h 437"/>
              <a:gd name="T60" fmla="*/ 23 w 51"/>
              <a:gd name="T61" fmla="*/ 220 h 437"/>
              <a:gd name="T62" fmla="*/ 15 w 51"/>
              <a:gd name="T63" fmla="*/ 217 h 437"/>
              <a:gd name="T64" fmla="*/ 35 w 51"/>
              <a:gd name="T65" fmla="*/ 228 h 437"/>
              <a:gd name="T66" fmla="*/ 44 w 51"/>
              <a:gd name="T67" fmla="*/ 234 h 437"/>
              <a:gd name="T68" fmla="*/ 41 w 51"/>
              <a:gd name="T69" fmla="*/ 242 h 437"/>
              <a:gd name="T70" fmla="*/ 45 w 51"/>
              <a:gd name="T71" fmla="*/ 252 h 437"/>
              <a:gd name="T72" fmla="*/ 39 w 51"/>
              <a:gd name="T73" fmla="*/ 246 h 437"/>
              <a:gd name="T74" fmla="*/ 19 w 51"/>
              <a:gd name="T75" fmla="*/ 260 h 437"/>
              <a:gd name="T76" fmla="*/ 23 w 51"/>
              <a:gd name="T77" fmla="*/ 268 h 437"/>
              <a:gd name="T78" fmla="*/ 16 w 51"/>
              <a:gd name="T79" fmla="*/ 272 h 437"/>
              <a:gd name="T80" fmla="*/ 31 w 51"/>
              <a:gd name="T81" fmla="*/ 283 h 437"/>
              <a:gd name="T82" fmla="*/ 50 w 51"/>
              <a:gd name="T83" fmla="*/ 295 h 437"/>
              <a:gd name="T84" fmla="*/ 41 w 51"/>
              <a:gd name="T85" fmla="*/ 292 h 437"/>
              <a:gd name="T86" fmla="*/ 35 w 51"/>
              <a:gd name="T87" fmla="*/ 307 h 437"/>
              <a:gd name="T88" fmla="*/ 24 w 51"/>
              <a:gd name="T89" fmla="*/ 315 h 437"/>
              <a:gd name="T90" fmla="*/ 16 w 51"/>
              <a:gd name="T91" fmla="*/ 320 h 437"/>
              <a:gd name="T92" fmla="*/ 17 w 51"/>
              <a:gd name="T93" fmla="*/ 309 h 437"/>
              <a:gd name="T94" fmla="*/ 31 w 51"/>
              <a:gd name="T95" fmla="*/ 331 h 437"/>
              <a:gd name="T96" fmla="*/ 50 w 51"/>
              <a:gd name="T97" fmla="*/ 335 h 437"/>
              <a:gd name="T98" fmla="*/ 43 w 51"/>
              <a:gd name="T99" fmla="*/ 328 h 437"/>
              <a:gd name="T100" fmla="*/ 40 w 51"/>
              <a:gd name="T101" fmla="*/ 342 h 437"/>
              <a:gd name="T102" fmla="*/ 25 w 51"/>
              <a:gd name="T103" fmla="*/ 362 h 437"/>
              <a:gd name="T104" fmla="*/ 24 w 51"/>
              <a:gd name="T105" fmla="*/ 364 h 437"/>
              <a:gd name="T106" fmla="*/ 17 w 51"/>
              <a:gd name="T107" fmla="*/ 370 h 437"/>
              <a:gd name="T108" fmla="*/ 37 w 51"/>
              <a:gd name="T109" fmla="*/ 383 h 437"/>
              <a:gd name="T110" fmla="*/ 51 w 51"/>
              <a:gd name="T111" fmla="*/ 386 h 437"/>
              <a:gd name="T112" fmla="*/ 43 w 51"/>
              <a:gd name="T113" fmla="*/ 387 h 437"/>
              <a:gd name="T114" fmla="*/ 41 w 51"/>
              <a:gd name="T115" fmla="*/ 387 h 437"/>
              <a:gd name="T116" fmla="*/ 39 w 51"/>
              <a:gd name="T117" fmla="*/ 401 h 437"/>
              <a:gd name="T118" fmla="*/ 15 w 51"/>
              <a:gd name="T119" fmla="*/ 411 h 437"/>
              <a:gd name="T120" fmla="*/ 0 w 51"/>
              <a:gd name="T121" fmla="*/ 41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1" h="437">
                <a:moveTo>
                  <a:pt x="48" y="7"/>
                </a:moveTo>
                <a:lnTo>
                  <a:pt x="41" y="11"/>
                </a:lnTo>
                <a:lnTo>
                  <a:pt x="37" y="4"/>
                </a:lnTo>
                <a:lnTo>
                  <a:pt x="44" y="0"/>
                </a:lnTo>
                <a:lnTo>
                  <a:pt x="48" y="7"/>
                </a:lnTo>
                <a:close/>
                <a:moveTo>
                  <a:pt x="35" y="16"/>
                </a:moveTo>
                <a:lnTo>
                  <a:pt x="33" y="16"/>
                </a:lnTo>
                <a:lnTo>
                  <a:pt x="29" y="19"/>
                </a:lnTo>
                <a:lnTo>
                  <a:pt x="28" y="20"/>
                </a:lnTo>
                <a:lnTo>
                  <a:pt x="23" y="13"/>
                </a:lnTo>
                <a:lnTo>
                  <a:pt x="25" y="12"/>
                </a:lnTo>
                <a:lnTo>
                  <a:pt x="29" y="9"/>
                </a:lnTo>
                <a:lnTo>
                  <a:pt x="29" y="8"/>
                </a:lnTo>
                <a:lnTo>
                  <a:pt x="35" y="16"/>
                </a:lnTo>
                <a:close/>
                <a:moveTo>
                  <a:pt x="24" y="25"/>
                </a:moveTo>
                <a:lnTo>
                  <a:pt x="23" y="27"/>
                </a:lnTo>
                <a:lnTo>
                  <a:pt x="23" y="25"/>
                </a:lnTo>
                <a:lnTo>
                  <a:pt x="23" y="28"/>
                </a:lnTo>
                <a:lnTo>
                  <a:pt x="23" y="27"/>
                </a:lnTo>
                <a:lnTo>
                  <a:pt x="23" y="28"/>
                </a:lnTo>
                <a:lnTo>
                  <a:pt x="23" y="27"/>
                </a:lnTo>
                <a:lnTo>
                  <a:pt x="24" y="28"/>
                </a:lnTo>
                <a:lnTo>
                  <a:pt x="23" y="28"/>
                </a:lnTo>
                <a:lnTo>
                  <a:pt x="23" y="28"/>
                </a:lnTo>
                <a:lnTo>
                  <a:pt x="17" y="33"/>
                </a:lnTo>
                <a:lnTo>
                  <a:pt x="17" y="33"/>
                </a:lnTo>
                <a:lnTo>
                  <a:pt x="16" y="32"/>
                </a:lnTo>
                <a:lnTo>
                  <a:pt x="15" y="31"/>
                </a:lnTo>
                <a:lnTo>
                  <a:pt x="15" y="29"/>
                </a:lnTo>
                <a:lnTo>
                  <a:pt x="15" y="28"/>
                </a:lnTo>
                <a:lnTo>
                  <a:pt x="15" y="27"/>
                </a:lnTo>
                <a:lnTo>
                  <a:pt x="15" y="24"/>
                </a:lnTo>
                <a:lnTo>
                  <a:pt x="16" y="23"/>
                </a:lnTo>
                <a:lnTo>
                  <a:pt x="16" y="21"/>
                </a:lnTo>
                <a:lnTo>
                  <a:pt x="24" y="25"/>
                </a:lnTo>
                <a:close/>
                <a:moveTo>
                  <a:pt x="29" y="32"/>
                </a:moveTo>
                <a:lnTo>
                  <a:pt x="29" y="33"/>
                </a:lnTo>
                <a:lnTo>
                  <a:pt x="35" y="36"/>
                </a:lnTo>
                <a:lnTo>
                  <a:pt x="36" y="37"/>
                </a:lnTo>
                <a:lnTo>
                  <a:pt x="32" y="44"/>
                </a:lnTo>
                <a:lnTo>
                  <a:pt x="31" y="43"/>
                </a:lnTo>
                <a:lnTo>
                  <a:pt x="25" y="40"/>
                </a:lnTo>
                <a:lnTo>
                  <a:pt x="24" y="40"/>
                </a:lnTo>
                <a:lnTo>
                  <a:pt x="29" y="32"/>
                </a:lnTo>
                <a:close/>
                <a:moveTo>
                  <a:pt x="44" y="41"/>
                </a:moveTo>
                <a:lnTo>
                  <a:pt x="44" y="41"/>
                </a:lnTo>
                <a:lnTo>
                  <a:pt x="45" y="43"/>
                </a:lnTo>
                <a:lnTo>
                  <a:pt x="48" y="45"/>
                </a:lnTo>
                <a:lnTo>
                  <a:pt x="50" y="47"/>
                </a:lnTo>
                <a:lnTo>
                  <a:pt x="50" y="48"/>
                </a:lnTo>
                <a:lnTo>
                  <a:pt x="50" y="49"/>
                </a:lnTo>
                <a:lnTo>
                  <a:pt x="51" y="51"/>
                </a:lnTo>
                <a:lnTo>
                  <a:pt x="43" y="52"/>
                </a:lnTo>
                <a:lnTo>
                  <a:pt x="41" y="51"/>
                </a:lnTo>
                <a:lnTo>
                  <a:pt x="43" y="52"/>
                </a:lnTo>
                <a:lnTo>
                  <a:pt x="41" y="51"/>
                </a:lnTo>
                <a:lnTo>
                  <a:pt x="43" y="51"/>
                </a:lnTo>
                <a:lnTo>
                  <a:pt x="39" y="48"/>
                </a:lnTo>
                <a:lnTo>
                  <a:pt x="40" y="49"/>
                </a:lnTo>
                <a:lnTo>
                  <a:pt x="39" y="48"/>
                </a:lnTo>
                <a:lnTo>
                  <a:pt x="44" y="41"/>
                </a:lnTo>
                <a:close/>
                <a:moveTo>
                  <a:pt x="44" y="62"/>
                </a:moveTo>
                <a:lnTo>
                  <a:pt x="40" y="64"/>
                </a:lnTo>
                <a:lnTo>
                  <a:pt x="36" y="66"/>
                </a:lnTo>
                <a:lnTo>
                  <a:pt x="32" y="59"/>
                </a:lnTo>
                <a:lnTo>
                  <a:pt x="35" y="57"/>
                </a:lnTo>
                <a:lnTo>
                  <a:pt x="39" y="55"/>
                </a:lnTo>
                <a:lnTo>
                  <a:pt x="44" y="62"/>
                </a:lnTo>
                <a:close/>
                <a:moveTo>
                  <a:pt x="29" y="70"/>
                </a:moveTo>
                <a:lnTo>
                  <a:pt x="29" y="70"/>
                </a:lnTo>
                <a:lnTo>
                  <a:pt x="25" y="72"/>
                </a:lnTo>
                <a:lnTo>
                  <a:pt x="25" y="72"/>
                </a:lnTo>
                <a:lnTo>
                  <a:pt x="24" y="75"/>
                </a:lnTo>
                <a:lnTo>
                  <a:pt x="17" y="68"/>
                </a:lnTo>
                <a:lnTo>
                  <a:pt x="20" y="67"/>
                </a:lnTo>
                <a:lnTo>
                  <a:pt x="20" y="66"/>
                </a:lnTo>
                <a:lnTo>
                  <a:pt x="25" y="63"/>
                </a:lnTo>
                <a:lnTo>
                  <a:pt x="25" y="63"/>
                </a:lnTo>
                <a:lnTo>
                  <a:pt x="29" y="70"/>
                </a:lnTo>
                <a:close/>
                <a:moveTo>
                  <a:pt x="23" y="76"/>
                </a:moveTo>
                <a:lnTo>
                  <a:pt x="25" y="79"/>
                </a:lnTo>
                <a:lnTo>
                  <a:pt x="25" y="78"/>
                </a:lnTo>
                <a:lnTo>
                  <a:pt x="29" y="80"/>
                </a:lnTo>
                <a:lnTo>
                  <a:pt x="24" y="87"/>
                </a:lnTo>
                <a:lnTo>
                  <a:pt x="20" y="84"/>
                </a:lnTo>
                <a:lnTo>
                  <a:pt x="20" y="84"/>
                </a:lnTo>
                <a:lnTo>
                  <a:pt x="17" y="82"/>
                </a:lnTo>
                <a:lnTo>
                  <a:pt x="23" y="76"/>
                </a:lnTo>
                <a:close/>
                <a:moveTo>
                  <a:pt x="36" y="84"/>
                </a:moveTo>
                <a:lnTo>
                  <a:pt x="40" y="87"/>
                </a:lnTo>
                <a:lnTo>
                  <a:pt x="43" y="90"/>
                </a:lnTo>
                <a:lnTo>
                  <a:pt x="39" y="96"/>
                </a:lnTo>
                <a:lnTo>
                  <a:pt x="36" y="94"/>
                </a:lnTo>
                <a:lnTo>
                  <a:pt x="32" y="92"/>
                </a:lnTo>
                <a:lnTo>
                  <a:pt x="36" y="84"/>
                </a:lnTo>
                <a:close/>
                <a:moveTo>
                  <a:pt x="51" y="98"/>
                </a:moveTo>
                <a:lnTo>
                  <a:pt x="51" y="99"/>
                </a:lnTo>
                <a:lnTo>
                  <a:pt x="51" y="100"/>
                </a:lnTo>
                <a:lnTo>
                  <a:pt x="50" y="102"/>
                </a:lnTo>
                <a:lnTo>
                  <a:pt x="50" y="103"/>
                </a:lnTo>
                <a:lnTo>
                  <a:pt x="50" y="104"/>
                </a:lnTo>
                <a:lnTo>
                  <a:pt x="48" y="106"/>
                </a:lnTo>
                <a:lnTo>
                  <a:pt x="45" y="108"/>
                </a:lnTo>
                <a:lnTo>
                  <a:pt x="44" y="108"/>
                </a:lnTo>
                <a:lnTo>
                  <a:pt x="44" y="108"/>
                </a:lnTo>
                <a:lnTo>
                  <a:pt x="40" y="102"/>
                </a:lnTo>
                <a:lnTo>
                  <a:pt x="40" y="102"/>
                </a:lnTo>
                <a:lnTo>
                  <a:pt x="39" y="102"/>
                </a:lnTo>
                <a:lnTo>
                  <a:pt x="43" y="99"/>
                </a:lnTo>
                <a:lnTo>
                  <a:pt x="41" y="100"/>
                </a:lnTo>
                <a:lnTo>
                  <a:pt x="43" y="99"/>
                </a:lnTo>
                <a:lnTo>
                  <a:pt x="41" y="100"/>
                </a:lnTo>
                <a:lnTo>
                  <a:pt x="43" y="99"/>
                </a:lnTo>
                <a:lnTo>
                  <a:pt x="43" y="100"/>
                </a:lnTo>
                <a:lnTo>
                  <a:pt x="43" y="100"/>
                </a:lnTo>
                <a:lnTo>
                  <a:pt x="51" y="98"/>
                </a:lnTo>
                <a:close/>
                <a:moveTo>
                  <a:pt x="37" y="114"/>
                </a:moveTo>
                <a:lnTo>
                  <a:pt x="35" y="115"/>
                </a:lnTo>
                <a:lnTo>
                  <a:pt x="29" y="118"/>
                </a:lnTo>
                <a:lnTo>
                  <a:pt x="25" y="111"/>
                </a:lnTo>
                <a:lnTo>
                  <a:pt x="31" y="107"/>
                </a:lnTo>
                <a:lnTo>
                  <a:pt x="33" y="106"/>
                </a:lnTo>
                <a:lnTo>
                  <a:pt x="37" y="114"/>
                </a:lnTo>
                <a:close/>
                <a:moveTo>
                  <a:pt x="24" y="122"/>
                </a:moveTo>
                <a:lnTo>
                  <a:pt x="23" y="123"/>
                </a:lnTo>
                <a:lnTo>
                  <a:pt x="24" y="122"/>
                </a:lnTo>
                <a:lnTo>
                  <a:pt x="23" y="124"/>
                </a:lnTo>
                <a:lnTo>
                  <a:pt x="23" y="123"/>
                </a:lnTo>
                <a:lnTo>
                  <a:pt x="23" y="124"/>
                </a:lnTo>
                <a:lnTo>
                  <a:pt x="23" y="123"/>
                </a:lnTo>
                <a:lnTo>
                  <a:pt x="23" y="124"/>
                </a:lnTo>
                <a:lnTo>
                  <a:pt x="23" y="123"/>
                </a:lnTo>
                <a:lnTo>
                  <a:pt x="24" y="124"/>
                </a:lnTo>
                <a:lnTo>
                  <a:pt x="23" y="123"/>
                </a:lnTo>
                <a:lnTo>
                  <a:pt x="23" y="123"/>
                </a:lnTo>
                <a:lnTo>
                  <a:pt x="17" y="130"/>
                </a:lnTo>
                <a:lnTo>
                  <a:pt x="17" y="130"/>
                </a:lnTo>
                <a:lnTo>
                  <a:pt x="16" y="129"/>
                </a:lnTo>
                <a:lnTo>
                  <a:pt x="15" y="127"/>
                </a:lnTo>
                <a:lnTo>
                  <a:pt x="15" y="126"/>
                </a:lnTo>
                <a:lnTo>
                  <a:pt x="15" y="124"/>
                </a:lnTo>
                <a:lnTo>
                  <a:pt x="15" y="123"/>
                </a:lnTo>
                <a:lnTo>
                  <a:pt x="15" y="120"/>
                </a:lnTo>
                <a:lnTo>
                  <a:pt x="15" y="120"/>
                </a:lnTo>
                <a:lnTo>
                  <a:pt x="16" y="118"/>
                </a:lnTo>
                <a:lnTo>
                  <a:pt x="17" y="118"/>
                </a:lnTo>
                <a:lnTo>
                  <a:pt x="19" y="116"/>
                </a:lnTo>
                <a:lnTo>
                  <a:pt x="24" y="122"/>
                </a:lnTo>
                <a:close/>
                <a:moveTo>
                  <a:pt x="29" y="129"/>
                </a:moveTo>
                <a:lnTo>
                  <a:pt x="29" y="129"/>
                </a:lnTo>
                <a:lnTo>
                  <a:pt x="35" y="131"/>
                </a:lnTo>
                <a:lnTo>
                  <a:pt x="36" y="133"/>
                </a:lnTo>
                <a:lnTo>
                  <a:pt x="32" y="139"/>
                </a:lnTo>
                <a:lnTo>
                  <a:pt x="31" y="139"/>
                </a:lnTo>
                <a:lnTo>
                  <a:pt x="25" y="135"/>
                </a:lnTo>
                <a:lnTo>
                  <a:pt x="24" y="135"/>
                </a:lnTo>
                <a:lnTo>
                  <a:pt x="29" y="129"/>
                </a:lnTo>
                <a:close/>
                <a:moveTo>
                  <a:pt x="43" y="137"/>
                </a:moveTo>
                <a:lnTo>
                  <a:pt x="44" y="138"/>
                </a:lnTo>
                <a:lnTo>
                  <a:pt x="45" y="138"/>
                </a:lnTo>
                <a:lnTo>
                  <a:pt x="48" y="142"/>
                </a:lnTo>
                <a:lnTo>
                  <a:pt x="50" y="142"/>
                </a:lnTo>
                <a:lnTo>
                  <a:pt x="50" y="143"/>
                </a:lnTo>
                <a:lnTo>
                  <a:pt x="50" y="145"/>
                </a:lnTo>
                <a:lnTo>
                  <a:pt x="51" y="146"/>
                </a:lnTo>
                <a:lnTo>
                  <a:pt x="41" y="147"/>
                </a:lnTo>
                <a:lnTo>
                  <a:pt x="41" y="147"/>
                </a:lnTo>
                <a:lnTo>
                  <a:pt x="43" y="147"/>
                </a:lnTo>
                <a:lnTo>
                  <a:pt x="41" y="146"/>
                </a:lnTo>
                <a:lnTo>
                  <a:pt x="43" y="147"/>
                </a:lnTo>
                <a:lnTo>
                  <a:pt x="39" y="145"/>
                </a:lnTo>
                <a:lnTo>
                  <a:pt x="40" y="145"/>
                </a:lnTo>
                <a:lnTo>
                  <a:pt x="39" y="145"/>
                </a:lnTo>
                <a:lnTo>
                  <a:pt x="43" y="137"/>
                </a:lnTo>
                <a:close/>
                <a:moveTo>
                  <a:pt x="45" y="157"/>
                </a:moveTo>
                <a:lnTo>
                  <a:pt x="45" y="157"/>
                </a:lnTo>
                <a:lnTo>
                  <a:pt x="44" y="157"/>
                </a:lnTo>
                <a:lnTo>
                  <a:pt x="40" y="159"/>
                </a:lnTo>
                <a:lnTo>
                  <a:pt x="37" y="162"/>
                </a:lnTo>
                <a:lnTo>
                  <a:pt x="33" y="154"/>
                </a:lnTo>
                <a:lnTo>
                  <a:pt x="35" y="153"/>
                </a:lnTo>
                <a:lnTo>
                  <a:pt x="40" y="150"/>
                </a:lnTo>
                <a:lnTo>
                  <a:pt x="39" y="150"/>
                </a:lnTo>
                <a:lnTo>
                  <a:pt x="39" y="150"/>
                </a:lnTo>
                <a:lnTo>
                  <a:pt x="45" y="157"/>
                </a:lnTo>
                <a:close/>
                <a:moveTo>
                  <a:pt x="29" y="166"/>
                </a:moveTo>
                <a:lnTo>
                  <a:pt x="29" y="166"/>
                </a:lnTo>
                <a:lnTo>
                  <a:pt x="25" y="169"/>
                </a:lnTo>
                <a:lnTo>
                  <a:pt x="25" y="169"/>
                </a:lnTo>
                <a:lnTo>
                  <a:pt x="24" y="170"/>
                </a:lnTo>
                <a:lnTo>
                  <a:pt x="19" y="163"/>
                </a:lnTo>
                <a:lnTo>
                  <a:pt x="20" y="162"/>
                </a:lnTo>
                <a:lnTo>
                  <a:pt x="20" y="162"/>
                </a:lnTo>
                <a:lnTo>
                  <a:pt x="25" y="159"/>
                </a:lnTo>
                <a:lnTo>
                  <a:pt x="25" y="158"/>
                </a:lnTo>
                <a:lnTo>
                  <a:pt x="29" y="166"/>
                </a:lnTo>
                <a:close/>
                <a:moveTo>
                  <a:pt x="24" y="173"/>
                </a:moveTo>
                <a:lnTo>
                  <a:pt x="24" y="173"/>
                </a:lnTo>
                <a:lnTo>
                  <a:pt x="23" y="171"/>
                </a:lnTo>
                <a:lnTo>
                  <a:pt x="25" y="174"/>
                </a:lnTo>
                <a:lnTo>
                  <a:pt x="25" y="174"/>
                </a:lnTo>
                <a:lnTo>
                  <a:pt x="28" y="177"/>
                </a:lnTo>
                <a:lnTo>
                  <a:pt x="24" y="183"/>
                </a:lnTo>
                <a:lnTo>
                  <a:pt x="20" y="181"/>
                </a:lnTo>
                <a:lnTo>
                  <a:pt x="20" y="181"/>
                </a:lnTo>
                <a:lnTo>
                  <a:pt x="17" y="178"/>
                </a:lnTo>
                <a:lnTo>
                  <a:pt x="16" y="177"/>
                </a:lnTo>
                <a:lnTo>
                  <a:pt x="16" y="177"/>
                </a:lnTo>
                <a:lnTo>
                  <a:pt x="24" y="173"/>
                </a:lnTo>
                <a:close/>
                <a:moveTo>
                  <a:pt x="36" y="181"/>
                </a:moveTo>
                <a:lnTo>
                  <a:pt x="40" y="182"/>
                </a:lnTo>
                <a:lnTo>
                  <a:pt x="43" y="185"/>
                </a:lnTo>
                <a:lnTo>
                  <a:pt x="39" y="191"/>
                </a:lnTo>
                <a:lnTo>
                  <a:pt x="36" y="190"/>
                </a:lnTo>
                <a:lnTo>
                  <a:pt x="31" y="187"/>
                </a:lnTo>
                <a:lnTo>
                  <a:pt x="36" y="181"/>
                </a:lnTo>
                <a:close/>
                <a:moveTo>
                  <a:pt x="51" y="193"/>
                </a:moveTo>
                <a:lnTo>
                  <a:pt x="51" y="194"/>
                </a:lnTo>
                <a:lnTo>
                  <a:pt x="51" y="197"/>
                </a:lnTo>
                <a:lnTo>
                  <a:pt x="50" y="198"/>
                </a:lnTo>
                <a:lnTo>
                  <a:pt x="50" y="200"/>
                </a:lnTo>
                <a:lnTo>
                  <a:pt x="50" y="201"/>
                </a:lnTo>
                <a:lnTo>
                  <a:pt x="48" y="201"/>
                </a:lnTo>
                <a:lnTo>
                  <a:pt x="45" y="204"/>
                </a:lnTo>
                <a:lnTo>
                  <a:pt x="39" y="198"/>
                </a:lnTo>
                <a:lnTo>
                  <a:pt x="43" y="196"/>
                </a:lnTo>
                <a:lnTo>
                  <a:pt x="41" y="197"/>
                </a:lnTo>
                <a:lnTo>
                  <a:pt x="43" y="194"/>
                </a:lnTo>
                <a:lnTo>
                  <a:pt x="41" y="196"/>
                </a:lnTo>
                <a:lnTo>
                  <a:pt x="43" y="194"/>
                </a:lnTo>
                <a:lnTo>
                  <a:pt x="43" y="197"/>
                </a:lnTo>
                <a:lnTo>
                  <a:pt x="41" y="196"/>
                </a:lnTo>
                <a:lnTo>
                  <a:pt x="51" y="193"/>
                </a:lnTo>
                <a:close/>
                <a:moveTo>
                  <a:pt x="37" y="209"/>
                </a:moveTo>
                <a:lnTo>
                  <a:pt x="35" y="212"/>
                </a:lnTo>
                <a:lnTo>
                  <a:pt x="31" y="213"/>
                </a:lnTo>
                <a:lnTo>
                  <a:pt x="25" y="206"/>
                </a:lnTo>
                <a:lnTo>
                  <a:pt x="31" y="204"/>
                </a:lnTo>
                <a:lnTo>
                  <a:pt x="33" y="202"/>
                </a:lnTo>
                <a:lnTo>
                  <a:pt x="37" y="209"/>
                </a:lnTo>
                <a:close/>
                <a:moveTo>
                  <a:pt x="24" y="218"/>
                </a:moveTo>
                <a:lnTo>
                  <a:pt x="23" y="220"/>
                </a:lnTo>
                <a:lnTo>
                  <a:pt x="24" y="218"/>
                </a:lnTo>
                <a:lnTo>
                  <a:pt x="23" y="220"/>
                </a:lnTo>
                <a:lnTo>
                  <a:pt x="23" y="218"/>
                </a:lnTo>
                <a:lnTo>
                  <a:pt x="23" y="220"/>
                </a:lnTo>
                <a:lnTo>
                  <a:pt x="23" y="218"/>
                </a:lnTo>
                <a:lnTo>
                  <a:pt x="23" y="220"/>
                </a:lnTo>
                <a:lnTo>
                  <a:pt x="23" y="218"/>
                </a:lnTo>
                <a:lnTo>
                  <a:pt x="23" y="220"/>
                </a:lnTo>
                <a:lnTo>
                  <a:pt x="16" y="224"/>
                </a:lnTo>
                <a:lnTo>
                  <a:pt x="15" y="222"/>
                </a:lnTo>
                <a:lnTo>
                  <a:pt x="15" y="222"/>
                </a:lnTo>
                <a:lnTo>
                  <a:pt x="15" y="220"/>
                </a:lnTo>
                <a:lnTo>
                  <a:pt x="15" y="218"/>
                </a:lnTo>
                <a:lnTo>
                  <a:pt x="15" y="217"/>
                </a:lnTo>
                <a:lnTo>
                  <a:pt x="15" y="216"/>
                </a:lnTo>
                <a:lnTo>
                  <a:pt x="16" y="214"/>
                </a:lnTo>
                <a:lnTo>
                  <a:pt x="17" y="213"/>
                </a:lnTo>
                <a:lnTo>
                  <a:pt x="19" y="212"/>
                </a:lnTo>
                <a:lnTo>
                  <a:pt x="24" y="218"/>
                </a:lnTo>
                <a:close/>
                <a:moveTo>
                  <a:pt x="28" y="224"/>
                </a:moveTo>
                <a:lnTo>
                  <a:pt x="29" y="225"/>
                </a:lnTo>
                <a:lnTo>
                  <a:pt x="35" y="228"/>
                </a:lnTo>
                <a:lnTo>
                  <a:pt x="35" y="228"/>
                </a:lnTo>
                <a:lnTo>
                  <a:pt x="31" y="236"/>
                </a:lnTo>
                <a:lnTo>
                  <a:pt x="31" y="234"/>
                </a:lnTo>
                <a:lnTo>
                  <a:pt x="25" y="232"/>
                </a:lnTo>
                <a:lnTo>
                  <a:pt x="24" y="230"/>
                </a:lnTo>
                <a:lnTo>
                  <a:pt x="28" y="224"/>
                </a:lnTo>
                <a:close/>
                <a:moveTo>
                  <a:pt x="43" y="233"/>
                </a:moveTo>
                <a:lnTo>
                  <a:pt x="44" y="234"/>
                </a:lnTo>
                <a:lnTo>
                  <a:pt x="45" y="234"/>
                </a:lnTo>
                <a:lnTo>
                  <a:pt x="48" y="237"/>
                </a:lnTo>
                <a:lnTo>
                  <a:pt x="50" y="238"/>
                </a:lnTo>
                <a:lnTo>
                  <a:pt x="50" y="240"/>
                </a:lnTo>
                <a:lnTo>
                  <a:pt x="50" y="241"/>
                </a:lnTo>
                <a:lnTo>
                  <a:pt x="51" y="241"/>
                </a:lnTo>
                <a:lnTo>
                  <a:pt x="41" y="242"/>
                </a:lnTo>
                <a:lnTo>
                  <a:pt x="41" y="242"/>
                </a:lnTo>
                <a:lnTo>
                  <a:pt x="43" y="244"/>
                </a:lnTo>
                <a:lnTo>
                  <a:pt x="41" y="242"/>
                </a:lnTo>
                <a:lnTo>
                  <a:pt x="43" y="244"/>
                </a:lnTo>
                <a:lnTo>
                  <a:pt x="39" y="241"/>
                </a:lnTo>
                <a:lnTo>
                  <a:pt x="40" y="241"/>
                </a:lnTo>
                <a:lnTo>
                  <a:pt x="37" y="240"/>
                </a:lnTo>
                <a:lnTo>
                  <a:pt x="43" y="233"/>
                </a:lnTo>
                <a:close/>
                <a:moveTo>
                  <a:pt x="45" y="252"/>
                </a:moveTo>
                <a:lnTo>
                  <a:pt x="45" y="252"/>
                </a:lnTo>
                <a:lnTo>
                  <a:pt x="44" y="253"/>
                </a:lnTo>
                <a:lnTo>
                  <a:pt x="40" y="256"/>
                </a:lnTo>
                <a:lnTo>
                  <a:pt x="37" y="257"/>
                </a:lnTo>
                <a:lnTo>
                  <a:pt x="33" y="250"/>
                </a:lnTo>
                <a:lnTo>
                  <a:pt x="35" y="249"/>
                </a:lnTo>
                <a:lnTo>
                  <a:pt x="40" y="246"/>
                </a:lnTo>
                <a:lnTo>
                  <a:pt x="39" y="246"/>
                </a:lnTo>
                <a:lnTo>
                  <a:pt x="40" y="246"/>
                </a:lnTo>
                <a:lnTo>
                  <a:pt x="45" y="252"/>
                </a:lnTo>
                <a:close/>
                <a:moveTo>
                  <a:pt x="31" y="261"/>
                </a:moveTo>
                <a:lnTo>
                  <a:pt x="29" y="263"/>
                </a:lnTo>
                <a:lnTo>
                  <a:pt x="25" y="265"/>
                </a:lnTo>
                <a:lnTo>
                  <a:pt x="25" y="264"/>
                </a:lnTo>
                <a:lnTo>
                  <a:pt x="24" y="265"/>
                </a:lnTo>
                <a:lnTo>
                  <a:pt x="19" y="260"/>
                </a:lnTo>
                <a:lnTo>
                  <a:pt x="20" y="259"/>
                </a:lnTo>
                <a:lnTo>
                  <a:pt x="20" y="259"/>
                </a:lnTo>
                <a:lnTo>
                  <a:pt x="25" y="254"/>
                </a:lnTo>
                <a:lnTo>
                  <a:pt x="27" y="254"/>
                </a:lnTo>
                <a:lnTo>
                  <a:pt x="31" y="261"/>
                </a:lnTo>
                <a:close/>
                <a:moveTo>
                  <a:pt x="23" y="268"/>
                </a:moveTo>
                <a:lnTo>
                  <a:pt x="24" y="268"/>
                </a:lnTo>
                <a:lnTo>
                  <a:pt x="23" y="268"/>
                </a:lnTo>
                <a:lnTo>
                  <a:pt x="25" y="271"/>
                </a:lnTo>
                <a:lnTo>
                  <a:pt x="25" y="269"/>
                </a:lnTo>
                <a:lnTo>
                  <a:pt x="28" y="272"/>
                </a:lnTo>
                <a:lnTo>
                  <a:pt x="24" y="279"/>
                </a:lnTo>
                <a:lnTo>
                  <a:pt x="20" y="277"/>
                </a:lnTo>
                <a:lnTo>
                  <a:pt x="20" y="276"/>
                </a:lnTo>
                <a:lnTo>
                  <a:pt x="17" y="273"/>
                </a:lnTo>
                <a:lnTo>
                  <a:pt x="16" y="272"/>
                </a:lnTo>
                <a:lnTo>
                  <a:pt x="16" y="272"/>
                </a:lnTo>
                <a:lnTo>
                  <a:pt x="23" y="268"/>
                </a:lnTo>
                <a:close/>
                <a:moveTo>
                  <a:pt x="35" y="276"/>
                </a:moveTo>
                <a:lnTo>
                  <a:pt x="40" y="279"/>
                </a:lnTo>
                <a:lnTo>
                  <a:pt x="43" y="280"/>
                </a:lnTo>
                <a:lnTo>
                  <a:pt x="37" y="288"/>
                </a:lnTo>
                <a:lnTo>
                  <a:pt x="36" y="287"/>
                </a:lnTo>
                <a:lnTo>
                  <a:pt x="31" y="283"/>
                </a:lnTo>
                <a:lnTo>
                  <a:pt x="35" y="276"/>
                </a:lnTo>
                <a:close/>
                <a:moveTo>
                  <a:pt x="50" y="288"/>
                </a:moveTo>
                <a:lnTo>
                  <a:pt x="50" y="288"/>
                </a:lnTo>
                <a:lnTo>
                  <a:pt x="50" y="289"/>
                </a:lnTo>
                <a:lnTo>
                  <a:pt x="51" y="291"/>
                </a:lnTo>
                <a:lnTo>
                  <a:pt x="51" y="292"/>
                </a:lnTo>
                <a:lnTo>
                  <a:pt x="50" y="293"/>
                </a:lnTo>
                <a:lnTo>
                  <a:pt x="50" y="295"/>
                </a:lnTo>
                <a:lnTo>
                  <a:pt x="50" y="296"/>
                </a:lnTo>
                <a:lnTo>
                  <a:pt x="48" y="297"/>
                </a:lnTo>
                <a:lnTo>
                  <a:pt x="45" y="300"/>
                </a:lnTo>
                <a:lnTo>
                  <a:pt x="40" y="293"/>
                </a:lnTo>
                <a:lnTo>
                  <a:pt x="43" y="291"/>
                </a:lnTo>
                <a:lnTo>
                  <a:pt x="41" y="292"/>
                </a:lnTo>
                <a:lnTo>
                  <a:pt x="43" y="291"/>
                </a:lnTo>
                <a:lnTo>
                  <a:pt x="41" y="292"/>
                </a:lnTo>
                <a:lnTo>
                  <a:pt x="43" y="291"/>
                </a:lnTo>
                <a:lnTo>
                  <a:pt x="43" y="292"/>
                </a:lnTo>
                <a:lnTo>
                  <a:pt x="41" y="291"/>
                </a:lnTo>
                <a:lnTo>
                  <a:pt x="43" y="292"/>
                </a:lnTo>
                <a:lnTo>
                  <a:pt x="43" y="292"/>
                </a:lnTo>
                <a:lnTo>
                  <a:pt x="50" y="288"/>
                </a:lnTo>
                <a:close/>
                <a:moveTo>
                  <a:pt x="37" y="305"/>
                </a:moveTo>
                <a:lnTo>
                  <a:pt x="35" y="307"/>
                </a:lnTo>
                <a:lnTo>
                  <a:pt x="31" y="309"/>
                </a:lnTo>
                <a:lnTo>
                  <a:pt x="27" y="301"/>
                </a:lnTo>
                <a:lnTo>
                  <a:pt x="31" y="300"/>
                </a:lnTo>
                <a:lnTo>
                  <a:pt x="33" y="297"/>
                </a:lnTo>
                <a:lnTo>
                  <a:pt x="37" y="305"/>
                </a:lnTo>
                <a:close/>
                <a:moveTo>
                  <a:pt x="24" y="313"/>
                </a:moveTo>
                <a:lnTo>
                  <a:pt x="23" y="315"/>
                </a:lnTo>
                <a:lnTo>
                  <a:pt x="24" y="315"/>
                </a:lnTo>
                <a:lnTo>
                  <a:pt x="23" y="316"/>
                </a:lnTo>
                <a:lnTo>
                  <a:pt x="23" y="315"/>
                </a:lnTo>
                <a:lnTo>
                  <a:pt x="23" y="316"/>
                </a:lnTo>
                <a:lnTo>
                  <a:pt x="23" y="315"/>
                </a:lnTo>
                <a:lnTo>
                  <a:pt x="23" y="316"/>
                </a:lnTo>
                <a:lnTo>
                  <a:pt x="23" y="315"/>
                </a:lnTo>
                <a:lnTo>
                  <a:pt x="23" y="316"/>
                </a:lnTo>
                <a:lnTo>
                  <a:pt x="16" y="320"/>
                </a:lnTo>
                <a:lnTo>
                  <a:pt x="15" y="319"/>
                </a:lnTo>
                <a:lnTo>
                  <a:pt x="15" y="317"/>
                </a:lnTo>
                <a:lnTo>
                  <a:pt x="15" y="316"/>
                </a:lnTo>
                <a:lnTo>
                  <a:pt x="15" y="315"/>
                </a:lnTo>
                <a:lnTo>
                  <a:pt x="15" y="313"/>
                </a:lnTo>
                <a:lnTo>
                  <a:pt x="15" y="312"/>
                </a:lnTo>
                <a:lnTo>
                  <a:pt x="16" y="311"/>
                </a:lnTo>
                <a:lnTo>
                  <a:pt x="17" y="309"/>
                </a:lnTo>
                <a:lnTo>
                  <a:pt x="19" y="308"/>
                </a:lnTo>
                <a:lnTo>
                  <a:pt x="24" y="313"/>
                </a:lnTo>
                <a:close/>
                <a:moveTo>
                  <a:pt x="28" y="320"/>
                </a:moveTo>
                <a:lnTo>
                  <a:pt x="29" y="321"/>
                </a:lnTo>
                <a:lnTo>
                  <a:pt x="35" y="324"/>
                </a:lnTo>
                <a:lnTo>
                  <a:pt x="35" y="324"/>
                </a:lnTo>
                <a:lnTo>
                  <a:pt x="31" y="331"/>
                </a:lnTo>
                <a:lnTo>
                  <a:pt x="31" y="331"/>
                </a:lnTo>
                <a:lnTo>
                  <a:pt x="25" y="328"/>
                </a:lnTo>
                <a:lnTo>
                  <a:pt x="23" y="327"/>
                </a:lnTo>
                <a:lnTo>
                  <a:pt x="28" y="320"/>
                </a:lnTo>
                <a:close/>
                <a:moveTo>
                  <a:pt x="43" y="328"/>
                </a:moveTo>
                <a:lnTo>
                  <a:pt x="44" y="330"/>
                </a:lnTo>
                <a:lnTo>
                  <a:pt x="45" y="331"/>
                </a:lnTo>
                <a:lnTo>
                  <a:pt x="48" y="334"/>
                </a:lnTo>
                <a:lnTo>
                  <a:pt x="50" y="335"/>
                </a:lnTo>
                <a:lnTo>
                  <a:pt x="50" y="335"/>
                </a:lnTo>
                <a:lnTo>
                  <a:pt x="43" y="339"/>
                </a:lnTo>
                <a:lnTo>
                  <a:pt x="41" y="339"/>
                </a:lnTo>
                <a:lnTo>
                  <a:pt x="43" y="339"/>
                </a:lnTo>
                <a:lnTo>
                  <a:pt x="39" y="336"/>
                </a:lnTo>
                <a:lnTo>
                  <a:pt x="40" y="336"/>
                </a:lnTo>
                <a:lnTo>
                  <a:pt x="37" y="335"/>
                </a:lnTo>
                <a:lnTo>
                  <a:pt x="43" y="328"/>
                </a:lnTo>
                <a:close/>
                <a:moveTo>
                  <a:pt x="45" y="347"/>
                </a:moveTo>
                <a:lnTo>
                  <a:pt x="45" y="348"/>
                </a:lnTo>
                <a:lnTo>
                  <a:pt x="44" y="348"/>
                </a:lnTo>
                <a:lnTo>
                  <a:pt x="40" y="352"/>
                </a:lnTo>
                <a:lnTo>
                  <a:pt x="39" y="352"/>
                </a:lnTo>
                <a:lnTo>
                  <a:pt x="33" y="346"/>
                </a:lnTo>
                <a:lnTo>
                  <a:pt x="35" y="344"/>
                </a:lnTo>
                <a:lnTo>
                  <a:pt x="40" y="342"/>
                </a:lnTo>
                <a:lnTo>
                  <a:pt x="39" y="343"/>
                </a:lnTo>
                <a:lnTo>
                  <a:pt x="40" y="342"/>
                </a:lnTo>
                <a:lnTo>
                  <a:pt x="45" y="347"/>
                </a:lnTo>
                <a:close/>
                <a:moveTo>
                  <a:pt x="31" y="358"/>
                </a:moveTo>
                <a:lnTo>
                  <a:pt x="29" y="358"/>
                </a:lnTo>
                <a:lnTo>
                  <a:pt x="25" y="360"/>
                </a:lnTo>
                <a:lnTo>
                  <a:pt x="25" y="360"/>
                </a:lnTo>
                <a:lnTo>
                  <a:pt x="25" y="362"/>
                </a:lnTo>
                <a:lnTo>
                  <a:pt x="19" y="355"/>
                </a:lnTo>
                <a:lnTo>
                  <a:pt x="20" y="354"/>
                </a:lnTo>
                <a:lnTo>
                  <a:pt x="20" y="354"/>
                </a:lnTo>
                <a:lnTo>
                  <a:pt x="25" y="351"/>
                </a:lnTo>
                <a:lnTo>
                  <a:pt x="27" y="350"/>
                </a:lnTo>
                <a:lnTo>
                  <a:pt x="31" y="358"/>
                </a:lnTo>
                <a:close/>
                <a:moveTo>
                  <a:pt x="23" y="363"/>
                </a:moveTo>
                <a:lnTo>
                  <a:pt x="24" y="364"/>
                </a:lnTo>
                <a:lnTo>
                  <a:pt x="23" y="363"/>
                </a:lnTo>
                <a:lnTo>
                  <a:pt x="25" y="366"/>
                </a:lnTo>
                <a:lnTo>
                  <a:pt x="25" y="366"/>
                </a:lnTo>
                <a:lnTo>
                  <a:pt x="28" y="367"/>
                </a:lnTo>
                <a:lnTo>
                  <a:pt x="23" y="374"/>
                </a:lnTo>
                <a:lnTo>
                  <a:pt x="20" y="372"/>
                </a:lnTo>
                <a:lnTo>
                  <a:pt x="20" y="372"/>
                </a:lnTo>
                <a:lnTo>
                  <a:pt x="17" y="370"/>
                </a:lnTo>
                <a:lnTo>
                  <a:pt x="16" y="368"/>
                </a:lnTo>
                <a:lnTo>
                  <a:pt x="16" y="367"/>
                </a:lnTo>
                <a:lnTo>
                  <a:pt x="23" y="363"/>
                </a:lnTo>
                <a:close/>
                <a:moveTo>
                  <a:pt x="35" y="371"/>
                </a:moveTo>
                <a:lnTo>
                  <a:pt x="35" y="371"/>
                </a:lnTo>
                <a:lnTo>
                  <a:pt x="40" y="375"/>
                </a:lnTo>
                <a:lnTo>
                  <a:pt x="41" y="376"/>
                </a:lnTo>
                <a:lnTo>
                  <a:pt x="37" y="383"/>
                </a:lnTo>
                <a:lnTo>
                  <a:pt x="36" y="382"/>
                </a:lnTo>
                <a:lnTo>
                  <a:pt x="31" y="379"/>
                </a:lnTo>
                <a:lnTo>
                  <a:pt x="31" y="379"/>
                </a:lnTo>
                <a:lnTo>
                  <a:pt x="35" y="371"/>
                </a:lnTo>
                <a:close/>
                <a:moveTo>
                  <a:pt x="50" y="383"/>
                </a:moveTo>
                <a:lnTo>
                  <a:pt x="50" y="383"/>
                </a:lnTo>
                <a:lnTo>
                  <a:pt x="50" y="384"/>
                </a:lnTo>
                <a:lnTo>
                  <a:pt x="51" y="386"/>
                </a:lnTo>
                <a:lnTo>
                  <a:pt x="51" y="388"/>
                </a:lnTo>
                <a:lnTo>
                  <a:pt x="51" y="390"/>
                </a:lnTo>
                <a:lnTo>
                  <a:pt x="50" y="391"/>
                </a:lnTo>
                <a:lnTo>
                  <a:pt x="50" y="393"/>
                </a:lnTo>
                <a:lnTo>
                  <a:pt x="48" y="393"/>
                </a:lnTo>
                <a:lnTo>
                  <a:pt x="47" y="395"/>
                </a:lnTo>
                <a:lnTo>
                  <a:pt x="40" y="390"/>
                </a:lnTo>
                <a:lnTo>
                  <a:pt x="43" y="387"/>
                </a:lnTo>
                <a:lnTo>
                  <a:pt x="41" y="388"/>
                </a:lnTo>
                <a:lnTo>
                  <a:pt x="43" y="387"/>
                </a:lnTo>
                <a:lnTo>
                  <a:pt x="41" y="388"/>
                </a:lnTo>
                <a:lnTo>
                  <a:pt x="43" y="387"/>
                </a:lnTo>
                <a:lnTo>
                  <a:pt x="43" y="388"/>
                </a:lnTo>
                <a:lnTo>
                  <a:pt x="41" y="387"/>
                </a:lnTo>
                <a:lnTo>
                  <a:pt x="43" y="388"/>
                </a:lnTo>
                <a:lnTo>
                  <a:pt x="41" y="387"/>
                </a:lnTo>
                <a:lnTo>
                  <a:pt x="50" y="383"/>
                </a:lnTo>
                <a:close/>
                <a:moveTo>
                  <a:pt x="39" y="401"/>
                </a:moveTo>
                <a:lnTo>
                  <a:pt x="36" y="403"/>
                </a:lnTo>
                <a:lnTo>
                  <a:pt x="32" y="406"/>
                </a:lnTo>
                <a:lnTo>
                  <a:pt x="28" y="398"/>
                </a:lnTo>
                <a:lnTo>
                  <a:pt x="32" y="395"/>
                </a:lnTo>
                <a:lnTo>
                  <a:pt x="35" y="394"/>
                </a:lnTo>
                <a:lnTo>
                  <a:pt x="39" y="401"/>
                </a:lnTo>
                <a:close/>
                <a:moveTo>
                  <a:pt x="25" y="410"/>
                </a:moveTo>
                <a:lnTo>
                  <a:pt x="24" y="411"/>
                </a:lnTo>
                <a:lnTo>
                  <a:pt x="24" y="411"/>
                </a:lnTo>
                <a:lnTo>
                  <a:pt x="21" y="414"/>
                </a:lnTo>
                <a:lnTo>
                  <a:pt x="23" y="413"/>
                </a:lnTo>
                <a:lnTo>
                  <a:pt x="23" y="414"/>
                </a:lnTo>
                <a:lnTo>
                  <a:pt x="15" y="413"/>
                </a:lnTo>
                <a:lnTo>
                  <a:pt x="15" y="411"/>
                </a:lnTo>
                <a:lnTo>
                  <a:pt x="16" y="409"/>
                </a:lnTo>
                <a:lnTo>
                  <a:pt x="17" y="406"/>
                </a:lnTo>
                <a:lnTo>
                  <a:pt x="19" y="405"/>
                </a:lnTo>
                <a:lnTo>
                  <a:pt x="20" y="403"/>
                </a:lnTo>
                <a:lnTo>
                  <a:pt x="25" y="410"/>
                </a:lnTo>
                <a:close/>
                <a:moveTo>
                  <a:pt x="33" y="414"/>
                </a:moveTo>
                <a:lnTo>
                  <a:pt x="16" y="437"/>
                </a:lnTo>
                <a:lnTo>
                  <a:pt x="0" y="414"/>
                </a:lnTo>
                <a:lnTo>
                  <a:pt x="33" y="414"/>
                </a:lnTo>
                <a:close/>
              </a:path>
            </a:pathLst>
          </a:custGeom>
          <a:solidFill>
            <a:srgbClr val="008080"/>
          </a:solidFill>
          <a:ln w="1588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7" name="Rectangle 97"/>
          <p:cNvSpPr>
            <a:spLocks noChangeArrowheads="1"/>
          </p:cNvSpPr>
          <p:nvPr/>
        </p:nvSpPr>
        <p:spPr bwMode="auto">
          <a:xfrm>
            <a:off x="4506821" y="2275188"/>
            <a:ext cx="1777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Recharge maitrisée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68" name="Rectangle 97"/>
          <p:cNvSpPr>
            <a:spLocks noChangeArrowheads="1"/>
          </p:cNvSpPr>
          <p:nvPr/>
        </p:nvSpPr>
        <p:spPr bwMode="auto">
          <a:xfrm>
            <a:off x="7974853" y="2409411"/>
            <a:ext cx="11365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Post-traitement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9" name="Rectangle 137"/>
          <p:cNvSpPr>
            <a:spLocks noChangeArrowheads="1"/>
          </p:cNvSpPr>
          <p:nvPr/>
        </p:nvSpPr>
        <p:spPr bwMode="auto">
          <a:xfrm>
            <a:off x="8989479" y="2032687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0" name="Freeform 123"/>
          <p:cNvSpPr>
            <a:spLocks/>
          </p:cNvSpPr>
          <p:nvPr/>
        </p:nvSpPr>
        <p:spPr bwMode="auto">
          <a:xfrm>
            <a:off x="8942334" y="2022934"/>
            <a:ext cx="193675" cy="193675"/>
          </a:xfrm>
          <a:custGeom>
            <a:avLst/>
            <a:gdLst>
              <a:gd name="T0" fmla="*/ 54 w 122"/>
              <a:gd name="T1" fmla="*/ 0 h 122"/>
              <a:gd name="T2" fmla="*/ 43 w 122"/>
              <a:gd name="T3" fmla="*/ 2 h 122"/>
              <a:gd name="T4" fmla="*/ 31 w 122"/>
              <a:gd name="T5" fmla="*/ 6 h 122"/>
              <a:gd name="T6" fmla="*/ 22 w 122"/>
              <a:gd name="T7" fmla="*/ 13 h 122"/>
              <a:gd name="T8" fmla="*/ 14 w 122"/>
              <a:gd name="T9" fmla="*/ 21 h 122"/>
              <a:gd name="T10" fmla="*/ 7 w 122"/>
              <a:gd name="T11" fmla="*/ 30 h 122"/>
              <a:gd name="T12" fmla="*/ 3 w 122"/>
              <a:gd name="T13" fmla="*/ 42 h 122"/>
              <a:gd name="T14" fmla="*/ 0 w 122"/>
              <a:gd name="T15" fmla="*/ 53 h 122"/>
              <a:gd name="T16" fmla="*/ 0 w 122"/>
              <a:gd name="T17" fmla="*/ 67 h 122"/>
              <a:gd name="T18" fmla="*/ 3 w 122"/>
              <a:gd name="T19" fmla="*/ 79 h 122"/>
              <a:gd name="T20" fmla="*/ 7 w 122"/>
              <a:gd name="T21" fmla="*/ 89 h 122"/>
              <a:gd name="T22" fmla="*/ 14 w 122"/>
              <a:gd name="T23" fmla="*/ 99 h 122"/>
              <a:gd name="T24" fmla="*/ 22 w 122"/>
              <a:gd name="T25" fmla="*/ 107 h 122"/>
              <a:gd name="T26" fmla="*/ 31 w 122"/>
              <a:gd name="T27" fmla="*/ 114 h 122"/>
              <a:gd name="T28" fmla="*/ 43 w 122"/>
              <a:gd name="T29" fmla="*/ 119 h 122"/>
              <a:gd name="T30" fmla="*/ 54 w 122"/>
              <a:gd name="T31" fmla="*/ 120 h 122"/>
              <a:gd name="T32" fmla="*/ 67 w 122"/>
              <a:gd name="T33" fmla="*/ 120 h 122"/>
              <a:gd name="T34" fmla="*/ 80 w 122"/>
              <a:gd name="T35" fmla="*/ 119 h 122"/>
              <a:gd name="T36" fmla="*/ 90 w 122"/>
              <a:gd name="T37" fmla="*/ 114 h 122"/>
              <a:gd name="T38" fmla="*/ 100 w 122"/>
              <a:gd name="T39" fmla="*/ 107 h 122"/>
              <a:gd name="T40" fmla="*/ 108 w 122"/>
              <a:gd name="T41" fmla="*/ 99 h 122"/>
              <a:gd name="T42" fmla="*/ 114 w 122"/>
              <a:gd name="T43" fmla="*/ 89 h 122"/>
              <a:gd name="T44" fmla="*/ 120 w 122"/>
              <a:gd name="T45" fmla="*/ 79 h 122"/>
              <a:gd name="T46" fmla="*/ 121 w 122"/>
              <a:gd name="T47" fmla="*/ 67 h 122"/>
              <a:gd name="T48" fmla="*/ 121 w 122"/>
              <a:gd name="T49" fmla="*/ 53 h 122"/>
              <a:gd name="T50" fmla="*/ 120 w 122"/>
              <a:gd name="T51" fmla="*/ 42 h 122"/>
              <a:gd name="T52" fmla="*/ 114 w 122"/>
              <a:gd name="T53" fmla="*/ 30 h 122"/>
              <a:gd name="T54" fmla="*/ 108 w 122"/>
              <a:gd name="T55" fmla="*/ 21 h 122"/>
              <a:gd name="T56" fmla="*/ 100 w 122"/>
              <a:gd name="T57" fmla="*/ 13 h 122"/>
              <a:gd name="T58" fmla="*/ 90 w 122"/>
              <a:gd name="T59" fmla="*/ 6 h 122"/>
              <a:gd name="T60" fmla="*/ 80 w 122"/>
              <a:gd name="T61" fmla="*/ 2 h 122"/>
              <a:gd name="T62" fmla="*/ 67 w 122"/>
              <a:gd name="T6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" h="122">
                <a:moveTo>
                  <a:pt x="61" y="0"/>
                </a:moveTo>
                <a:lnTo>
                  <a:pt x="54" y="0"/>
                </a:lnTo>
                <a:lnTo>
                  <a:pt x="49" y="0"/>
                </a:lnTo>
                <a:lnTo>
                  <a:pt x="43" y="2"/>
                </a:lnTo>
                <a:lnTo>
                  <a:pt x="37" y="4"/>
                </a:lnTo>
                <a:lnTo>
                  <a:pt x="31" y="6"/>
                </a:lnTo>
                <a:lnTo>
                  <a:pt x="27" y="9"/>
                </a:lnTo>
                <a:lnTo>
                  <a:pt x="22" y="13"/>
                </a:lnTo>
                <a:lnTo>
                  <a:pt x="18" y="17"/>
                </a:lnTo>
                <a:lnTo>
                  <a:pt x="14" y="21"/>
                </a:lnTo>
                <a:lnTo>
                  <a:pt x="10" y="26"/>
                </a:lnTo>
                <a:lnTo>
                  <a:pt x="7" y="30"/>
                </a:lnTo>
                <a:lnTo>
                  <a:pt x="4" y="36"/>
                </a:lnTo>
                <a:lnTo>
                  <a:pt x="3" y="42"/>
                </a:lnTo>
                <a:lnTo>
                  <a:pt x="0" y="48"/>
                </a:lnTo>
                <a:lnTo>
                  <a:pt x="0" y="53"/>
                </a:lnTo>
                <a:lnTo>
                  <a:pt x="0" y="60"/>
                </a:lnTo>
                <a:lnTo>
                  <a:pt x="0" y="67"/>
                </a:lnTo>
                <a:lnTo>
                  <a:pt x="0" y="72"/>
                </a:lnTo>
                <a:lnTo>
                  <a:pt x="3" y="79"/>
                </a:lnTo>
                <a:lnTo>
                  <a:pt x="4" y="84"/>
                </a:lnTo>
                <a:lnTo>
                  <a:pt x="7" y="89"/>
                </a:lnTo>
                <a:lnTo>
                  <a:pt x="10" y="95"/>
                </a:lnTo>
                <a:lnTo>
                  <a:pt x="14" y="99"/>
                </a:lnTo>
                <a:lnTo>
                  <a:pt x="18" y="103"/>
                </a:lnTo>
                <a:lnTo>
                  <a:pt x="22" y="107"/>
                </a:lnTo>
                <a:lnTo>
                  <a:pt x="27" y="111"/>
                </a:lnTo>
                <a:lnTo>
                  <a:pt x="31" y="114"/>
                </a:lnTo>
                <a:lnTo>
                  <a:pt x="37" y="116"/>
                </a:lnTo>
                <a:lnTo>
                  <a:pt x="43" y="119"/>
                </a:lnTo>
                <a:lnTo>
                  <a:pt x="49" y="120"/>
                </a:lnTo>
                <a:lnTo>
                  <a:pt x="54" y="120"/>
                </a:lnTo>
                <a:lnTo>
                  <a:pt x="61" y="122"/>
                </a:lnTo>
                <a:lnTo>
                  <a:pt x="67" y="120"/>
                </a:lnTo>
                <a:lnTo>
                  <a:pt x="73" y="120"/>
                </a:lnTo>
                <a:lnTo>
                  <a:pt x="80" y="119"/>
                </a:lnTo>
                <a:lnTo>
                  <a:pt x="85" y="116"/>
                </a:lnTo>
                <a:lnTo>
                  <a:pt x="90" y="114"/>
                </a:lnTo>
                <a:lnTo>
                  <a:pt x="96" y="111"/>
                </a:lnTo>
                <a:lnTo>
                  <a:pt x="100" y="107"/>
                </a:lnTo>
                <a:lnTo>
                  <a:pt x="104" y="103"/>
                </a:lnTo>
                <a:lnTo>
                  <a:pt x="108" y="99"/>
                </a:lnTo>
                <a:lnTo>
                  <a:pt x="112" y="95"/>
                </a:lnTo>
                <a:lnTo>
                  <a:pt x="114" y="89"/>
                </a:lnTo>
                <a:lnTo>
                  <a:pt x="117" y="84"/>
                </a:lnTo>
                <a:lnTo>
                  <a:pt x="120" y="79"/>
                </a:lnTo>
                <a:lnTo>
                  <a:pt x="121" y="72"/>
                </a:lnTo>
                <a:lnTo>
                  <a:pt x="121" y="67"/>
                </a:lnTo>
                <a:lnTo>
                  <a:pt x="122" y="60"/>
                </a:lnTo>
                <a:lnTo>
                  <a:pt x="121" y="53"/>
                </a:lnTo>
                <a:lnTo>
                  <a:pt x="121" y="48"/>
                </a:lnTo>
                <a:lnTo>
                  <a:pt x="120" y="42"/>
                </a:lnTo>
                <a:lnTo>
                  <a:pt x="117" y="36"/>
                </a:lnTo>
                <a:lnTo>
                  <a:pt x="114" y="30"/>
                </a:lnTo>
                <a:lnTo>
                  <a:pt x="112" y="26"/>
                </a:lnTo>
                <a:lnTo>
                  <a:pt x="108" y="21"/>
                </a:lnTo>
                <a:lnTo>
                  <a:pt x="104" y="17"/>
                </a:lnTo>
                <a:lnTo>
                  <a:pt x="100" y="13"/>
                </a:lnTo>
                <a:lnTo>
                  <a:pt x="96" y="9"/>
                </a:lnTo>
                <a:lnTo>
                  <a:pt x="90" y="6"/>
                </a:lnTo>
                <a:lnTo>
                  <a:pt x="85" y="4"/>
                </a:lnTo>
                <a:lnTo>
                  <a:pt x="80" y="2"/>
                </a:lnTo>
                <a:lnTo>
                  <a:pt x="73" y="0"/>
                </a:lnTo>
                <a:lnTo>
                  <a:pt x="67" y="0"/>
                </a:lnTo>
                <a:lnTo>
                  <a:pt x="61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1" name="Rectangle 93"/>
          <p:cNvSpPr>
            <a:spLocks noChangeArrowheads="1"/>
          </p:cNvSpPr>
          <p:nvPr/>
        </p:nvSpPr>
        <p:spPr bwMode="auto">
          <a:xfrm>
            <a:off x="1917951" y="3138486"/>
            <a:ext cx="15388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Zone non saturée 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2" name="Rectangle 97"/>
          <p:cNvSpPr>
            <a:spLocks noChangeArrowheads="1"/>
          </p:cNvSpPr>
          <p:nvPr/>
        </p:nvSpPr>
        <p:spPr bwMode="auto">
          <a:xfrm>
            <a:off x="3917991" y="3147598"/>
            <a:ext cx="314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SAT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61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874355" y="6469591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709873" y="8122872"/>
            <a:ext cx="3184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i="1" dirty="0">
                <a:solidFill>
                  <a:schemeClr val="accent1">
                    <a:lumMod val="75000"/>
                  </a:schemeClr>
                </a:solidFill>
              </a:rPr>
              <a:t>API OGC </a:t>
            </a:r>
          </a:p>
          <a:p>
            <a:r>
              <a:rPr lang="fr-FR" sz="900" i="1" dirty="0" err="1">
                <a:solidFill>
                  <a:schemeClr val="accent1">
                    <a:lumMod val="75000"/>
                  </a:schemeClr>
                </a:solidFill>
              </a:rPr>
              <a:t>SensorThings</a:t>
            </a:r>
            <a:r>
              <a:rPr lang="fr-FR" sz="900" i="1" dirty="0">
                <a:solidFill>
                  <a:schemeClr val="accent1">
                    <a:lumMod val="75000"/>
                  </a:schemeClr>
                </a:solidFill>
              </a:rPr>
              <a:t> API ‘Eau’ </a:t>
            </a:r>
            <a:r>
              <a:rPr lang="fr-FR" sz="900" i="1" dirty="0" err="1">
                <a:solidFill>
                  <a:schemeClr val="accent1">
                    <a:lumMod val="75000"/>
                  </a:schemeClr>
                </a:solidFill>
              </a:rPr>
              <a:t>Interoperable</a:t>
            </a:r>
            <a:r>
              <a:rPr lang="fr-FR" sz="9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900" i="1" dirty="0" err="1">
                <a:solidFill>
                  <a:schemeClr val="accent1">
                    <a:lumMod val="75000"/>
                  </a:schemeClr>
                </a:solidFill>
              </a:rPr>
              <a:t>reference</a:t>
            </a:r>
            <a:endParaRPr lang="fr-FR" sz="9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900" i="1" dirty="0" err="1">
                <a:solidFill>
                  <a:schemeClr val="accent1">
                    <a:lumMod val="75000"/>
                  </a:schemeClr>
                </a:solidFill>
              </a:rPr>
              <a:t>GroundWaterML</a:t>
            </a:r>
            <a:endParaRPr lang="fr-FR" sz="9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900" dirty="0"/>
          </a:p>
        </p:txBody>
      </p:sp>
      <p:sp>
        <p:nvSpPr>
          <p:cNvPr id="128" name="Rectangle 2"/>
          <p:cNvSpPr txBox="1">
            <a:spLocks noChangeArrowheads="1"/>
          </p:cNvSpPr>
          <p:nvPr/>
        </p:nvSpPr>
        <p:spPr>
          <a:xfrm>
            <a:off x="3068501" y="225409"/>
            <a:ext cx="8128417" cy="6096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2800" b="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challenges sur la </a:t>
            </a:r>
            <a:r>
              <a:rPr lang="en-GB" altLang="fr-FR" sz="2800" b="1" dirty="0" err="1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gestion</a:t>
            </a:r>
            <a:r>
              <a:rPr lang="en-GB" altLang="fr-FR" sz="2800" b="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lang="en-GB" altLang="fr-FR" sz="2800" b="1" dirty="0" err="1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données</a:t>
            </a:r>
            <a:endParaRPr lang="en-GB" altLang="fr-FR" sz="2800" b="1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4" y="672042"/>
            <a:ext cx="3675524" cy="33821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04" y="4500847"/>
            <a:ext cx="3813475" cy="171164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344" y="1382069"/>
            <a:ext cx="7838645" cy="43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7103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56684" y="1303338"/>
            <a:ext cx="8143178" cy="4621212"/>
          </a:xfrm>
        </p:spPr>
        <p:txBody>
          <a:bodyPr/>
          <a:lstStyle/>
          <a:p>
            <a:pPr marL="342900" indent="-342900" defTabSz="1219170">
              <a:spcBef>
                <a:spcPts val="2133"/>
              </a:spcBef>
              <a:buClr>
                <a:srgbClr val="0C284B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5B9BD5">
                    <a:lumMod val="75000"/>
                  </a:srgbClr>
                </a:solidFill>
                <a:latin typeface="Calibri"/>
                <a:cs typeface="Calibri"/>
                <a:sym typeface="Arial"/>
              </a:rPr>
              <a:t>Un programme national de recherche et d’innovation pour accélérer les transitions, mesurer les impacts sur les socio-</a:t>
            </a:r>
            <a:r>
              <a:rPr lang="fr-FR" sz="2000" dirty="0" err="1">
                <a:solidFill>
                  <a:srgbClr val="5B9BD5">
                    <a:lumMod val="75000"/>
                  </a:srgbClr>
                </a:solidFill>
                <a:latin typeface="Calibri"/>
                <a:cs typeface="Calibri"/>
                <a:sym typeface="Arial"/>
              </a:rPr>
              <a:t>hydrosystèmes</a:t>
            </a:r>
            <a:r>
              <a:rPr lang="fr-FR" sz="2000" dirty="0">
                <a:solidFill>
                  <a:srgbClr val="5B9BD5">
                    <a:lumMod val="75000"/>
                  </a:srgbClr>
                </a:solidFill>
                <a:latin typeface="Calibri"/>
                <a:cs typeface="Calibri"/>
                <a:sym typeface="Arial"/>
              </a:rPr>
              <a:t> en répondre aux défis actuels et futurs et reconnaître l’eau comme un bien commun. </a:t>
            </a:r>
          </a:p>
          <a:p>
            <a:pPr marL="342900" indent="-342900" defTabSz="1219170">
              <a:spcBef>
                <a:spcPts val="2133"/>
              </a:spcBef>
              <a:buClr>
                <a:srgbClr val="0C284B"/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Arial"/>
                <a:sym typeface="Arial"/>
              </a:rPr>
              <a:t>Créer une communauté scientifique nationale et visant une phase d’accélération </a:t>
            </a:r>
          </a:p>
          <a:p>
            <a:pPr marL="342900" indent="-342900" defTabSz="1219170">
              <a:spcBef>
                <a:spcPts val="2133"/>
              </a:spcBef>
              <a:buClr>
                <a:srgbClr val="0C284B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Arial"/>
                <a:sym typeface="Arial"/>
              </a:rPr>
              <a:t>Co-piloté</a:t>
            </a:r>
            <a:r>
              <a:rPr lang="fr-FR" dirty="0">
                <a:latin typeface="Arial"/>
                <a:sym typeface="Arial"/>
              </a:rPr>
              <a:t> par</a:t>
            </a:r>
          </a:p>
          <a:p>
            <a:pPr marL="342900" indent="-342900" defTabSz="1219170">
              <a:spcBef>
                <a:spcPts val="2133"/>
              </a:spcBef>
              <a:buClr>
                <a:srgbClr val="0C284B"/>
              </a:buClr>
              <a:buFont typeface="Arial" panose="020B0604020202020204" pitchFamily="34" charset="0"/>
              <a:buChar char="•"/>
            </a:pPr>
            <a:endParaRPr lang="fr-FR" dirty="0">
              <a:latin typeface="Arial"/>
              <a:sym typeface="Arial"/>
            </a:endParaRPr>
          </a:p>
          <a:p>
            <a:pPr marL="342900" indent="-342900" defTabSz="1219170">
              <a:spcBef>
                <a:spcPts val="1200"/>
              </a:spcBef>
              <a:buClr>
                <a:srgbClr val="0C284B"/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Arial"/>
                <a:sym typeface="Arial"/>
              </a:rPr>
              <a:t>Un budget de 53 Millions € pour 10 ans</a:t>
            </a:r>
          </a:p>
          <a:p>
            <a:pPr marL="800100" lvl="1" indent="-342900" defTabSz="1219170">
              <a:spcBef>
                <a:spcPts val="1200"/>
              </a:spcBef>
              <a:buClr>
                <a:srgbClr val="0C284B"/>
              </a:buClr>
              <a:buFont typeface="Arial" panose="020B0604020202020204" pitchFamily="34" charset="0"/>
              <a:buChar char="•"/>
            </a:pPr>
            <a:r>
              <a:rPr lang="fr-FR" b="1" dirty="0">
                <a:latin typeface="Arial"/>
                <a:sym typeface="Arial"/>
              </a:rPr>
              <a:t>Actions</a:t>
            </a:r>
            <a:r>
              <a:rPr lang="fr-FR" dirty="0">
                <a:latin typeface="Arial"/>
                <a:sym typeface="Arial"/>
              </a:rPr>
              <a:t>: </a:t>
            </a:r>
            <a:r>
              <a:rPr lang="fr-FR" dirty="0"/>
              <a:t>Appels à projets ouverts, Projets Ciblés en appui aux défis, Equipements des observatoires et infrastructures de recherche, Education / renforcement des capacités, Animation et coordination scientifique y compris Europe et International</a:t>
            </a:r>
          </a:p>
          <a:p>
            <a:pPr marL="800100" lvl="1" indent="-342900" defTabSz="1219170">
              <a:spcBef>
                <a:spcPts val="1200"/>
              </a:spcBef>
              <a:buClr>
                <a:srgbClr val="0C284B"/>
              </a:buClr>
              <a:buFont typeface="Arial" panose="020B0604020202020204" pitchFamily="34" charset="0"/>
              <a:buChar char="•"/>
            </a:pPr>
            <a:r>
              <a:rPr lang="fr-FR" b="1" dirty="0">
                <a:latin typeface="Arial"/>
                <a:sym typeface="Arial"/>
              </a:rPr>
              <a:t>Finançant</a:t>
            </a:r>
            <a:r>
              <a:rPr lang="fr-FR" dirty="0">
                <a:latin typeface="Arial"/>
                <a:sym typeface="Arial"/>
              </a:rPr>
              <a:t> Etablissements publics de recherche et/ou d’enseignement</a:t>
            </a:r>
          </a:p>
          <a:p>
            <a:pPr marL="800100" lvl="1" indent="-342900" defTabSz="1219170">
              <a:spcBef>
                <a:spcPts val="1200"/>
              </a:spcBef>
              <a:buClr>
                <a:srgbClr val="0C284B"/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Arial"/>
                <a:sym typeface="Arial"/>
              </a:rPr>
              <a:t>6 défis scientifiques pour remettre l’eau au cœur des socio-</a:t>
            </a:r>
            <a:r>
              <a:rPr lang="fr-FR" dirty="0" err="1">
                <a:latin typeface="Arial"/>
                <a:sym typeface="Arial"/>
              </a:rPr>
              <a:t>hydrosystèmes</a:t>
            </a:r>
            <a:endParaRPr lang="fr-FR" dirty="0">
              <a:latin typeface="Arial"/>
              <a:sym typeface="Arial"/>
            </a:endParaRPr>
          </a:p>
          <a:p>
            <a:pPr>
              <a:spcBef>
                <a:spcPts val="1200"/>
              </a:spcBef>
            </a:pP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 programme PEPR Exploratoire OneWater – Eau Bien Commun</a:t>
            </a:r>
          </a:p>
          <a:p>
            <a:r>
              <a:rPr lang="fr-FR" dirty="0">
                <a:solidFill>
                  <a:schemeClr val="tx1"/>
                </a:solidFill>
              </a:rPr>
              <a:t>10 ans et une Ambition</a:t>
            </a:r>
          </a:p>
        </p:txBody>
      </p:sp>
      <p:pic>
        <p:nvPicPr>
          <p:cNvPr id="5" name="Google Shape;289;p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862" y="1518442"/>
            <a:ext cx="3380401" cy="419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ANR-LOGO+RF+IA-EXE-CMJ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53"/>
          <a:stretch/>
        </p:blipFill>
        <p:spPr bwMode="auto">
          <a:xfrm>
            <a:off x="8421189" y="26351"/>
            <a:ext cx="2028235" cy="743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 descr="C:\Users\arongier\AppData\Local\Microsoft\Windows\INetCache\Content.Word\Logo France Relanc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749" y="101374"/>
            <a:ext cx="434264" cy="4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70" y="114709"/>
            <a:ext cx="416677" cy="437662"/>
          </a:xfrm>
          <a:prstGeom prst="rect">
            <a:avLst/>
          </a:prstGeom>
        </p:spPr>
      </p:pic>
      <p:pic>
        <p:nvPicPr>
          <p:cNvPr id="9" name="Google Shape;251;p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7343" y="2732117"/>
            <a:ext cx="736444" cy="66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395" y="2912963"/>
            <a:ext cx="1112631" cy="292996"/>
          </a:xfrm>
          <a:prstGeom prst="rect">
            <a:avLst/>
          </a:prstGeom>
        </p:spPr>
      </p:pic>
      <p:pic>
        <p:nvPicPr>
          <p:cNvPr id="11" name="Google Shape;256;p1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433" y="2581608"/>
            <a:ext cx="1657657" cy="955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22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4" y="434907"/>
            <a:ext cx="2777188" cy="812214"/>
          </a:xfrm>
          <a:prstGeom prst="rect">
            <a:avLst/>
          </a:prstGeom>
        </p:spPr>
      </p:pic>
      <p:pic>
        <p:nvPicPr>
          <p:cNvPr id="17" name="Google Shape;289;p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814" y="1243144"/>
            <a:ext cx="4392450" cy="513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ous-titre 4">
            <a:extLst>
              <a:ext uri="{FF2B5EF4-FFF2-40B4-BE49-F238E27FC236}">
                <a16:creationId xmlns:a16="http://schemas.microsoft.com/office/drawing/2014/main" id="{954CC072-4CC8-7840-965C-AA88FC808136}"/>
              </a:ext>
            </a:extLst>
          </p:cNvPr>
          <p:cNvSpPr txBox="1">
            <a:spLocks/>
          </p:cNvSpPr>
          <p:nvPr/>
        </p:nvSpPr>
        <p:spPr>
          <a:xfrm>
            <a:off x="599206" y="1894085"/>
            <a:ext cx="6723326" cy="48098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Anticiper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 impacts du changement global sur les ressources et les milieux naturels 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Considérer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l’empreinte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EAU des activités humaines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Développer l’Eau comme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Sentinelle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la Santé de l’Environnement et des sociétés humaines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Proposer des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solutions, 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accroître l’adaptabilité et la résilience des socio-écosystèmes aux défis Eaux 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(transverse): Accompagner la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transition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 une nouvelle gouvernance des ressources et une société plus sobre, vertueuse et résiliente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(transverse): Alimenter la prise de décision en partageant les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données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Eaux produites par tous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3981" y="612440"/>
            <a:ext cx="655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défis scientifiques</a:t>
            </a:r>
          </a:p>
        </p:txBody>
      </p:sp>
    </p:spTree>
    <p:extLst>
      <p:ext uri="{BB962C8B-B14F-4D97-AF65-F5344CB8AC3E}">
        <p14:creationId xmlns:p14="http://schemas.microsoft.com/office/powerpoint/2010/main" val="1497245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76951" y="121649"/>
            <a:ext cx="10977837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err="1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r-FR" sz="28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fr-FR" sz="28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800" b="1" dirty="0" err="1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r-FR" sz="28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&gt;&gt;&gt; </a:t>
            </a:r>
            <a:r>
              <a:rPr lang="fr-FR" sz="2800" b="1" dirty="0" err="1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FR" sz="28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  <a:r>
              <a:rPr lang="fr-FR" sz="28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(1/2)</a:t>
            </a:r>
            <a:endParaRPr lang="fr-FR" sz="24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04604" y="21558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047" y="121649"/>
            <a:ext cx="3795953" cy="355309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314280-F697-424F-9456-F49CE33491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5" y="843129"/>
            <a:ext cx="2441676" cy="789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6080" y="754024"/>
            <a:ext cx="6217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76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- 23 EU MS + 6 non-EU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– 2028 and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Budget ca. 400 M€ / 7 Years–112 M€ 1st Phase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9" y="2018544"/>
            <a:ext cx="9256942" cy="465848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469412" y="3904011"/>
            <a:ext cx="2606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launched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fr-FR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 « 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extreme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SRIA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Management Plan</a:t>
            </a: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Data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platform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0109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9770" y="1"/>
            <a:ext cx="7886700" cy="1325563"/>
          </a:xfrm>
        </p:spPr>
        <p:txBody>
          <a:bodyPr/>
          <a:lstStyle/>
          <a:p>
            <a:r>
              <a:rPr lang="fr-FR" dirty="0">
                <a:solidFill>
                  <a:srgbClr val="E87B1C"/>
                </a:solidFill>
              </a:rPr>
              <a:t>L’Eau – un champ d’innovation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02" y="1104544"/>
            <a:ext cx="3578677" cy="2684008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70" y="3268161"/>
            <a:ext cx="1711122" cy="171112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4426" y="1056498"/>
            <a:ext cx="1332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E87B1C"/>
                </a:solidFill>
              </a:rPr>
              <a:t>Aqueduc</a:t>
            </a:r>
            <a:r>
              <a:rPr lang="fr-FR" dirty="0"/>
              <a:t>:  Romains,</a:t>
            </a:r>
          </a:p>
          <a:p>
            <a:r>
              <a:rPr lang="fr-FR" dirty="0"/>
              <a:t>Mayas</a:t>
            </a:r>
          </a:p>
          <a:p>
            <a:r>
              <a:rPr lang="fr-FR" dirty="0"/>
              <a:t>400 ans avant JC</a:t>
            </a:r>
          </a:p>
        </p:txBody>
      </p:sp>
      <p:sp>
        <p:nvSpPr>
          <p:cNvPr id="7" name="AutoShape 2" descr="Résultat de recherche d'images pour &quot;toilettes individuelles thomas crapper&quot;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0" y="644345"/>
            <a:ext cx="2196193" cy="31025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278214" y="3812036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Toilettes</a:t>
            </a:r>
          </a:p>
          <a:p>
            <a:r>
              <a:rPr lang="fr-FR" dirty="0"/>
              <a:t>Thomas </a:t>
            </a:r>
            <a:r>
              <a:rPr lang="fr-FR" dirty="0" err="1"/>
              <a:t>Crapper</a:t>
            </a:r>
            <a:endParaRPr lang="fr-FR" dirty="0"/>
          </a:p>
          <a:p>
            <a:r>
              <a:rPr lang="fr-FR" dirty="0"/>
              <a:t>1861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409" y="569246"/>
            <a:ext cx="2019300" cy="226695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735896" y="743912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Robinet</a:t>
            </a:r>
          </a:p>
          <a:p>
            <a:r>
              <a:rPr lang="fr-FR" dirty="0"/>
              <a:t>Thomas</a:t>
            </a:r>
          </a:p>
          <a:p>
            <a:r>
              <a:rPr lang="fr-FR" dirty="0"/>
              <a:t>Campbell</a:t>
            </a:r>
          </a:p>
          <a:p>
            <a:r>
              <a:rPr lang="fr-FR" dirty="0"/>
              <a:t>1880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49" y="2568601"/>
            <a:ext cx="3038475" cy="1504950"/>
          </a:xfrm>
          <a:prstGeom prst="rect">
            <a:avLst/>
          </a:prstGeom>
        </p:spPr>
      </p:pic>
      <p:sp>
        <p:nvSpPr>
          <p:cNvPr id="14" name="AutoShape 6" descr="Résultat de recherche d'images pour &quot;compteur eau linky&quot;"/>
          <p:cNvSpPr>
            <a:spLocks noChangeAspect="1" noChangeArrowheads="1"/>
          </p:cNvSpPr>
          <p:nvPr/>
        </p:nvSpPr>
        <p:spPr bwMode="auto">
          <a:xfrm>
            <a:off x="17399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716" y="699013"/>
            <a:ext cx="3116850" cy="230143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213267" y="350390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Puits: </a:t>
            </a:r>
          </a:p>
          <a:p>
            <a:r>
              <a:rPr lang="fr-FR" dirty="0" err="1"/>
              <a:t>Neolithique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517" y="4150238"/>
            <a:ext cx="1333616" cy="185182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464691" y="5943628"/>
            <a:ext cx="2298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Village englouti </a:t>
            </a:r>
          </a:p>
          <a:p>
            <a:r>
              <a:rPr lang="fr-FR" sz="1200" dirty="0" err="1"/>
              <a:t>Atlit</a:t>
            </a:r>
            <a:r>
              <a:rPr lang="fr-FR" sz="1200" dirty="0"/>
              <a:t> Yam (IL)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24" y="4150238"/>
            <a:ext cx="1667049" cy="250057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586254" y="5020298"/>
            <a:ext cx="198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Réservoir Montsouris</a:t>
            </a:r>
          </a:p>
          <a:p>
            <a:r>
              <a:rPr lang="fr-FR" dirty="0"/>
              <a:t>1869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8" y="3244854"/>
            <a:ext cx="2179818" cy="316256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183755" y="6464643"/>
            <a:ext cx="285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Louis-George Mulot, 1851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63876" y="5528129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5840 - 5560 </a:t>
            </a:r>
          </a:p>
          <a:p>
            <a:r>
              <a:rPr lang="nb-NO" dirty="0"/>
              <a:t>av. J. -C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2434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9770" y="1"/>
            <a:ext cx="7886700" cy="1325563"/>
          </a:xfrm>
        </p:spPr>
        <p:txBody>
          <a:bodyPr/>
          <a:lstStyle/>
          <a:p>
            <a:r>
              <a:rPr lang="fr-FR" dirty="0">
                <a:solidFill>
                  <a:srgbClr val="E87B1C"/>
                </a:solidFill>
              </a:rPr>
              <a:t>L’Eau – un champ d’innovation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02" y="1104544"/>
            <a:ext cx="3578677" cy="2684008"/>
          </a:xfrm>
        </p:spPr>
      </p:pic>
      <p:sp>
        <p:nvSpPr>
          <p:cNvPr id="7" name="AutoShape 2" descr="Résultat de recherche d'images pour &quot;toilettes individuelles thomas crapper&quot;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818902" y="759752"/>
            <a:ext cx="217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</a:t>
            </a:r>
            <a:r>
              <a:rPr lang="fr-FR" dirty="0" err="1"/>
              <a:t>Shayp</a:t>
            </a:r>
            <a:endParaRPr lang="fr-FR" dirty="0"/>
          </a:p>
        </p:txBody>
      </p:sp>
      <p:sp>
        <p:nvSpPr>
          <p:cNvPr id="14" name="AutoShape 6" descr="Résultat de recherche d'images pour &quot;compteur eau linky&quot;"/>
          <p:cNvSpPr>
            <a:spLocks noChangeAspect="1" noChangeArrowheads="1"/>
          </p:cNvSpPr>
          <p:nvPr/>
        </p:nvSpPr>
        <p:spPr bwMode="auto">
          <a:xfrm>
            <a:off x="17399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83103" y="1241164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Observation</a:t>
            </a:r>
          </a:p>
          <a:p>
            <a:r>
              <a:rPr lang="fr-FR" dirty="0"/>
              <a:t>satellitaire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2" y="784292"/>
            <a:ext cx="3022162" cy="16692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5" y="2598043"/>
            <a:ext cx="3547168" cy="19200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147" y="1131473"/>
            <a:ext cx="3299566" cy="25726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754" y="1698351"/>
            <a:ext cx="1658635" cy="201998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864663" y="5601853"/>
            <a:ext cx="217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Capteurs de brouillard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018" y="801330"/>
            <a:ext cx="1505943" cy="155452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483802" y="168782"/>
            <a:ext cx="253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Bulle d’eau comestible ©</a:t>
            </a:r>
            <a:r>
              <a:rPr lang="fr-FR" dirty="0" err="1"/>
              <a:t>OoHoo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04" y="4782356"/>
            <a:ext cx="2651998" cy="1871708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99" t="54673" r="3834" b="2039"/>
          <a:stretch/>
        </p:blipFill>
        <p:spPr>
          <a:xfrm>
            <a:off x="4036530" y="4141268"/>
            <a:ext cx="1706880" cy="11495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24" y="3386559"/>
            <a:ext cx="2767442" cy="21848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71831" y="2977095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©</a:t>
            </a:r>
            <a:r>
              <a:rPr lang="fr-FR" dirty="0" err="1"/>
              <a:t>Scubic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970" y="5114063"/>
            <a:ext cx="2613863" cy="17439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562306" y="6248184"/>
            <a:ext cx="162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©</a:t>
            </a:r>
            <a:r>
              <a:rPr lang="fr-FR"/>
              <a:t>Watergenics</a:t>
            </a:r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969" y="3386559"/>
            <a:ext cx="2468538" cy="247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999" y="540000"/>
            <a:ext cx="11207863" cy="720000"/>
          </a:xfrm>
        </p:spPr>
        <p:txBody>
          <a:bodyPr/>
          <a:lstStyle/>
          <a:p>
            <a:r>
              <a:rPr lang="fr-FR" dirty="0">
                <a:solidFill>
                  <a:srgbClr val="E87B1C"/>
                </a:solidFill>
              </a:rPr>
              <a:t>De quoi réfléchir cependant sur nos priorités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82981" y="1712414"/>
            <a:ext cx="7886700" cy="4665640"/>
          </a:xfrm>
        </p:spPr>
        <p:txBody>
          <a:bodyPr>
            <a:normAutofit fontScale="77500" lnSpcReduction="2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3100" dirty="0">
                <a:solidFill>
                  <a:srgbClr val="139495"/>
                </a:solidFill>
                <a:latin typeface="+mn-lt"/>
              </a:rPr>
              <a:t>En quelques années, 6 des 7 milliards d’hommes sur terre ont un téléphone mobile</a:t>
            </a:r>
          </a:p>
          <a:p>
            <a:r>
              <a:rPr lang="fr-FR" sz="3100" dirty="0">
                <a:solidFill>
                  <a:srgbClr val="139495"/>
                </a:solidFill>
                <a:latin typeface="+mn-lt"/>
              </a:rPr>
              <a:t>En plusieurs dizaines d’années,  seuls 4,5 milliards ont accès à des toilettes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260000"/>
            <a:ext cx="7110412" cy="347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55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4724400" y="6311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0DB99-046B-4E4D-81B2-F255E1A43D3D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" y="3859959"/>
            <a:ext cx="6587604" cy="171327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031110" y="6209426"/>
            <a:ext cx="325418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d.darmendrail@brgm.fr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704" y="1202943"/>
            <a:ext cx="7854591" cy="247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7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challenges en quelques chiffres</a:t>
            </a:r>
          </a:p>
        </p:txBody>
      </p:sp>
      <p:pic>
        <p:nvPicPr>
          <p:cNvPr id="5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7" y="780995"/>
            <a:ext cx="6174379" cy="33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space réservé du contenu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731" y="254133"/>
            <a:ext cx="5089586" cy="3626330"/>
          </a:xfrm>
          <a:prstGeom prst="rect">
            <a:avLst/>
          </a:prstGeom>
        </p:spPr>
      </p:pic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78" r="21007"/>
          <a:stretch/>
        </p:blipFill>
        <p:spPr>
          <a:xfrm>
            <a:off x="5956663" y="4060901"/>
            <a:ext cx="2684267" cy="27659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1630" y="4788818"/>
            <a:ext cx="2508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Pas plus de 2 ou 3 jours sans boire (plusieurs semaines sans manger)</a:t>
            </a:r>
          </a:p>
        </p:txBody>
      </p:sp>
    </p:spTree>
    <p:extLst>
      <p:ext uri="{BB962C8B-B14F-4D97-AF65-F5344CB8AC3E}">
        <p14:creationId xmlns:p14="http://schemas.microsoft.com/office/powerpoint/2010/main" val="187896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178628" y="125718"/>
            <a:ext cx="9061166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Le grand cycle de l’eau en France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0003766" y="464272"/>
            <a:ext cx="137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503 Mrds</a:t>
            </a:r>
            <a:endParaRPr lang="fr-FR" b="1" baseline="30000" dirty="0">
              <a:solidFill>
                <a:srgbClr val="0070C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1826277" y="5456762"/>
            <a:ext cx="502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87B1C"/>
              </a:buClr>
            </a:pPr>
            <a:r>
              <a:rPr lang="fr-FR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Eaux renouvelables</a:t>
            </a:r>
            <a:endParaRPr lang="fr-FR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9" name="Groupe 1028"/>
          <p:cNvGrpSpPr/>
          <p:nvPr/>
        </p:nvGrpSpPr>
        <p:grpSpPr>
          <a:xfrm>
            <a:off x="254838" y="813776"/>
            <a:ext cx="6482392" cy="4801314"/>
            <a:chOff x="254838" y="813776"/>
            <a:chExt cx="6482392" cy="4801314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DC9C3BE-7524-4D3C-91AC-EB858DC2FE6B}"/>
                </a:ext>
              </a:extLst>
            </p:cNvPr>
            <p:cNvSpPr txBox="1"/>
            <p:nvPr/>
          </p:nvSpPr>
          <p:spPr>
            <a:xfrm>
              <a:off x="254838" y="813776"/>
              <a:ext cx="6482392" cy="480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E87B1C"/>
                </a:buClr>
              </a:pPr>
              <a:r>
                <a:rPr lang="fr-FR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Entrées</a:t>
              </a:r>
            </a:p>
            <a:p>
              <a:pPr>
                <a:buClr>
                  <a:srgbClr val="E87B1C"/>
                </a:buClr>
              </a:pP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E87B1C"/>
                </a:buClr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Pluie :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503 milliards de m</a:t>
              </a:r>
              <a:r>
                <a:rPr lang="fr-FR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/an</a:t>
              </a:r>
            </a:p>
            <a:p>
              <a:pPr>
                <a:buClr>
                  <a:srgbClr val="E87B1C"/>
                </a:buClr>
              </a:pP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E87B1C"/>
                </a:buClr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Pays voisins (fleuves) :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11 milliards de m</a:t>
              </a:r>
              <a:r>
                <a:rPr lang="fr-FR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/an</a:t>
              </a:r>
            </a:p>
            <a:p>
              <a:pPr>
                <a:buClr>
                  <a:srgbClr val="E87B1C"/>
                </a:buClr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E87B1C"/>
                </a:buClr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E87B1C"/>
                </a:buClr>
              </a:pPr>
              <a:r>
                <a:rPr lang="fr-FR" sz="3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Sorties</a:t>
              </a:r>
            </a:p>
            <a:p>
              <a:pPr>
                <a:buClr>
                  <a:srgbClr val="E87B1C"/>
                </a:buClr>
              </a:pP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E87B1C"/>
                </a:buClr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Evaporation :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314 milliards de m</a:t>
              </a:r>
              <a:r>
                <a:rPr lang="fr-FR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/an</a:t>
              </a:r>
            </a:p>
            <a:p>
              <a:pPr>
                <a:buClr>
                  <a:srgbClr val="E87B1C"/>
                </a:buClr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E87B1C"/>
                </a:buClr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Ruissellement (cours d’eau) :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80 milliards de m</a:t>
              </a:r>
              <a:r>
                <a:rPr lang="fr-FR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/an</a:t>
              </a:r>
            </a:p>
            <a:p>
              <a:pPr>
                <a:buClr>
                  <a:srgbClr val="E87B1C"/>
                </a:buClr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E87B1C"/>
                </a:buClr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Infiltration (nappes) :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 120 milliards de m</a:t>
              </a:r>
              <a:r>
                <a:rPr lang="fr-FR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/an</a:t>
              </a:r>
            </a:p>
            <a:p>
              <a:pPr>
                <a:buClr>
                  <a:srgbClr val="E87B1C"/>
                </a:buClr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8" name="Groupe 1027"/>
            <p:cNvGrpSpPr/>
            <p:nvPr/>
          </p:nvGrpSpPr>
          <p:grpSpPr>
            <a:xfrm>
              <a:off x="270113" y="3860764"/>
              <a:ext cx="6408983" cy="1754326"/>
              <a:chOff x="270113" y="3860764"/>
              <a:chExt cx="6408983" cy="1754326"/>
            </a:xfrm>
          </p:grpSpPr>
          <p:sp>
            <p:nvSpPr>
              <p:cNvPr id="25" name="Rectangle à coins arrondis 24"/>
              <p:cNvSpPr/>
              <p:nvPr/>
            </p:nvSpPr>
            <p:spPr>
              <a:xfrm>
                <a:off x="270113" y="4362378"/>
                <a:ext cx="6372232" cy="1005419"/>
              </a:xfrm>
              <a:prstGeom prst="round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DC9C3BE-7524-4D3C-91AC-EB858DC2FE6B}"/>
                  </a:ext>
                </a:extLst>
              </p:cNvPr>
              <p:cNvSpPr txBox="1"/>
              <p:nvPr/>
            </p:nvSpPr>
            <p:spPr>
              <a:xfrm>
                <a:off x="5981904" y="3860764"/>
                <a:ext cx="69719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E87B1C"/>
                  </a:buClr>
                </a:pP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61%</a:t>
                </a:r>
              </a:p>
              <a:p>
                <a:pPr>
                  <a:buClr>
                    <a:srgbClr val="E87B1C"/>
                  </a:buClr>
                </a:pPr>
                <a:endParaRPr 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E87B1C"/>
                  </a:buClr>
                </a:pP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16%</a:t>
                </a:r>
              </a:p>
              <a:p>
                <a:pPr>
                  <a:buClr>
                    <a:srgbClr val="E87B1C"/>
                  </a:buClr>
                </a:pPr>
                <a:endParaRPr 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E87B1C"/>
                  </a:buClr>
                </a:pP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23%</a:t>
                </a:r>
              </a:p>
              <a:p>
                <a:pPr>
                  <a:buClr>
                    <a:srgbClr val="E87B1C"/>
                  </a:buClr>
                </a:pP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30" name="Rectangle 1029"/>
          <p:cNvSpPr/>
          <p:nvPr/>
        </p:nvSpPr>
        <p:spPr>
          <a:xfrm>
            <a:off x="7446613" y="6278456"/>
            <a:ext cx="2271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source : bnpe.eaufrance.fr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6752505" y="125718"/>
            <a:ext cx="5364154" cy="5920317"/>
            <a:chOff x="6752505" y="125718"/>
            <a:chExt cx="5364154" cy="5920317"/>
          </a:xfrm>
        </p:grpSpPr>
        <p:grpSp>
          <p:nvGrpSpPr>
            <p:cNvPr id="4" name="Groupe 3"/>
            <p:cNvGrpSpPr/>
            <p:nvPr/>
          </p:nvGrpSpPr>
          <p:grpSpPr>
            <a:xfrm>
              <a:off x="6752505" y="125718"/>
              <a:ext cx="5364154" cy="5920317"/>
              <a:chOff x="6663821" y="125718"/>
              <a:chExt cx="5364154" cy="5920317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6663821" y="125718"/>
                <a:ext cx="5276998" cy="5920317"/>
                <a:chOff x="6663821" y="125718"/>
                <a:chExt cx="5276998" cy="5920317"/>
              </a:xfrm>
            </p:grpSpPr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3821" y="125718"/>
                  <a:ext cx="5253994" cy="5920317"/>
                </a:xfrm>
                <a:prstGeom prst="rect">
                  <a:avLst/>
                </a:prstGeom>
              </p:spPr>
            </p:pic>
            <p:sp>
              <p:nvSpPr>
                <p:cNvPr id="15" name="ZoneTexte 14"/>
                <p:cNvSpPr txBox="1"/>
                <p:nvPr/>
              </p:nvSpPr>
              <p:spPr>
                <a:xfrm>
                  <a:off x="8350369" y="1875605"/>
                  <a:ext cx="132846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C00000"/>
                      </a:solidFill>
                    </a:rPr>
                    <a:t>314 Mrds</a:t>
                  </a:r>
                  <a:endParaRPr lang="fr-FR" b="1" baseline="30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9934754" y="2819420"/>
                  <a:ext cx="132846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C00000"/>
                      </a:solidFill>
                    </a:rPr>
                    <a:t>80 Mrds</a:t>
                  </a:r>
                  <a:endParaRPr lang="fr-FR" b="1" baseline="30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10740820" y="3306766"/>
                  <a:ext cx="11999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C00000"/>
                      </a:solidFill>
                    </a:rPr>
                    <a:t>120 Mrds</a:t>
                  </a:r>
                  <a:endParaRPr lang="fr-FR" b="1" baseline="300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4" name="ZoneTexte 23"/>
              <p:cNvSpPr txBox="1"/>
              <p:nvPr/>
            </p:nvSpPr>
            <p:spPr>
              <a:xfrm>
                <a:off x="10985194" y="1833906"/>
                <a:ext cx="1042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0070C0"/>
                    </a:solidFill>
                  </a:rPr>
                  <a:t>11 Mrds</a:t>
                </a:r>
                <a:endParaRPr lang="fr-FR" b="1" baseline="300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2" name="ZoneTexte 31"/>
            <p:cNvSpPr txBox="1"/>
            <p:nvPr/>
          </p:nvSpPr>
          <p:spPr>
            <a:xfrm>
              <a:off x="9677925" y="1043020"/>
              <a:ext cx="12119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</a:rPr>
                <a:t>503 Mrds</a:t>
              </a:r>
              <a:endParaRPr lang="fr-FR" b="1" baseline="300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1822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" y="1060451"/>
            <a:ext cx="5698584" cy="294265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Comment le Climat affecte les ressources en eau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0629" y="69111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IPCC, 2022</a:t>
            </a:r>
          </a:p>
        </p:txBody>
      </p:sp>
      <p:pic>
        <p:nvPicPr>
          <p:cNvPr id="8" name="Espace réservé du contenu 3" descr="http://www2.ucar.edu/sites/default/files/news/2010/2030-2039wOceanLabels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824" y="875785"/>
            <a:ext cx="6350033" cy="358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3"/>
          <a:stretch/>
        </p:blipFill>
        <p:spPr>
          <a:xfrm>
            <a:off x="0" y="4297210"/>
            <a:ext cx="4580708" cy="2328862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4439366" y="4742885"/>
            <a:ext cx="6977571" cy="7187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Modification de la distribution spatiale des précipitations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Modification de l’intensité des précipitations (+7% par °C en moyenne) – plus fréquent en été / automne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Augmentation de l’évaporation &gt; accroissement risque de sécheresse (sols, cours d’eau, eaux souterraines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Accroissement de certaines demandes</a:t>
            </a:r>
          </a:p>
        </p:txBody>
      </p:sp>
    </p:spTree>
    <p:extLst>
      <p:ext uri="{BB962C8B-B14F-4D97-AF65-F5344CB8AC3E}">
        <p14:creationId xmlns:p14="http://schemas.microsoft.com/office/powerpoint/2010/main" val="240477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117668" y="19280"/>
            <a:ext cx="9061166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Le grand cycle de l’eau</a:t>
            </a:r>
          </a:p>
        </p:txBody>
      </p:sp>
      <p:sp>
        <p:nvSpPr>
          <p:cNvPr id="1030" name="Rectangle 1029"/>
          <p:cNvSpPr/>
          <p:nvPr/>
        </p:nvSpPr>
        <p:spPr>
          <a:xfrm>
            <a:off x="1664122" y="6538187"/>
            <a:ext cx="15311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/>
              <a:t>source : bnpe.eaufrance.fr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339634" y="1090775"/>
            <a:ext cx="2682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87B1C"/>
              </a:buClr>
            </a:pPr>
            <a:r>
              <a:rPr lang="fr-FR" sz="2400" dirty="0">
                <a:solidFill>
                  <a:srgbClr val="139495"/>
                </a:solidFill>
              </a:rPr>
              <a:t>Ressources théoriques vs. ressources mobilisables pour des usages</a:t>
            </a:r>
          </a:p>
          <a:p>
            <a:pPr>
              <a:buClr>
                <a:srgbClr val="E87B1C"/>
              </a:buClr>
            </a:pPr>
            <a:endParaRPr lang="fr-FR" sz="2400" b="1" dirty="0">
              <a:solidFill>
                <a:srgbClr val="1394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86" y="771032"/>
            <a:ext cx="3831870" cy="236631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C897F56-2AA5-974C-95A8-BFFA7C69BB37}"/>
              </a:ext>
            </a:extLst>
          </p:cNvPr>
          <p:cNvSpPr txBox="1"/>
          <p:nvPr/>
        </p:nvSpPr>
        <p:spPr>
          <a:xfrm>
            <a:off x="5626639" y="2541714"/>
            <a:ext cx="1287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Débit réservé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E14099A2-80EC-CA40-A06A-6D392633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156" y="771033"/>
            <a:ext cx="3716536" cy="22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405316" y="273162"/>
            <a:ext cx="331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Crues – pas vraiment utilisable</a:t>
            </a:r>
          </a:p>
          <a:p>
            <a:r>
              <a:rPr lang="fr-FR" dirty="0"/>
              <a:t>directement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7" t="-9115" r="1" b="51327"/>
          <a:stretch/>
        </p:blipFill>
        <p:spPr>
          <a:xfrm>
            <a:off x="8570001" y="2917371"/>
            <a:ext cx="1105222" cy="52251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260" y="3869225"/>
            <a:ext cx="6189246" cy="1349943"/>
          </a:xfrm>
          <a:prstGeom prst="rect">
            <a:avLst/>
          </a:prstGeom>
        </p:spPr>
      </p:pic>
      <p:sp>
        <p:nvSpPr>
          <p:cNvPr id="36" name="Espace réservé du contenu 2"/>
          <p:cNvSpPr txBox="1">
            <a:spLocks/>
          </p:cNvSpPr>
          <p:nvPr/>
        </p:nvSpPr>
        <p:spPr>
          <a:xfrm>
            <a:off x="117668" y="5624584"/>
            <a:ext cx="5109383" cy="63103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Diversité naturelle des nappes : cyclicité annuelle, pluriannuelle, voire double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4218" y="2955731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: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6002754" y="5509761"/>
            <a:ext cx="5834743" cy="63103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longues chroniques pour différencier variations climatiques des variations d’exploitation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5029200" y="5641528"/>
            <a:ext cx="772160" cy="38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87" y="3579628"/>
            <a:ext cx="5784773" cy="18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3869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5895703" y="2518208"/>
            <a:ext cx="6178881" cy="4339792"/>
            <a:chOff x="6400054" y="2478506"/>
            <a:chExt cx="5640024" cy="417518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054" y="2478506"/>
              <a:ext cx="5640024" cy="417518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711624" y="6319110"/>
              <a:ext cx="15119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900" dirty="0"/>
                <a:t>source : sigescen.brgm.fr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178628" y="125718"/>
            <a:ext cx="10071361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Relations Eaux Superficielles - Eaux souterraines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97433" y="4050481"/>
            <a:ext cx="57811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87B1C"/>
              </a:buClr>
            </a:pP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Echanges avec zones humides</a:t>
            </a:r>
          </a:p>
          <a:p>
            <a:pPr>
              <a:buClr>
                <a:srgbClr val="E87B1C"/>
              </a:buCl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Relations étroites avec de nombreux marais, étangs, tourbières, prairies humides, et donc 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87B1C"/>
              </a:buClr>
            </a:pPr>
            <a:endParaRPr lang="fr-FR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87B1C"/>
              </a:buClr>
            </a:pP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Faune et flore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associées à ces milieux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4053103" y="688964"/>
            <a:ext cx="70619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87B1C"/>
              </a:buClr>
            </a:pP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 des cours d’eau</a:t>
            </a:r>
          </a:p>
          <a:p>
            <a:pPr>
              <a:buClr>
                <a:srgbClr val="E87B1C"/>
              </a:buClr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80 à 100%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du débit des cours d’eau peuvent provenir des nappes durant l’été</a:t>
            </a:r>
          </a:p>
          <a:p>
            <a:pPr>
              <a:buClr>
                <a:srgbClr val="E87B1C"/>
              </a:buClr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87B1C"/>
              </a:buClr>
            </a:pP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Alimentation des sources</a:t>
            </a:r>
          </a:p>
          <a:p>
            <a:pPr>
              <a:buClr>
                <a:srgbClr val="E87B1C"/>
              </a:buClr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71 657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sources connues</a:t>
            </a:r>
          </a:p>
          <a:p>
            <a:pPr>
              <a:buClr>
                <a:srgbClr val="E87B1C"/>
              </a:buClr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599543" y="852645"/>
            <a:ext cx="3345439" cy="3101781"/>
            <a:chOff x="584070" y="665203"/>
            <a:chExt cx="2603938" cy="277770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/>
            <a:srcRect t="3187" b="1550"/>
            <a:stretch/>
          </p:blipFill>
          <p:spPr>
            <a:xfrm>
              <a:off x="584070" y="665203"/>
              <a:ext cx="2410799" cy="277770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2409228" y="1915118"/>
              <a:ext cx="77878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B0F0"/>
                  </a:solidFill>
                </a:rPr>
                <a:t>Essonne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7390955" y="2403536"/>
            <a:ext cx="3893389" cy="33855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tabLst>
                <a:tab pos="3494088" algn="l"/>
                <a:tab pos="8067675" algn="l"/>
              </a:tabLst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Nappe des calcaires de Beauce</a:t>
            </a:r>
          </a:p>
        </p:txBody>
      </p:sp>
    </p:spTree>
    <p:extLst>
      <p:ext uri="{BB962C8B-B14F-4D97-AF65-F5344CB8AC3E}">
        <p14:creationId xmlns:p14="http://schemas.microsoft.com/office/powerpoint/2010/main" val="396196611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0000" y="214630"/>
            <a:ext cx="11077234" cy="720000"/>
          </a:xfrm>
        </p:spPr>
        <p:txBody>
          <a:bodyPr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 Ressource en eau douce « limitée »</a:t>
            </a:r>
            <a:b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dépendante des réserves en eaux souterraines – l’invisible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4897" y="986304"/>
            <a:ext cx="7964015" cy="7187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Eaux souterraines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représentant 30% des 2,5% d’eaux douces de la planète bleue : la seconde ressource d’eau douce après les glaciers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Ressource reconstituée par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l'infiltration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dans le sol des précipitations et via les cours d’eau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277171" y="2552791"/>
            <a:ext cx="7693953" cy="176348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DIN" panose="0200050304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DIN" panose="0200050304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DIN" panose="0200050304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DIN" panose="0200050304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DIN" panose="0200050304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16" y="1080861"/>
            <a:ext cx="3501335" cy="51370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822" y="936572"/>
            <a:ext cx="126829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Ressource en eau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0109" y="2413510"/>
            <a:ext cx="8242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Arial Narrow" panose="020B0606020202030204" pitchFamily="34" charset="0"/>
              </a:rPr>
              <a:t>Eau douce</a:t>
            </a:r>
          </a:p>
          <a:p>
            <a:pPr algn="ctr"/>
            <a:r>
              <a:rPr lang="fr-FR" sz="1200" b="1" dirty="0">
                <a:solidFill>
                  <a:srgbClr val="0070C0"/>
                </a:solidFill>
                <a:latin typeface="Arial Narrow" panose="020B0606020202030204" pitchFamily="34" charset="0"/>
              </a:rPr>
              <a:t>2,5%</a:t>
            </a:r>
          </a:p>
        </p:txBody>
      </p:sp>
      <p:sp>
        <p:nvSpPr>
          <p:cNvPr id="9" name="Ellipse 8"/>
          <p:cNvSpPr/>
          <p:nvPr/>
        </p:nvSpPr>
        <p:spPr>
          <a:xfrm>
            <a:off x="108427" y="2408023"/>
            <a:ext cx="1107631" cy="467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22979" y="4051886"/>
            <a:ext cx="11560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Arial Narrow" panose="020B0606020202030204" pitchFamily="34" charset="0"/>
              </a:rPr>
              <a:t>Eaux de surface</a:t>
            </a:r>
          </a:p>
          <a:p>
            <a:pPr algn="ctr"/>
            <a:r>
              <a:rPr lang="fr-FR" sz="1200" b="1" dirty="0">
                <a:solidFill>
                  <a:srgbClr val="0070C0"/>
                </a:solidFill>
                <a:latin typeface="Arial Narrow" panose="020B0606020202030204" pitchFamily="34" charset="0"/>
              </a:rPr>
              <a:t>0,4%</a:t>
            </a:r>
          </a:p>
        </p:txBody>
      </p:sp>
      <p:sp>
        <p:nvSpPr>
          <p:cNvPr id="12" name="Ellipse 11"/>
          <p:cNvSpPr/>
          <p:nvPr/>
        </p:nvSpPr>
        <p:spPr>
          <a:xfrm>
            <a:off x="80995" y="3985684"/>
            <a:ext cx="1183045" cy="6054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358552" y="3733101"/>
            <a:ext cx="12827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Arial Narrow" panose="020B0606020202030204" pitchFamily="34" charset="0"/>
              </a:rPr>
              <a:t>Eaux souterraines</a:t>
            </a:r>
          </a:p>
          <a:p>
            <a:pPr algn="ctr"/>
            <a:r>
              <a:rPr lang="fr-FR" sz="1200" b="1" dirty="0">
                <a:solidFill>
                  <a:srgbClr val="0070C0"/>
                </a:solidFill>
                <a:latin typeface="Arial Narrow" panose="020B0606020202030204" pitchFamily="34" charset="0"/>
              </a:rPr>
              <a:t>30,1%</a:t>
            </a:r>
          </a:p>
        </p:txBody>
      </p:sp>
      <p:sp>
        <p:nvSpPr>
          <p:cNvPr id="13" name="Ellipse 12"/>
          <p:cNvSpPr/>
          <p:nvPr/>
        </p:nvSpPr>
        <p:spPr>
          <a:xfrm>
            <a:off x="2299986" y="3669092"/>
            <a:ext cx="1378304" cy="4982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2" descr="Le grand cycle de l'eau  © Agence française pour la biodiversité /  Matthieu Nivesse (d'après OIEau), 2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918" y="2334991"/>
            <a:ext cx="4443120" cy="32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4466546" y="6140072"/>
            <a:ext cx="2336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/>
                </a:solidFill>
              </a:rPr>
              <a:t>Source: OFB, 2018</a:t>
            </a:r>
          </a:p>
        </p:txBody>
      </p:sp>
      <p:pic>
        <p:nvPicPr>
          <p:cNvPr id="23" name="Picture 2" descr="https://images.theconversation.com/files/402813/original/file-20210526-15-ewaija.jpeg?ixlib=rb-1.1.0&amp;q=45&amp;auto=format&amp;w=1000&amp;fit=cli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3799" y="2028257"/>
            <a:ext cx="3407325" cy="457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23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135502" y="153441"/>
            <a:ext cx="1116252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Usages de l’eau souterraine – Une affaire de territoires !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10" y="5780314"/>
            <a:ext cx="2778890" cy="107768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16" r="2386"/>
          <a:stretch/>
        </p:blipFill>
        <p:spPr>
          <a:xfrm>
            <a:off x="4746110" y="3800924"/>
            <a:ext cx="3680085" cy="284202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0"/>
          <a:stretch/>
        </p:blipFill>
        <p:spPr>
          <a:xfrm>
            <a:off x="911660" y="3792592"/>
            <a:ext cx="2808632" cy="2812490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161530" y="2475050"/>
            <a:ext cx="7117525" cy="7187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Les usages et l'origine de l'eau consommée dépendent fortement des régions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chaque territoire a sa spécificité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42280" y="3401903"/>
            <a:ext cx="3347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1"/>
                </a:solidFill>
                <a:latin typeface="Arial Narrow" panose="020B0606020202030204" pitchFamily="34" charset="0"/>
              </a:rPr>
              <a:t>Répartition des usages de l'eau par bassin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/>
          <a:srcRect t="39282"/>
          <a:stretch/>
        </p:blipFill>
        <p:spPr>
          <a:xfrm>
            <a:off x="1014909" y="606656"/>
            <a:ext cx="4137314" cy="1868393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7201324" y="690586"/>
            <a:ext cx="4889758" cy="2950241"/>
            <a:chOff x="7201324" y="690586"/>
            <a:chExt cx="4889758" cy="295024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01324" y="701770"/>
              <a:ext cx="4889758" cy="2939057"/>
            </a:xfrm>
            <a:prstGeom prst="rect">
              <a:avLst/>
            </a:prstGeom>
          </p:spPr>
        </p:pic>
        <p:grpSp>
          <p:nvGrpSpPr>
            <p:cNvPr id="4" name="Groupe 3"/>
            <p:cNvGrpSpPr/>
            <p:nvPr/>
          </p:nvGrpSpPr>
          <p:grpSpPr>
            <a:xfrm>
              <a:off x="8154186" y="690586"/>
              <a:ext cx="3648126" cy="1196228"/>
              <a:chOff x="8154186" y="690586"/>
              <a:chExt cx="3648126" cy="1196228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8154186" y="690586"/>
                <a:ext cx="10679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latin typeface="Arial Narrow" panose="020B0606020202030204" pitchFamily="34" charset="0"/>
                  </a:rPr>
                  <a:t>5566 m3/an</a:t>
                </a: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10734391" y="1482183"/>
                <a:ext cx="10679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latin typeface="Arial Narrow" panose="020B0606020202030204" pitchFamily="34" charset="0"/>
                  </a:rPr>
                  <a:t>2801 m3/an</a:t>
                </a: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9469907" y="1548260"/>
                <a:ext cx="10679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latin typeface="Arial Narrow" panose="020B0606020202030204" pitchFamily="34" charset="0"/>
                  </a:rPr>
                  <a:t>2490 m3/an</a:t>
                </a: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8385903" y="220558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67%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9632231" y="22698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40%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0974857" y="22698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37%</a:t>
              </a:r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4444569" y="3401903"/>
            <a:ext cx="3464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1"/>
                </a:solidFill>
                <a:latin typeface="Arial Narrow" panose="020B0606020202030204" pitchFamily="34" charset="0"/>
              </a:rPr>
              <a:t>Part des eaux souterraines par département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093540" y="6319157"/>
            <a:ext cx="2865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SDES, 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04239" y="4010007"/>
            <a:ext cx="29553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Les usages et l'origine de l'eau consommée dépendent fortement des régions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chaque territoire a sa spécificité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26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5D2AA82894574C98161B819ACC87AF" ma:contentTypeVersion="9" ma:contentTypeDescription="Crée un document." ma:contentTypeScope="" ma:versionID="6827dc2a8d862b4de4f4f6a02497dfa8">
  <xsd:schema xmlns:xsd="http://www.w3.org/2001/XMLSchema" xmlns:xs="http://www.w3.org/2001/XMLSchema" xmlns:p="http://schemas.microsoft.com/office/2006/metadata/properties" xmlns:ns2="f652ce68-f3dd-41f7-8f7a-3b63a9d07381" targetNamespace="http://schemas.microsoft.com/office/2006/metadata/properties" ma:root="true" ma:fieldsID="3f1efe762308f6193f16fbec56794db0" ns2:_="">
    <xsd:import namespace="f652ce68-f3dd-41f7-8f7a-3b63a9d073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52ce68-f3dd-41f7-8f7a-3b63a9d07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6AEB6D-7F49-4130-A932-7971F03276E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f652ce68-f3dd-41f7-8f7a-3b63a9d0738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DC9588-D89B-490C-AD64-E8EDAC818E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1E8431-5E5F-4105-9E91-CEA90E2F5A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52ce68-f3dd-41f7-8f7a-3b63a9d073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9591</TotalTime>
  <Words>1748</Words>
  <Application>Microsoft Office PowerPoint</Application>
  <PresentationFormat>Grand écran</PresentationFormat>
  <Paragraphs>323</Paragraphs>
  <Slides>29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1" baseType="lpstr">
      <vt:lpstr>Agency FB</vt:lpstr>
      <vt:lpstr>Arial</vt:lpstr>
      <vt:lpstr>Arial Narrow</vt:lpstr>
      <vt:lpstr>Calibri</vt:lpstr>
      <vt:lpstr>Calibri Light</vt:lpstr>
      <vt:lpstr>Courier New</vt:lpstr>
      <vt:lpstr>DIN</vt:lpstr>
      <vt:lpstr>Symbol</vt:lpstr>
      <vt:lpstr>Times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Ressource en eau douce « limitée »  dépendante des réserves en eaux souterraines – l’invisible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nouvel outil de gestion prévisionnelle à l’échelle de l’année</vt:lpstr>
      <vt:lpstr>Quelles conséquences du Changement climatique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L’Eau – un champ d’innovation</vt:lpstr>
      <vt:lpstr>L’Eau – un champ d’innovation</vt:lpstr>
      <vt:lpstr>De quoi réfléchir cependant sur nos priorités 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Modèle de présentation - Version française</dc:title>
  <dc:creator>Sandrine</dc:creator>
  <cp:lastModifiedBy>Anaïs Rodrigues</cp:lastModifiedBy>
  <cp:revision>556</cp:revision>
  <cp:lastPrinted>2022-10-20T13:30:26Z</cp:lastPrinted>
  <dcterms:created xsi:type="dcterms:W3CDTF">2018-10-03T08:36:16Z</dcterms:created>
  <dcterms:modified xsi:type="dcterms:W3CDTF">2022-11-09T10:12:58Z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0x0101004B5D2AA82894574C98161B819ACC87AF</vt:lpwstr>
  </property>
</Properties>
</file>