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1" r:id="rId6"/>
    <p:sldId id="286" r:id="rId7"/>
    <p:sldId id="260" r:id="rId8"/>
    <p:sldId id="262" r:id="rId9"/>
    <p:sldId id="263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80" r:id="rId18"/>
    <p:sldId id="281" r:id="rId19"/>
    <p:sldId id="282" r:id="rId20"/>
    <p:sldId id="284" r:id="rId21"/>
    <p:sldId id="283" r:id="rId22"/>
    <p:sldId id="274" r:id="rId23"/>
    <p:sldId id="285" r:id="rId24"/>
    <p:sldId id="264" r:id="rId25"/>
    <p:sldId id="265" r:id="rId26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9672"/>
    <a:srgbClr val="0085B6"/>
    <a:srgbClr val="BE1622"/>
    <a:srgbClr val="B9385B"/>
    <a:srgbClr val="7E1E18"/>
    <a:srgbClr val="A0C7A1"/>
    <a:srgbClr val="8B579F"/>
    <a:srgbClr val="07A45D"/>
    <a:srgbClr val="008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0D179-E74C-4C01-B95A-60940E2A309F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BD693-3334-4D12-8B0D-AE5A59BFED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061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78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20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87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99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31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86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29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86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0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8E347-DDB4-4B4E-959B-CA1F97A8BBE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40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934847" y="1235545"/>
            <a:ext cx="52743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0085B6"/>
                </a:solidFill>
              </a:rPr>
              <a:t>Nouvel arrêté licence </a:t>
            </a:r>
            <a:endParaRPr lang="fr-FR" sz="4400" b="1" dirty="0">
              <a:solidFill>
                <a:srgbClr val="0085B6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13702" y="2188061"/>
            <a:ext cx="57166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Mise en place dans les licences Sciences et celles de l’EUPI</a:t>
            </a:r>
          </a:p>
          <a:p>
            <a:pPr algn="ctr"/>
            <a:endParaRPr lang="fr-F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Point d’étape 11 avril 2019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45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1: organisation des licences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7504" y="1419622"/>
            <a:ext cx="892899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Sur tous les chapitres, nous avons tout remis à plat…</a:t>
            </a:r>
          </a:p>
          <a:p>
            <a:r>
              <a:rPr lang="fr-FR" sz="1600" b="1" dirty="0" smtClean="0"/>
              <a:t>… les différentes composantes ont des vues assez différentes.</a:t>
            </a:r>
          </a:p>
          <a:p>
            <a:endParaRPr lang="fr-FR" sz="1600" b="1" dirty="0"/>
          </a:p>
          <a:p>
            <a:r>
              <a:rPr lang="fr-FR" sz="1600" b="1" dirty="0" smtClean="0"/>
              <a:t>Le problème n’est pas le même suivant le niveau considéré.</a:t>
            </a:r>
          </a:p>
          <a:p>
            <a:endParaRPr lang="fr-FR" sz="2000" b="1" dirty="0">
              <a:solidFill>
                <a:srgbClr val="0085B6"/>
              </a:solidFill>
            </a:endParaRPr>
          </a:p>
          <a:p>
            <a:r>
              <a:rPr lang="fr-FR" sz="1600" dirty="0" smtClean="0"/>
              <a:t>- L1 consensus total indispensable (avec les portails tout est intriqué).</a:t>
            </a:r>
          </a:p>
          <a:p>
            <a:r>
              <a:rPr lang="fr-FR" sz="1600" dirty="0" smtClean="0"/>
              <a:t>- L2 jeu des majeures/mineures </a:t>
            </a:r>
            <a:r>
              <a:rPr lang="fr-FR" sz="1600" dirty="0" smtClean="0">
                <a:sym typeface="Wingdings" panose="05000000000000000000" pitchFamily="2" charset="2"/>
              </a:rPr>
              <a:t> </a:t>
            </a:r>
            <a:r>
              <a:rPr lang="fr-FR" sz="1600" dirty="0" smtClean="0"/>
              <a:t>accords bilatéraux.</a:t>
            </a:r>
          </a:p>
          <a:p>
            <a:pPr marL="1341438" indent="-1341438"/>
            <a:r>
              <a:rPr lang="fr-FR" sz="1600" dirty="0" smtClean="0"/>
              <a:t>- L3 (sauf PC, Chimie/Bio et SVT), chaque mention est indépendante.</a:t>
            </a:r>
          </a:p>
          <a:p>
            <a:pPr marL="1341438" indent="-1341438"/>
            <a:endParaRPr lang="fr-FR" sz="2000" b="1" dirty="0"/>
          </a:p>
          <a:p>
            <a:pPr marL="1341438" indent="-1341438"/>
            <a:r>
              <a:rPr lang="fr-FR" sz="2000" b="1" dirty="0" smtClean="0">
                <a:solidFill>
                  <a:schemeClr val="accent1"/>
                </a:solidFill>
              </a:rPr>
              <a:t>Feuille de route pour 2019: on change rien en L1 si possible, les expérimentations commencent uniquement en L3 voire L2. On identifie les points où on veut évoluer pour 2021 </a:t>
            </a:r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2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1: organisation des licences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7504" y="1282673"/>
            <a:ext cx="892899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fr-FR" sz="2000" b="1" dirty="0" smtClean="0"/>
              <a:t>Mise en place de bloc de compensation</a:t>
            </a:r>
          </a:p>
          <a:p>
            <a:endParaRPr lang="fr-FR" sz="1600" dirty="0" smtClean="0">
              <a:solidFill>
                <a:schemeClr val="accent1"/>
              </a:solidFill>
            </a:endParaRPr>
          </a:p>
          <a:p>
            <a:r>
              <a:rPr lang="fr-FR" sz="1600" dirty="0" smtClean="0"/>
              <a:t>Attention la compensation par semestre disparait.</a:t>
            </a:r>
          </a:p>
          <a:p>
            <a:r>
              <a:rPr lang="fr-FR" sz="1600" dirty="0" smtClean="0"/>
              <a:t>L’établissement a cadré entre 1 et 4 bloc par niveau.</a:t>
            </a:r>
          </a:p>
          <a:p>
            <a:endParaRPr lang="fr-FR" sz="1600" dirty="0" smtClean="0">
              <a:solidFill>
                <a:schemeClr val="accent1"/>
              </a:solidFill>
            </a:endParaRPr>
          </a:p>
          <a:p>
            <a:r>
              <a:rPr lang="fr-FR" sz="1600" b="1" dirty="0" smtClean="0">
                <a:solidFill>
                  <a:schemeClr val="accent1"/>
                </a:solidFill>
              </a:rPr>
              <a:t>Pour 2019 à l’EUPI:</a:t>
            </a:r>
          </a:p>
          <a:p>
            <a:r>
              <a:rPr lang="fr-FR" sz="1600" b="1" dirty="0" smtClean="0">
                <a:solidFill>
                  <a:schemeClr val="accent1"/>
                </a:solidFill>
              </a:rPr>
              <a:t>	- 1 bloc de compensation en L1</a:t>
            </a:r>
          </a:p>
          <a:p>
            <a:r>
              <a:rPr lang="fr-FR" sz="1600" b="1" dirty="0" smtClean="0">
                <a:solidFill>
                  <a:schemeClr val="accent1"/>
                </a:solidFill>
              </a:rPr>
              <a:t>	- L2/L3 Phys.: 3 blocs : majeure + mineure + transverse</a:t>
            </a:r>
          </a:p>
          <a:p>
            <a:r>
              <a:rPr lang="fr-FR" sz="1600" b="1" dirty="0">
                <a:solidFill>
                  <a:schemeClr val="accent1"/>
                </a:solidFill>
              </a:rPr>
              <a:t>	</a:t>
            </a:r>
            <a:r>
              <a:rPr lang="fr-FR" sz="1600" b="1" dirty="0" smtClean="0">
                <a:solidFill>
                  <a:schemeClr val="accent1"/>
                </a:solidFill>
              </a:rPr>
              <a:t>	         compensation asymétrique</a:t>
            </a:r>
          </a:p>
          <a:p>
            <a:r>
              <a:rPr lang="fr-FR" sz="1600" b="1" dirty="0">
                <a:solidFill>
                  <a:schemeClr val="accent1"/>
                </a:solidFill>
              </a:rPr>
              <a:t>	</a:t>
            </a:r>
            <a:r>
              <a:rPr lang="fr-FR" sz="1600" b="1" dirty="0" smtClean="0">
                <a:solidFill>
                  <a:schemeClr val="accent1"/>
                </a:solidFill>
              </a:rPr>
              <a:t>- L2/L3 SPI: affichage de blocs pour la lisibilité</a:t>
            </a:r>
          </a:p>
          <a:p>
            <a:r>
              <a:rPr lang="fr-FR" sz="1600" b="1" dirty="0">
                <a:solidFill>
                  <a:schemeClr val="accent1"/>
                </a:solidFill>
              </a:rPr>
              <a:t>	</a:t>
            </a:r>
            <a:r>
              <a:rPr lang="fr-FR" sz="1600" b="1" dirty="0" smtClean="0">
                <a:solidFill>
                  <a:schemeClr val="accent1"/>
                </a:solidFill>
              </a:rPr>
              <a:t>	         compensation intégrale</a:t>
            </a:r>
          </a:p>
          <a:p>
            <a:endParaRPr lang="fr-FR" sz="1600" dirty="0" smtClean="0">
              <a:solidFill>
                <a:srgbClr val="189672"/>
              </a:solidFill>
            </a:endParaRPr>
          </a:p>
          <a:p>
            <a:r>
              <a:rPr lang="fr-FR" sz="1600" b="1" dirty="0" smtClean="0">
                <a:solidFill>
                  <a:srgbClr val="189672"/>
                </a:solidFill>
              </a:rPr>
              <a:t>Définition des blocs de SPI</a:t>
            </a:r>
          </a:p>
          <a:p>
            <a:r>
              <a:rPr lang="fr-FR" sz="1600" b="1" dirty="0" smtClean="0">
                <a:solidFill>
                  <a:srgbClr val="189672"/>
                </a:solidFill>
              </a:rPr>
              <a:t>Pour 2021, suivre les expérimentations </a:t>
            </a:r>
            <a:r>
              <a:rPr lang="fr-FR" sz="1600" b="1" dirty="0" err="1" smtClean="0">
                <a:solidFill>
                  <a:srgbClr val="189672"/>
                </a:solidFill>
              </a:rPr>
              <a:t>eOPGC</a:t>
            </a:r>
            <a:r>
              <a:rPr lang="fr-FR" sz="1600" b="1" dirty="0" smtClean="0">
                <a:solidFill>
                  <a:srgbClr val="189672"/>
                </a:solidFill>
              </a:rPr>
              <a:t>, Maths</a:t>
            </a:r>
            <a:r>
              <a:rPr lang="fr-FR" sz="1600" b="1" dirty="0" smtClean="0">
                <a:solidFill>
                  <a:schemeClr val="accent1"/>
                </a:solidFill>
              </a:rPr>
              <a:t> </a:t>
            </a:r>
            <a:endParaRPr lang="fr-FR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04201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1: organisation des licences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7504" y="1347614"/>
            <a:ext cx="903649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2. L’évaluation des étudiants en contrôle continu</a:t>
            </a:r>
          </a:p>
          <a:p>
            <a:endParaRPr lang="fr-FR" sz="1600" dirty="0" smtClean="0"/>
          </a:p>
          <a:p>
            <a:r>
              <a:rPr lang="fr-FR" sz="1600" dirty="0" smtClean="0"/>
              <a:t>Elle est encore plus encouragée qu’en 2011. C’est une revendication forte des étudiants (relayée dans les conseils).</a:t>
            </a:r>
          </a:p>
          <a:p>
            <a:endParaRPr lang="fr-FR" sz="1600" dirty="0" smtClean="0"/>
          </a:p>
          <a:p>
            <a:r>
              <a:rPr lang="fr-FR" sz="1600" dirty="0" smtClean="0"/>
              <a:t>Elle a été massivement mise en place en 2017/2018 dans nos </a:t>
            </a:r>
            <a:r>
              <a:rPr lang="fr-FR" sz="1600" dirty="0" err="1" smtClean="0"/>
              <a:t>UEs</a:t>
            </a:r>
            <a:r>
              <a:rPr lang="fr-FR" sz="1600" dirty="0" smtClean="0"/>
              <a:t>.</a:t>
            </a:r>
          </a:p>
          <a:p>
            <a:r>
              <a:rPr lang="fr-FR" sz="1600" dirty="0" smtClean="0"/>
              <a:t>	 massivement décriée par les étudiants en conseil de perfectionnement.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 nous avons 10 </a:t>
            </a:r>
            <a:r>
              <a:rPr lang="fr-FR" sz="1600" dirty="0" err="1" smtClean="0"/>
              <a:t>UEs</a:t>
            </a:r>
            <a:r>
              <a:rPr lang="fr-FR" sz="1600" dirty="0" smtClean="0"/>
              <a:t> de 3 crédits par semestre: soit 30 contrôles sur 12 sem.</a:t>
            </a:r>
            <a:endParaRPr lang="fr-FR" sz="1600" dirty="0"/>
          </a:p>
          <a:p>
            <a:endParaRPr lang="fr-FR" sz="1600" dirty="0" smtClean="0">
              <a:solidFill>
                <a:schemeClr val="accent1"/>
              </a:solidFill>
            </a:endParaRPr>
          </a:p>
          <a:p>
            <a:r>
              <a:rPr lang="fr-FR" sz="1600" dirty="0" smtClean="0"/>
              <a:t>Les étudiants ont compris cet argument dans le groupe Sciences.</a:t>
            </a:r>
          </a:p>
          <a:p>
            <a:r>
              <a:rPr lang="fr-FR" sz="1600" dirty="0" smtClean="0"/>
              <a:t>Nos collègues ont admis qu’il était hypocrite de regrouper les </a:t>
            </a:r>
            <a:r>
              <a:rPr lang="fr-FR" sz="1600" dirty="0" err="1" smtClean="0"/>
              <a:t>UEs</a:t>
            </a:r>
            <a:r>
              <a:rPr lang="fr-FR" sz="1600" dirty="0" smtClean="0"/>
              <a:t> par paquet de 3.</a:t>
            </a:r>
          </a:p>
          <a:p>
            <a:endParaRPr lang="fr-FR" sz="1600" dirty="0"/>
          </a:p>
          <a:p>
            <a:r>
              <a:rPr lang="fr-FR" sz="1600" b="1" dirty="0" smtClean="0">
                <a:solidFill>
                  <a:schemeClr val="accent1"/>
                </a:solidFill>
              </a:rPr>
              <a:t>On ne change rien en 2019.</a:t>
            </a:r>
          </a:p>
          <a:p>
            <a:r>
              <a:rPr lang="fr-FR" sz="1600" b="1" dirty="0" smtClean="0">
                <a:solidFill>
                  <a:srgbClr val="189672"/>
                </a:solidFill>
              </a:rPr>
              <a:t>Compter la proportion CC/ET par parcours. </a:t>
            </a:r>
          </a:p>
          <a:p>
            <a:r>
              <a:rPr lang="fr-FR" sz="1600" b="1" dirty="0" smtClean="0">
                <a:solidFill>
                  <a:srgbClr val="189672"/>
                </a:solidFill>
              </a:rPr>
              <a:t>Pour 2021, tendre à l’évaluation continue: réduire le nombre d’UE?</a:t>
            </a:r>
          </a:p>
        </p:txBody>
      </p:sp>
    </p:spTree>
    <p:extLst>
      <p:ext uri="{BB962C8B-B14F-4D97-AF65-F5344CB8AC3E}">
        <p14:creationId xmlns:p14="http://schemas.microsoft.com/office/powerpoint/2010/main" val="4485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1: organisation des licences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512" y="1419622"/>
            <a:ext cx="878497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3. La proposition d’une seconde chance à l’étudiant pourquoi pas dès février</a:t>
            </a:r>
          </a:p>
          <a:p>
            <a:endParaRPr lang="fr-FR" sz="1600" dirty="0" smtClean="0"/>
          </a:p>
          <a:p>
            <a:r>
              <a:rPr lang="fr-FR" sz="1600" dirty="0" smtClean="0"/>
              <a:t>La seconde chance n’est pas une seconde session. On gagne de la souplesse: plus de délai de convocation…</a:t>
            </a:r>
          </a:p>
          <a:p>
            <a:r>
              <a:rPr lang="fr-FR" sz="1600" dirty="0" smtClean="0"/>
              <a:t>Les étudiants doivent la passer en connaissant leurs résultats à l’épreuve mais cela peut être en amont du jury (la compensation n’ayant lieu qu’en fin d’année maintenant).</a:t>
            </a:r>
          </a:p>
          <a:p>
            <a:endParaRPr lang="fr-FR" sz="1600" dirty="0"/>
          </a:p>
          <a:p>
            <a:r>
              <a:rPr lang="fr-FR" sz="1600" b="1" dirty="0" smtClean="0">
                <a:solidFill>
                  <a:srgbClr val="0085B6"/>
                </a:solidFill>
              </a:rPr>
              <a:t>On ne change rien en 2019.</a:t>
            </a:r>
          </a:p>
          <a:p>
            <a:endParaRPr lang="fr-FR" sz="1600" b="1" dirty="0">
              <a:solidFill>
                <a:srgbClr val="0085B6"/>
              </a:solidFill>
            </a:endParaRPr>
          </a:p>
          <a:p>
            <a:r>
              <a:rPr lang="fr-FR" sz="1600" b="1" dirty="0" smtClean="0">
                <a:solidFill>
                  <a:srgbClr val="0085B6"/>
                </a:solidFill>
              </a:rPr>
              <a:t>L’UFR Maths a décidé de tout passer en contrôle continu: ils gagnent les semaines de révisions et d’examen terminaux.  Ainsi, ils proposent deux semaines d’interruption en février. Les 3 derniers jours sont consacrés à une éventuelle seconde chance des épreuves du premier semestre. Ils proposeront aussi deux semaines d’interruption de cours à Toussaint.</a:t>
            </a:r>
          </a:p>
          <a:p>
            <a:endParaRPr lang="fr-F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2796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1: organisation des licences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7504" y="1347614"/>
            <a:ext cx="8364919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4. La contractualisation avec l’étudiant de son parcours pédagogique</a:t>
            </a:r>
          </a:p>
          <a:p>
            <a:endParaRPr lang="fr-FR" sz="2000" b="1" dirty="0"/>
          </a:p>
          <a:p>
            <a:r>
              <a:rPr lang="fr-FR" sz="1600" dirty="0" smtClean="0"/>
              <a:t>Pour les parcours adaptés, voir après.</a:t>
            </a:r>
          </a:p>
          <a:p>
            <a:endParaRPr lang="fr-FR" sz="1600" dirty="0" smtClean="0"/>
          </a:p>
          <a:p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Pour les L2/L3, on ne change rien par rapport au RSE que l’on faisait déjà.</a:t>
            </a:r>
          </a:p>
          <a:p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1600" b="1" dirty="0" smtClean="0">
                <a:solidFill>
                  <a:srgbClr val="00B050"/>
                </a:solidFill>
              </a:rPr>
              <a:t>L’établissement essaie de concevoir une zone contrat pédagogique sur l’ENT de chaque étudiant.</a:t>
            </a:r>
          </a:p>
          <a:p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355423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1: organisation des licences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7504" y="1347614"/>
            <a:ext cx="89289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5. Soutenabilité: travail sur le S2.</a:t>
            </a:r>
          </a:p>
          <a:p>
            <a:endParaRPr lang="fr-FR" dirty="0"/>
          </a:p>
          <a:p>
            <a:r>
              <a:rPr lang="fr-FR" sz="1600" dirty="0" smtClean="0"/>
              <a:t>Le S2 est fortement consommateur d’heure enseignant.</a:t>
            </a:r>
          </a:p>
          <a:p>
            <a:r>
              <a:rPr lang="fr-FR" sz="1600" dirty="0" smtClean="0"/>
              <a:t>Dans chacun des portails on génère 3 sous-populations d’étudiants, puisqu’ils choisissent au choix une des trois matières qui est à 6 crédits, les deux autres restants à 9. (l’EUPI on </a:t>
            </a:r>
            <a:r>
              <a:rPr lang="fr-FR" sz="1600" dirty="0" err="1" smtClean="0"/>
              <a:t>surcoûte</a:t>
            </a:r>
            <a:r>
              <a:rPr lang="fr-FR" sz="1600" dirty="0" smtClean="0"/>
              <a:t> avec la distinction Physique/SPI).</a:t>
            </a:r>
          </a:p>
          <a:p>
            <a:endParaRPr lang="fr-FR" sz="1600" dirty="0"/>
          </a:p>
          <a:p>
            <a:r>
              <a:rPr lang="fr-FR" sz="1600" dirty="0" smtClean="0"/>
              <a:t>Consensus impossible entre les composantes, ces </a:t>
            </a:r>
            <a:r>
              <a:rPr lang="fr-FR" sz="1600" dirty="0" err="1" smtClean="0"/>
              <a:t>UEs</a:t>
            </a:r>
            <a:r>
              <a:rPr lang="fr-FR" sz="1600" dirty="0" smtClean="0"/>
              <a:t> de 6 et 9 crédits n’étant pas bâties du tout dans la même optique.</a:t>
            </a:r>
          </a:p>
          <a:p>
            <a:endParaRPr lang="fr-FR" sz="1600" dirty="0"/>
          </a:p>
          <a:p>
            <a:r>
              <a:rPr lang="fr-FR" sz="1600" b="1" dirty="0" smtClean="0">
                <a:solidFill>
                  <a:srgbClr val="0085B6"/>
                </a:solidFill>
              </a:rPr>
              <a:t>En Physique/SPI, on crée une UE de 6 crédits qui a le cours et le TD. On crée une UE de 3 crédits avec les </a:t>
            </a:r>
            <a:r>
              <a:rPr lang="fr-FR" sz="1600" b="1" dirty="0" err="1" smtClean="0">
                <a:solidFill>
                  <a:srgbClr val="0085B6"/>
                </a:solidFill>
              </a:rPr>
              <a:t>TPs</a:t>
            </a:r>
            <a:r>
              <a:rPr lang="fr-FR" sz="1600" b="1" dirty="0" smtClean="0">
                <a:solidFill>
                  <a:srgbClr val="0085B6"/>
                </a:solidFill>
              </a:rPr>
              <a:t>.  On supprime le choix Physique ou SPI dans les portails à faible effectif: PGC et MPG sûr, MPC,</a:t>
            </a:r>
          </a:p>
          <a:p>
            <a:r>
              <a:rPr lang="fr-FR" sz="1600" b="1" dirty="0" smtClean="0">
                <a:solidFill>
                  <a:srgbClr val="00B050"/>
                </a:solidFill>
              </a:rPr>
              <a:t>La géométrie des </a:t>
            </a:r>
            <a:r>
              <a:rPr lang="fr-FR" sz="1600" b="1" dirty="0" err="1" smtClean="0">
                <a:solidFill>
                  <a:srgbClr val="00B050"/>
                </a:solidFill>
              </a:rPr>
              <a:t>TPs</a:t>
            </a:r>
            <a:r>
              <a:rPr lang="fr-FR" sz="1600" b="1" dirty="0" smtClean="0">
                <a:solidFill>
                  <a:srgbClr val="00B050"/>
                </a:solidFill>
              </a:rPr>
              <a:t> n’est pas la même: SPI 8 TP de 3 heures,  </a:t>
            </a:r>
            <a:r>
              <a:rPr lang="fr-FR" sz="1600" b="1" dirty="0" err="1" smtClean="0">
                <a:solidFill>
                  <a:srgbClr val="00B050"/>
                </a:solidFill>
              </a:rPr>
              <a:t>Phys</a:t>
            </a:r>
            <a:r>
              <a:rPr lang="fr-FR" sz="1600" b="1" dirty="0" smtClean="0">
                <a:solidFill>
                  <a:srgbClr val="00B050"/>
                </a:solidFill>
              </a:rPr>
              <a:t> : des préparations des </a:t>
            </a:r>
            <a:r>
              <a:rPr lang="fr-FR" sz="1600" b="1" dirty="0" err="1" smtClean="0">
                <a:solidFill>
                  <a:srgbClr val="00B050"/>
                </a:solidFill>
              </a:rPr>
              <a:t>TPs</a:t>
            </a:r>
            <a:r>
              <a:rPr lang="fr-FR" sz="1600" b="1" dirty="0" smtClean="0">
                <a:solidFill>
                  <a:srgbClr val="00B050"/>
                </a:solidFill>
              </a:rPr>
              <a:t> de 4h…</a:t>
            </a:r>
          </a:p>
          <a:p>
            <a:r>
              <a:rPr lang="fr-FR" sz="1600" b="1" dirty="0" smtClean="0">
                <a:solidFill>
                  <a:srgbClr val="00B050"/>
                </a:solidFill>
              </a:rPr>
              <a:t>A revoir pour que le choix de l’option soit transparent. Eviter 4h.</a:t>
            </a:r>
            <a:endParaRPr lang="fr-FR" sz="1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17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2: Parcours Adapté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67544" y="1707654"/>
            <a:ext cx="5862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1. Grands principes pour l’accueil des étudiants Oui SI</a:t>
            </a:r>
          </a:p>
          <a:p>
            <a:endParaRPr lang="fr-FR" sz="2000" b="1" dirty="0"/>
          </a:p>
          <a:p>
            <a:r>
              <a:rPr lang="fr-FR" sz="2000" b="1" dirty="0" smtClean="0"/>
              <a:t>2. Adaptation du parcours renforcé (en 3 ans)</a:t>
            </a:r>
          </a:p>
          <a:p>
            <a:endParaRPr lang="fr-FR" sz="2000" b="1" dirty="0"/>
          </a:p>
          <a:p>
            <a:r>
              <a:rPr lang="fr-FR" sz="2000" b="1" dirty="0" smtClean="0"/>
              <a:t>3. Mise en place d’un parcours progressif (en 4 ans)</a:t>
            </a:r>
          </a:p>
          <a:p>
            <a:endParaRPr lang="fr-FR" sz="2000" b="1" dirty="0"/>
          </a:p>
          <a:p>
            <a:r>
              <a:rPr lang="fr-FR" sz="2000" b="1" dirty="0" smtClean="0"/>
              <a:t>4. La double licence Maths - Physique</a:t>
            </a:r>
          </a:p>
        </p:txBody>
      </p:sp>
    </p:spTree>
    <p:extLst>
      <p:ext uri="{BB962C8B-B14F-4D97-AF65-F5344CB8AC3E}">
        <p14:creationId xmlns:p14="http://schemas.microsoft.com/office/powerpoint/2010/main" val="52420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2: Parcours Adapté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5" name="Google Shape;164;p22"/>
          <p:cNvSpPr txBox="1"/>
          <p:nvPr/>
        </p:nvSpPr>
        <p:spPr>
          <a:xfrm>
            <a:off x="251520" y="1419622"/>
            <a:ext cx="8496944" cy="342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endParaRPr sz="135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135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1520" y="1419622"/>
            <a:ext cx="8636788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1. Grands principes pour l’accueil des étudiants Oui SI</a:t>
            </a:r>
          </a:p>
          <a:p>
            <a:pPr marL="104775">
              <a:buClr>
                <a:srgbClr val="0C0C0C"/>
              </a:buClr>
              <a:buSzPts val="1400"/>
            </a:pPr>
            <a:endParaRPr lang="fr-FR" sz="1350" dirty="0" smtClean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Bilan de fonctionnement de la PES, du suivi des parcours renforcés de cette année: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L’étudiant ne fera fructifier une année supplémentaire a priori que si il est convaincu de sa nécessité.</a:t>
            </a:r>
          </a:p>
          <a:p>
            <a:pPr marL="104775">
              <a:buClr>
                <a:srgbClr val="0C0C0C"/>
              </a:buClr>
              <a:buSzPts val="1400"/>
            </a:pPr>
            <a:endParaRPr lang="fr-FR" sz="1350" dirty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Pas </a:t>
            </a:r>
            <a:r>
              <a:rPr lang="fr-FR" sz="1600" b="1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de </a:t>
            </a: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Oui Si type </a:t>
            </a:r>
            <a:r>
              <a:rPr lang="fr-FR" sz="1600" b="1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2 (parcours </a:t>
            </a: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progressif sur </a:t>
            </a:r>
            <a:r>
              <a:rPr lang="fr-FR" sz="1600" b="1" dirty="0" err="1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ParcourSup</a:t>
            </a: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)</a:t>
            </a:r>
            <a:endParaRPr lang="fr-FR" sz="1600" b="1" dirty="0">
              <a:solidFill>
                <a:srgbClr val="0085B6"/>
              </a:solidFill>
              <a:ea typeface="Calibri"/>
              <a:cs typeface="Calibri"/>
              <a:sym typeface="Calibri"/>
            </a:endParaRPr>
          </a:p>
          <a:p>
            <a:pPr marL="104775">
              <a:buClr>
                <a:srgbClr val="0C0C0C"/>
              </a:buClr>
              <a:buSzPts val="1400"/>
            </a:pPr>
            <a:endParaRPr lang="fr-FR" sz="1600" b="1" dirty="0">
              <a:solidFill>
                <a:srgbClr val="0085B6"/>
              </a:solidFill>
              <a:ea typeface="Calibri"/>
              <a:cs typeface="Calibri"/>
              <a:sym typeface="Calibri"/>
            </a:endParaRP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Uniquement </a:t>
            </a:r>
            <a:r>
              <a:rPr lang="fr-FR" sz="1600" b="1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du type 1 sur </a:t>
            </a:r>
            <a:r>
              <a:rPr lang="fr-FR" sz="1600" b="1" dirty="0" err="1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ParcourSup</a:t>
            </a: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 mais: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adaptation </a:t>
            </a:r>
            <a:r>
              <a:rPr lang="fr-FR" sz="1600" b="1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du parcours renforcé </a:t>
            </a: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(dit RAN pour remise à niveau RAN)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b="1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proposition en novembre d’un parcours « progressif » (</a:t>
            </a:r>
            <a:r>
              <a:rPr lang="fr-FR" sz="1600" b="1" dirty="0" err="1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ie</a:t>
            </a: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 licence en 4 ans).</a:t>
            </a:r>
            <a:endParaRPr lang="fr-FR" sz="1600" dirty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53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2: Parcours Adapté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1419622"/>
            <a:ext cx="8703986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2. Adaptation du parcours renforcé (en 3 ans)</a:t>
            </a:r>
            <a:endParaRPr lang="fr-FR" sz="2000" b="1" dirty="0"/>
          </a:p>
          <a:p>
            <a:endParaRPr lang="fr-FR" sz="2000" b="1" dirty="0" smtClean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Objectif: - 	le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rendre plus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efficace;</a:t>
            </a:r>
          </a:p>
          <a:p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                - 	Proposer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un accompagnement des étudiants durant le semestre après leur remise à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niveau</a:t>
            </a:r>
          </a:p>
          <a:p>
            <a:pPr marL="104775">
              <a:buClr>
                <a:srgbClr val="0C0C0C"/>
              </a:buClr>
              <a:buSzPts val="1400"/>
            </a:pPr>
            <a:endParaRPr lang="fr-FR" sz="1600" dirty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pPr>
              <a:buClr>
                <a:srgbClr val="0C0C0C"/>
              </a:buClr>
              <a:buSzPts val="1400"/>
            </a:pP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Moyen: </a:t>
            </a:r>
            <a:r>
              <a:rPr lang="fr-FR" sz="1600" b="1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-    </a:t>
            </a:r>
            <a:r>
              <a:rPr lang="fr-FR" sz="1600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Allongement </a:t>
            </a:r>
            <a:r>
              <a:rPr lang="fr-FR" sz="1600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de la durée de la remise à niveau, pour le même </a:t>
            </a:r>
            <a:r>
              <a:rPr lang="fr-FR" sz="1600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contenu à 1,5/2 semaines.</a:t>
            </a:r>
          </a:p>
          <a:p>
            <a:pPr>
              <a:buClr>
                <a:srgbClr val="0C0C0C"/>
              </a:buClr>
              <a:buSzPts val="1400"/>
            </a:pPr>
            <a:r>
              <a:rPr lang="fr-FR" sz="1600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               - 	Dédoubler </a:t>
            </a:r>
            <a:r>
              <a:rPr lang="fr-FR" sz="1600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le Tutorat au S1 : </a:t>
            </a:r>
            <a:endParaRPr lang="fr-FR" sz="1600" dirty="0" smtClean="0">
              <a:solidFill>
                <a:srgbClr val="0085B6"/>
              </a:solidFill>
              <a:ea typeface="Calibri"/>
              <a:cs typeface="Calibri"/>
              <a:sym typeface="Calibri"/>
            </a:endParaRPr>
          </a:p>
          <a:p>
            <a:pPr>
              <a:buClr>
                <a:srgbClr val="0C0C0C"/>
              </a:buClr>
              <a:buSzPts val="1400"/>
            </a:pPr>
            <a:r>
              <a:rPr lang="fr-FR" sz="1600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FR" sz="1600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       Tutorat Questions (classique) + Tutorat </a:t>
            </a:r>
            <a:r>
              <a:rPr lang="fr-FR" sz="1600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Séances Guidées </a:t>
            </a:r>
            <a:r>
              <a:rPr lang="fr-FR" sz="1600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(obligatoire </a:t>
            </a:r>
            <a:r>
              <a:rPr lang="fr-FR" sz="1600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Parcours </a:t>
            </a:r>
            <a:r>
              <a:rPr lang="fr-FR" sz="1600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Renforcé)</a:t>
            </a:r>
          </a:p>
          <a:p>
            <a:pPr>
              <a:buClr>
                <a:srgbClr val="0C0C0C"/>
              </a:buClr>
              <a:buSzPts val="1400"/>
            </a:pPr>
            <a:r>
              <a:rPr lang="fr-FR" sz="1600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 </a:t>
            </a:r>
            <a:r>
              <a:rPr lang="fr-FR" sz="1600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              - 	Aide </a:t>
            </a:r>
            <a:r>
              <a:rPr lang="fr-FR" sz="1600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à la révision avant les examens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 </a:t>
            </a:r>
            <a:r>
              <a:rPr lang="fr-FR" sz="1600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            - 	Améliorer la prise </a:t>
            </a:r>
            <a:r>
              <a:rPr lang="fr-FR" sz="1600" dirty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en compte de la note en remise à niveau à </a:t>
            </a:r>
            <a:r>
              <a:rPr lang="fr-FR" sz="1600" dirty="0" smtClean="0">
                <a:solidFill>
                  <a:srgbClr val="0085B6"/>
                </a:solidFill>
                <a:ea typeface="Calibri"/>
                <a:cs typeface="Calibri"/>
                <a:sym typeface="Calibri"/>
              </a:rPr>
              <a:t>réfléchir:</a:t>
            </a:r>
            <a:endParaRPr lang="fr-FR" sz="1600" dirty="0" smtClean="0">
              <a:solidFill>
                <a:srgbClr val="189672"/>
              </a:solidFill>
              <a:ea typeface="Calibri"/>
              <a:cs typeface="Calibri"/>
              <a:sym typeface="Calibri"/>
            </a:endParaRP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Revoir le contenu de la RAN?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Définir le thème des séances guidées (innovation pédagogique)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Définir le format de révision avant les examens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Penser la meilleure visibilité de la notre de RAN.</a:t>
            </a:r>
            <a:endParaRPr lang="fr-FR" sz="1350" dirty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041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2: Parcours Adapté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9512" y="1419622"/>
            <a:ext cx="8712968" cy="3600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2000" b="1" dirty="0" smtClean="0"/>
              <a:t>3. Mise en place d’un parcours progressif (en 4 ans)</a:t>
            </a:r>
          </a:p>
          <a:p>
            <a:endParaRPr lang="fr-FR" sz="2000" b="1" dirty="0"/>
          </a:p>
          <a:p>
            <a:r>
              <a:rPr lang="fr-FR" sz="1600" b="1" dirty="0" smtClean="0">
                <a:solidFill>
                  <a:srgbClr val="0085B6"/>
                </a:solidFill>
              </a:rPr>
              <a:t>4 critères pour que le référent identifient les étudiants. </a:t>
            </a:r>
          </a:p>
          <a:p>
            <a:r>
              <a:rPr lang="fr-FR" sz="20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1. Il est peu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probable que l'étudiant réussisse sa L1 en un an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.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2. L'étudiant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fait preuve de motivation pour le cursus Licence qu'il a choisi initialement.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3. Un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rythme d'apprentissage moins dense pourrait permettre à l'étudiant de s'en sortir,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	         et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l'étudiant lui-même pense qu'il pourrait réussir en Parcours Ralenti. 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4. Le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plus important: la motivation qu'a l'étudiant d'entrer dans ce Parcours Ralenti, et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de	        s’y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investir pleinement.</a:t>
            </a:r>
          </a:p>
          <a:p>
            <a:endParaRPr lang="fr-FR" sz="2000" b="1" dirty="0" smtClean="0"/>
          </a:p>
          <a:p>
            <a:r>
              <a:rPr lang="fr-FR" sz="1600" b="1" dirty="0" smtClean="0">
                <a:solidFill>
                  <a:srgbClr val="0085B6"/>
                </a:solidFill>
              </a:rPr>
              <a:t>Seront prioritaires les Oui SI, puis les étudiants classiques.</a:t>
            </a:r>
          </a:p>
          <a:p>
            <a:r>
              <a:rPr lang="fr-FR" sz="1600" b="1" dirty="0" smtClean="0">
                <a:solidFill>
                  <a:srgbClr val="0085B6"/>
                </a:solidFill>
              </a:rPr>
              <a:t>2 groupes de 40 étudiants: 1 groupe MPIGC; 1 groupe MBS?</a:t>
            </a:r>
          </a:p>
        </p:txBody>
      </p:sp>
    </p:spTree>
    <p:extLst>
      <p:ext uri="{BB962C8B-B14F-4D97-AF65-F5344CB8AC3E}">
        <p14:creationId xmlns:p14="http://schemas.microsoft.com/office/powerpoint/2010/main" val="113287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1419622"/>
            <a:ext cx="8748464" cy="3580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Calendrier : 	Publication en juillet 2018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Mise en œuvre au plus tard à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rentrée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Possibilité d’une étape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intermédiaire avant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nouveau contrat 2021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Principe: 		Assouplissement de l’arrêté 2011, décloisonnement des enseignements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Possibilité d’individualiser les parcours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Atteste l’acquisition d’un socle de compétences et de connaissances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Professionnalisation renforcée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Spécialisation progressive maintenue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Contexte national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53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2: Parcours Adapté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9512" y="1419622"/>
            <a:ext cx="8712968" cy="3600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2000" b="1" dirty="0" smtClean="0"/>
              <a:t>3. Mise en place d’un parcours progressif (en 4 ans)</a:t>
            </a:r>
          </a:p>
          <a:p>
            <a:r>
              <a:rPr lang="fr-FR" sz="1600" b="1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Organisation : première année</a:t>
            </a:r>
            <a:endParaRPr lang="fr-FR" sz="1600" dirty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endParaRPr lang="fr-FR" sz="1600" dirty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-   fin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novembre, les étudiants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quittent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le parcours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standard et signent leur contrat</a:t>
            </a:r>
            <a:endParaRPr lang="fr-FR" sz="1600" dirty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-   décembre/février: période Hiver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Wingdings" panose="05000000000000000000" pitchFamily="2" charset="2"/>
              </a:rPr>
              <a:t> partie enseignements S1</a:t>
            </a:r>
            <a:endParaRPr lang="fr-FR" sz="1600" dirty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-   mars/mai: période Printemps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Wingdings" panose="05000000000000000000" pitchFamily="2" charset="2"/>
              </a:rPr>
              <a:t> partie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enseignements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S2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-   une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(petite) trentaine de crédits de niveau 1 </a:t>
            </a:r>
            <a:r>
              <a:rPr lang="fr-FR" sz="1600" dirty="0" err="1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validables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  </a:t>
            </a:r>
            <a:endParaRPr lang="fr-FR" sz="1600" dirty="0" smtClean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endParaRPr lang="fr-FR" sz="1600" dirty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600" b="1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Seconde année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:</a:t>
            </a:r>
          </a:p>
          <a:p>
            <a:pPr>
              <a:buClr>
                <a:schemeClr val="dk1"/>
              </a:buClr>
              <a:buSzPts val="1100"/>
            </a:pPr>
            <a:endParaRPr lang="fr-FR" sz="1600" dirty="0">
              <a:solidFill>
                <a:srgbClr val="0C0C0C"/>
              </a:solidFill>
              <a:ea typeface="Calibri"/>
              <a:cs typeface="Calibri"/>
              <a:sym typeface="Calibri"/>
            </a:endParaRP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-  les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étudiants suivent des cours du parcours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standard;</a:t>
            </a: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-  doivent </a:t>
            </a:r>
            <a:r>
              <a:rPr lang="fr-FR" sz="1600" dirty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présenter les parties non validées la première </a:t>
            </a:r>
            <a:r>
              <a:rPr lang="fr-FR" sz="1600" dirty="0" smtClean="0">
                <a:solidFill>
                  <a:srgbClr val="0C0C0C"/>
                </a:solidFill>
                <a:ea typeface="Calibri"/>
                <a:cs typeface="Calibri"/>
                <a:sym typeface="Calibri"/>
              </a:rPr>
              <a:t>année;</a:t>
            </a:r>
          </a:p>
          <a:p>
            <a:pPr marL="104775">
              <a:buClr>
                <a:srgbClr val="0C0C0C"/>
              </a:buClr>
              <a:buSzPts val="1400"/>
            </a:pPr>
            <a:endParaRPr lang="fr-FR" sz="1600" b="1" dirty="0">
              <a:solidFill>
                <a:srgbClr val="189672"/>
              </a:solidFill>
              <a:ea typeface="Calibri"/>
              <a:cs typeface="Calibri"/>
              <a:sym typeface="Calibri"/>
            </a:endParaRPr>
          </a:p>
          <a:p>
            <a:pPr marL="104775">
              <a:buClr>
                <a:srgbClr val="0C0C0C"/>
              </a:buClr>
              <a:buSzPts val="1400"/>
            </a:pP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Il faut décider quels crédits sont présentés en première année.</a:t>
            </a:r>
            <a:endParaRPr lang="fr-FR" sz="1600" dirty="0">
              <a:solidFill>
                <a:srgbClr val="189672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97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2: Parcours Adapté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9512" y="1419622"/>
            <a:ext cx="416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4. La double licence Maths - Physique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9964" y="1819732"/>
            <a:ext cx="912403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Pour qui ? 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- une filière sélective sur </a:t>
            </a:r>
            <a:r>
              <a:rPr lang="fr-FR" sz="1600" dirty="0" err="1" smtClean="0"/>
              <a:t>ParcourSup</a:t>
            </a:r>
            <a:endParaRPr lang="fr-FR" sz="1600" dirty="0" smtClean="0"/>
          </a:p>
          <a:p>
            <a:r>
              <a:rPr lang="fr-FR" sz="1600" dirty="0"/>
              <a:t>	</a:t>
            </a:r>
            <a:r>
              <a:rPr lang="fr-FR" sz="1600" dirty="0" smtClean="0"/>
              <a:t>- les étudiants pré-identifiés par leur référents courant novembre</a:t>
            </a:r>
          </a:p>
          <a:p>
            <a:r>
              <a:rPr lang="fr-FR" sz="1600" dirty="0"/>
              <a:t>	</a:t>
            </a:r>
          </a:p>
          <a:p>
            <a:r>
              <a:rPr lang="fr-FR" sz="1600" dirty="0" smtClean="0"/>
              <a:t>Le programme: 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S1 normal dans un portail Maths Physique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S2 portail Maths/Physique + 1 UE de S4 Maths</a:t>
            </a:r>
          </a:p>
          <a:p>
            <a:endParaRPr lang="fr-FR" sz="1600" dirty="0"/>
          </a:p>
          <a:p>
            <a:r>
              <a:rPr lang="fr-FR" sz="1600" dirty="0" smtClean="0"/>
              <a:t>	Les deux années suivantes: la majeure de Maths + La majeure Physique : 36 crédits par semestre</a:t>
            </a:r>
          </a:p>
          <a:p>
            <a:r>
              <a:rPr lang="fr-FR" sz="1600" dirty="0" smtClean="0"/>
              <a:t>	S6: choix d’une option Physique ou Maths suivant la poursuite envisagée en master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4278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3: Evaluation des compétences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5" name="Google Shape;301;p39"/>
          <p:cNvSpPr txBox="1"/>
          <p:nvPr/>
        </p:nvSpPr>
        <p:spPr>
          <a:xfrm>
            <a:off x="0" y="2363649"/>
            <a:ext cx="4659599" cy="2656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libri"/>
              <a:buChar char="●"/>
            </a:pPr>
            <a:r>
              <a:rPr lang="fr-FR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Recensement par chaque licence des liens entre compétences qu’elle développe et unités d’enseignements (matrice)</a:t>
            </a:r>
            <a:endParaRPr sz="18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libri"/>
              <a:buChar char="●"/>
            </a:pPr>
            <a:r>
              <a:rPr lang="fr-FR" sz="18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Retour </a:t>
            </a:r>
            <a:r>
              <a:rPr lang="fr-FR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à suivre sur les différentes pratiques d’évaluation des compétences dans chaque mention de licence/</a:t>
            </a:r>
            <a:r>
              <a:rPr lang="fr-FR" sz="1800" dirty="0" err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Polytech</a:t>
            </a:r>
            <a:endParaRPr sz="18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libri"/>
              <a:buChar char="●"/>
            </a:pPr>
            <a:r>
              <a:rPr lang="fr-FR" sz="18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Mise </a:t>
            </a:r>
            <a:r>
              <a:rPr lang="fr-FR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en commun des démarches de chaque composante pour son approche </a:t>
            </a:r>
            <a:r>
              <a:rPr lang="fr-FR" sz="1800" dirty="0" smtClean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compétences</a:t>
            </a:r>
            <a:endParaRPr sz="1800" dirty="0"/>
          </a:p>
        </p:txBody>
      </p:sp>
      <p:sp>
        <p:nvSpPr>
          <p:cNvPr id="7" name="Google Shape;304;p39"/>
          <p:cNvSpPr txBox="1"/>
          <p:nvPr/>
        </p:nvSpPr>
        <p:spPr>
          <a:xfrm>
            <a:off x="788575" y="1298724"/>
            <a:ext cx="2867400" cy="984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Travail commun aux composantes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305;p39"/>
          <p:cNvSpPr txBox="1"/>
          <p:nvPr/>
        </p:nvSpPr>
        <p:spPr>
          <a:xfrm>
            <a:off x="5947050" y="1238987"/>
            <a:ext cx="2305800" cy="984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Travail par composante</a:t>
            </a:r>
            <a:endParaRPr sz="2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" name="Google Shape;306;p39"/>
          <p:cNvCxnSpPr/>
          <p:nvPr/>
        </p:nvCxnSpPr>
        <p:spPr>
          <a:xfrm>
            <a:off x="4659600" y="1419622"/>
            <a:ext cx="27975" cy="36004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Google Shape;307;p39"/>
          <p:cNvSpPr txBox="1"/>
          <p:nvPr/>
        </p:nvSpPr>
        <p:spPr>
          <a:xfrm>
            <a:off x="4860032" y="2372366"/>
            <a:ext cx="4067693" cy="243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libri"/>
              <a:buChar char="●"/>
            </a:pPr>
            <a:r>
              <a:rPr lang="fr-FR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Pour l’essentiel des composantes travail dans une perspective à moyen terme (</a:t>
            </a:r>
            <a:r>
              <a:rPr lang="fr-FR" sz="1800" b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rentrée 2021</a:t>
            </a:r>
            <a:r>
              <a:rPr lang="fr-FR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). </a:t>
            </a:r>
            <a:endParaRPr sz="18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libri"/>
              <a:buChar char="●"/>
            </a:pPr>
            <a:r>
              <a:rPr lang="fr-FR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La licence SPI a défini son référentiel de compétences et souhaiterait le mettre en place et l’évaluer dès </a:t>
            </a:r>
            <a:r>
              <a:rPr lang="fr-FR" sz="1800" b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septembre 2019 </a:t>
            </a:r>
            <a:endParaRPr sz="1800" b="1" dirty="0"/>
          </a:p>
        </p:txBody>
      </p:sp>
    </p:spTree>
    <p:extLst>
      <p:ext uri="{BB962C8B-B14F-4D97-AF65-F5344CB8AC3E}">
        <p14:creationId xmlns:p14="http://schemas.microsoft.com/office/powerpoint/2010/main" val="327274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Ce qu’il reste à faire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491630"/>
            <a:ext cx="881055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C0C0C"/>
              </a:buClr>
              <a:buSzPts val="1400"/>
            </a:pP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Revoir </a:t>
            </a:r>
            <a:r>
              <a:rPr lang="fr-FR" sz="1600" b="1" dirty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le contenu de la </a:t>
            </a: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RAN</a:t>
            </a:r>
            <a:endParaRPr lang="fr-FR" sz="1600" b="1" dirty="0">
              <a:solidFill>
                <a:srgbClr val="189672"/>
              </a:solidFill>
              <a:ea typeface="Calibri"/>
              <a:cs typeface="Calibri"/>
              <a:sym typeface="Calibri"/>
            </a:endParaRPr>
          </a:p>
          <a:p>
            <a:pPr>
              <a:buClr>
                <a:srgbClr val="0C0C0C"/>
              </a:buClr>
              <a:buSzPts val="1400"/>
            </a:pPr>
            <a:r>
              <a:rPr lang="fr-FR" sz="1600" b="1" dirty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Définir le thème des séances guidées (innovation pédagogique</a:t>
            </a: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).</a:t>
            </a:r>
            <a:endParaRPr lang="fr-FR" sz="1600" b="1" dirty="0">
              <a:solidFill>
                <a:srgbClr val="189672"/>
              </a:solidFill>
              <a:ea typeface="Calibri"/>
              <a:cs typeface="Calibri"/>
              <a:sym typeface="Calibri"/>
            </a:endParaRPr>
          </a:p>
          <a:p>
            <a:pPr>
              <a:buClr>
                <a:srgbClr val="0C0C0C"/>
              </a:buClr>
              <a:buSzPts val="1400"/>
            </a:pPr>
            <a:r>
              <a:rPr lang="fr-FR" sz="1600" b="1" dirty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Définir le format de révision avant les </a:t>
            </a: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examens.</a:t>
            </a:r>
            <a:endParaRPr lang="fr-FR" sz="1600" b="1" dirty="0">
              <a:solidFill>
                <a:srgbClr val="189672"/>
              </a:solidFill>
              <a:ea typeface="Calibri"/>
              <a:cs typeface="Calibri"/>
              <a:sym typeface="Calibri"/>
            </a:endParaRPr>
          </a:p>
          <a:p>
            <a:pPr>
              <a:buClr>
                <a:srgbClr val="0C0C0C"/>
              </a:buClr>
              <a:buSzPts val="1400"/>
            </a:pPr>
            <a:r>
              <a:rPr lang="fr-FR" sz="1600" b="1" dirty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Penser la meilleure visibilité de la </a:t>
            </a: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note </a:t>
            </a:r>
            <a:r>
              <a:rPr lang="fr-FR" sz="1600" b="1" dirty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de RAN</a:t>
            </a: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.</a:t>
            </a:r>
          </a:p>
          <a:p>
            <a:pPr>
              <a:buClr>
                <a:srgbClr val="0C0C0C"/>
              </a:buClr>
              <a:buSzPts val="1400"/>
            </a:pPr>
            <a:endParaRPr lang="fr-FR" sz="1600" b="1" dirty="0">
              <a:solidFill>
                <a:srgbClr val="189672"/>
              </a:solidFill>
              <a:ea typeface="Calibri"/>
              <a:cs typeface="Calibri"/>
              <a:sym typeface="Calibri"/>
            </a:endParaRPr>
          </a:p>
          <a:p>
            <a:pPr>
              <a:buClr>
                <a:srgbClr val="0C0C0C"/>
              </a:buClr>
              <a:buSzPts val="1400"/>
            </a:pPr>
            <a:r>
              <a:rPr lang="fr-FR" sz="1600" b="1" dirty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Il faut décider quels crédits sont présentés en première année</a:t>
            </a:r>
            <a:r>
              <a:rPr lang="fr-FR" sz="1600" b="1" dirty="0" smtClean="0">
                <a:solidFill>
                  <a:srgbClr val="189672"/>
                </a:solidFill>
                <a:ea typeface="Calibri"/>
                <a:cs typeface="Calibri"/>
                <a:sym typeface="Calibri"/>
              </a:rPr>
              <a:t>.</a:t>
            </a:r>
          </a:p>
          <a:p>
            <a:pPr>
              <a:buClr>
                <a:srgbClr val="0C0C0C"/>
              </a:buClr>
              <a:buSzPts val="1400"/>
            </a:pPr>
            <a:endParaRPr lang="fr-FR" sz="1600" b="1" dirty="0">
              <a:solidFill>
                <a:srgbClr val="189672"/>
              </a:solidFill>
              <a:ea typeface="Calibri"/>
              <a:cs typeface="Calibri"/>
              <a:sym typeface="Calibri"/>
            </a:endParaRPr>
          </a:p>
          <a:p>
            <a:r>
              <a:rPr lang="fr-FR" sz="1600" b="1" dirty="0">
                <a:solidFill>
                  <a:srgbClr val="189672"/>
                </a:solidFill>
              </a:rPr>
              <a:t>La géométrie des </a:t>
            </a:r>
            <a:r>
              <a:rPr lang="fr-FR" sz="1600" b="1" dirty="0" err="1">
                <a:solidFill>
                  <a:srgbClr val="189672"/>
                </a:solidFill>
              </a:rPr>
              <a:t>TPs</a:t>
            </a:r>
            <a:r>
              <a:rPr lang="fr-FR" sz="1600" b="1" dirty="0">
                <a:solidFill>
                  <a:srgbClr val="189672"/>
                </a:solidFill>
              </a:rPr>
              <a:t> n’est pas la même: SPI 8 TP de 3 heures,  </a:t>
            </a:r>
            <a:r>
              <a:rPr lang="fr-FR" sz="1600" b="1" dirty="0" err="1">
                <a:solidFill>
                  <a:srgbClr val="189672"/>
                </a:solidFill>
              </a:rPr>
              <a:t>Phys</a:t>
            </a:r>
            <a:r>
              <a:rPr lang="fr-FR" sz="1600" b="1" dirty="0">
                <a:solidFill>
                  <a:srgbClr val="189672"/>
                </a:solidFill>
              </a:rPr>
              <a:t> : des préparations des </a:t>
            </a:r>
            <a:r>
              <a:rPr lang="fr-FR" sz="1600" b="1" dirty="0" err="1">
                <a:solidFill>
                  <a:srgbClr val="189672"/>
                </a:solidFill>
              </a:rPr>
              <a:t>TPs</a:t>
            </a:r>
            <a:r>
              <a:rPr lang="fr-FR" sz="1600" b="1" dirty="0">
                <a:solidFill>
                  <a:srgbClr val="189672"/>
                </a:solidFill>
              </a:rPr>
              <a:t> de 4h…</a:t>
            </a:r>
          </a:p>
          <a:p>
            <a:r>
              <a:rPr lang="fr-FR" sz="1600" b="1" dirty="0">
                <a:solidFill>
                  <a:srgbClr val="189672"/>
                </a:solidFill>
              </a:rPr>
              <a:t>A revoir pour que le choix de l’option soit transparent. Eviter 4h</a:t>
            </a:r>
            <a:r>
              <a:rPr lang="fr-FR" sz="1600" b="1" dirty="0" smtClean="0">
                <a:solidFill>
                  <a:srgbClr val="189672"/>
                </a:solidFill>
              </a:rPr>
              <a:t>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3799954"/>
            <a:ext cx="70916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QUI?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Un groupe piloté par Laure composé des responsables d’</a:t>
            </a:r>
            <a:r>
              <a:rPr lang="fr-FR" b="1" dirty="0" err="1" smtClean="0">
                <a:solidFill>
                  <a:srgbClr val="0070C0"/>
                </a:solidFill>
              </a:rPr>
              <a:t>UEs</a:t>
            </a:r>
            <a:r>
              <a:rPr lang="fr-FR" b="1" dirty="0" smtClean="0">
                <a:solidFill>
                  <a:srgbClr val="0070C0"/>
                </a:solidFill>
              </a:rPr>
              <a:t> L1 propose.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Visa des responsables de licence + Marie (pilote EUPI)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82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26816" y="1235545"/>
            <a:ext cx="70904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0085B6"/>
                </a:solidFill>
              </a:rPr>
              <a:t>Réforme des études de santé </a:t>
            </a:r>
            <a:endParaRPr lang="fr-FR" sz="4400" b="1" dirty="0">
              <a:solidFill>
                <a:srgbClr val="0085B6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72324" y="2188061"/>
            <a:ext cx="3199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Présentation et pistes de travail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7768" y="1276535"/>
            <a:ext cx="8748464" cy="3239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accéder aux études de santé (médecine + maïeutique + pharmacie) il existe maintenant différents canaux: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un L1 santé plus (fac de médecine) avec des mineures d’autres disciplines.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un L1 d’un autre domaine avec une mineure santé.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la majorité des étudiants viendra du premier canal (limité à 600 étudiants à Clermont, sans possibilité de redoubler le L1) entre 40 et 50% des étudiants viendront des autres licences.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solidFill>
                  <a:srgbClr val="008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Décision: proposer une mineure Physique-SPI au L1 santé. Proposer un portail Maths Physique-SPI Santé et un portail Physique-SPI Chimie Santé.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2021: penser une mineure de L2 qui permette de former à des L3 ou des masters à l’interface Physique-SPI/Santé (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groupe de travail)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16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Grandes lignes de la réforme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456" y="4443958"/>
            <a:ext cx="7810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? Un groupe piloté par Martine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responsables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actuels et 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futurs des licences, </a:t>
            </a:r>
            <a:endParaRPr lang="fr-FR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responsables de </a:t>
            </a:r>
            <a:r>
              <a:rPr lang="fr-FR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diplômes Physique/Santé, la DEPA) pour le 3 mai</a:t>
            </a:r>
            <a:endParaRPr lang="fr-FR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1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Contexte : objectif de l’établissement pour 2019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1489" y="1419622"/>
            <a:ext cx="860500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 smtClean="0"/>
              <a:t>Mettre en place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les parcours adaptés pour les OUI SI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  <a:p>
            <a:pPr marL="936000">
              <a:spcBef>
                <a:spcPts val="600"/>
              </a:spcBef>
            </a:pPr>
            <a:r>
              <a:rPr lang="fr-FR" dirty="0" smtClean="0"/>
              <a:t>Parcours renforcés avec accompagnement (type 1)</a:t>
            </a:r>
          </a:p>
          <a:p>
            <a:pPr marL="936000">
              <a:spcBef>
                <a:spcPts val="600"/>
              </a:spcBef>
            </a:pPr>
            <a:r>
              <a:rPr lang="fr-FR" dirty="0" smtClean="0"/>
              <a:t>Parcours progressifs (adaptation du rythme d’apprentissage) (type 2)</a:t>
            </a:r>
            <a:endParaRPr lang="fr-FR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Individualiser plus largement les parcours </a:t>
            </a:r>
            <a:r>
              <a:rPr lang="fr-FR" dirty="0" smtClean="0"/>
              <a:t>(étudiants en situation de handicap, étudiants salariés…)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 smtClean="0"/>
              <a:t>Mettre en place éventuellement des parcours licence +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Déterminer une nouvelle structuration des licences </a:t>
            </a:r>
            <a:r>
              <a:rPr lang="fr-FR" dirty="0" smtClean="0"/>
              <a:t>plus modulaire (par niveau et non plus par année) avec des règles de compensation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Construire les nouvelles MCCC</a:t>
            </a:r>
            <a:r>
              <a:rPr lang="fr-FR" dirty="0" smtClean="0"/>
              <a:t>, travail sur l’évaluation</a:t>
            </a:r>
          </a:p>
        </p:txBody>
      </p:sp>
    </p:spTree>
    <p:extLst>
      <p:ext uri="{BB962C8B-B14F-4D97-AF65-F5344CB8AC3E}">
        <p14:creationId xmlns:p14="http://schemas.microsoft.com/office/powerpoint/2010/main" val="25924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Digression 1 : les parcours ‘OUI SI’ : c’est quoi?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1489" y="1419622"/>
            <a:ext cx="860500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 smtClean="0"/>
              <a:t>Depuis 2018, accession à l’enseignement supérieur via la plateforme </a:t>
            </a:r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Parcoursup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 smtClean="0"/>
              <a:t>Les établissements ont défini pour chaque mention de licence des attendus</a:t>
            </a:r>
          </a:p>
          <a:p>
            <a:pPr>
              <a:spcBef>
                <a:spcPts val="600"/>
              </a:spcBef>
            </a:pPr>
            <a:r>
              <a:rPr lang="fr-FR" dirty="0"/>
              <a:t>	</a:t>
            </a:r>
            <a:r>
              <a:rPr lang="fr-FR" dirty="0" smtClean="0"/>
              <a:t>- licence de Physique: Bac S ou PES </a:t>
            </a:r>
          </a:p>
          <a:p>
            <a:pPr>
              <a:spcBef>
                <a:spcPts val="600"/>
              </a:spcBef>
            </a:pPr>
            <a:r>
              <a:rPr lang="fr-FR" dirty="0"/>
              <a:t>	</a:t>
            </a:r>
            <a:r>
              <a:rPr lang="fr-FR" dirty="0" smtClean="0"/>
              <a:t>- licence de Sciences pour l’Ingénieur : Bac S ou PES ou STI2D avec 12/20 sur 3 matières</a:t>
            </a:r>
            <a:endParaRPr lang="fr-FR" dirty="0" smtClean="0">
              <a:solidFill>
                <a:srgbClr val="FF0000"/>
              </a:solidFill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 smtClean="0"/>
              <a:t>Si un étudiant ne remplit pas les attendus, il se voit accueilli dans un dispositif spécial dit ‘Oui Si’</a:t>
            </a:r>
          </a:p>
          <a:p>
            <a:pPr lvl="2">
              <a:spcBef>
                <a:spcPts val="600"/>
              </a:spcBef>
            </a:pPr>
            <a:r>
              <a:rPr lang="fr-FR" dirty="0" smtClean="0"/>
              <a:t>- OUI SI Type 1: </a:t>
            </a:r>
            <a:r>
              <a:rPr lang="fr-FR" dirty="0"/>
              <a:t>Parcours renforcés avec accompagnement</a:t>
            </a:r>
          </a:p>
          <a:p>
            <a:pPr lvl="2">
              <a:spcBef>
                <a:spcPts val="600"/>
              </a:spcBef>
            </a:pPr>
            <a:r>
              <a:rPr lang="fr-FR" dirty="0" smtClean="0"/>
              <a:t>- OUI SI Type 2: </a:t>
            </a:r>
            <a:r>
              <a:rPr lang="fr-FR" dirty="0"/>
              <a:t>Parcours progressifs (adaptation du rythme d’apprentissage</a:t>
            </a:r>
            <a:r>
              <a:rPr lang="fr-F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4277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Digression 1 : les parcours ‘OUI SI’ : bilan 2018/19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496" y="1419622"/>
            <a:ext cx="9108504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/>
              <a:t>En 2018, </a:t>
            </a:r>
            <a:r>
              <a:rPr lang="fr-FR" dirty="0" smtClean="0"/>
              <a:t>130 </a:t>
            </a:r>
            <a:r>
              <a:rPr lang="fr-FR" dirty="0"/>
              <a:t>étudiants </a:t>
            </a:r>
            <a:r>
              <a:rPr lang="fr-FR" dirty="0" smtClean="0"/>
              <a:t>Oui </a:t>
            </a:r>
            <a:r>
              <a:rPr lang="fr-FR" dirty="0"/>
              <a:t>Si </a:t>
            </a:r>
            <a:r>
              <a:rPr lang="fr-FR" dirty="0" smtClean="0"/>
              <a:t>type 1 au </a:t>
            </a:r>
            <a:r>
              <a:rPr lang="fr-FR" dirty="0"/>
              <a:t>niveau </a:t>
            </a:r>
            <a:r>
              <a:rPr lang="fr-FR" dirty="0" smtClean="0"/>
              <a:t>Sciences (8 </a:t>
            </a:r>
            <a:r>
              <a:rPr lang="fr-FR" dirty="0" err="1" smtClean="0"/>
              <a:t>lic</a:t>
            </a:r>
            <a:r>
              <a:rPr lang="fr-FR" dirty="0" smtClean="0"/>
              <a:t>. Phys., 21 </a:t>
            </a:r>
            <a:r>
              <a:rPr lang="fr-FR" dirty="0" err="1" smtClean="0"/>
              <a:t>lic</a:t>
            </a:r>
            <a:r>
              <a:rPr lang="fr-FR" dirty="0"/>
              <a:t>.</a:t>
            </a:r>
            <a:r>
              <a:rPr lang="fr-FR" dirty="0" smtClean="0"/>
              <a:t> SPI)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 smtClean="0"/>
              <a:t>Dispositif: </a:t>
            </a:r>
          </a:p>
          <a:p>
            <a:pPr marL="803275" indent="-17462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dirty="0" smtClean="0"/>
              <a:t>Eté 2018 test de positionnement en ligne obligatoire pour </a:t>
            </a:r>
            <a:r>
              <a:rPr lang="fr-FR" dirty="0" err="1" smtClean="0"/>
              <a:t>OuiSI</a:t>
            </a:r>
            <a:r>
              <a:rPr lang="fr-FR" dirty="0" smtClean="0"/>
              <a:t>, facultatif pour OUI</a:t>
            </a:r>
          </a:p>
          <a:p>
            <a:pPr marL="803275" indent="-17462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dirty="0" smtClean="0"/>
              <a:t>3-7 septembre 20h de remédiation proposées dans une matière, 1 note intégrée au S1</a:t>
            </a:r>
          </a:p>
          <a:p>
            <a:pPr marL="803275" indent="-17462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dirty="0" smtClean="0"/>
              <a:t>Courant du semestre un référent pour 25 étudiants, incitation à aller au tutorat.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rgbClr val="0085B6"/>
                </a:solidFill>
              </a:rPr>
              <a:t>(+)</a:t>
            </a:r>
            <a:r>
              <a:rPr lang="fr-FR" dirty="0" smtClean="0"/>
              <a:t> forte participation et réussite à la remise à niveau, participation des oui à la remédiation, les étudiants apprécient le dispositif </a:t>
            </a:r>
            <a:r>
              <a:rPr lang="fr-FR" b="1" dirty="0" smtClean="0">
                <a:solidFill>
                  <a:srgbClr val="0085B6"/>
                </a:solidFill>
              </a:rPr>
              <a:t>(-)</a:t>
            </a:r>
            <a:r>
              <a:rPr lang="fr-FR" dirty="0" smtClean="0"/>
              <a:t> trop dense et concentré au début de l’année. 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 smtClean="0"/>
              <a:t>bilan chiffré: pertinent ?</a:t>
            </a:r>
          </a:p>
          <a:p>
            <a:pPr>
              <a:spcBef>
                <a:spcPts val="600"/>
              </a:spcBef>
            </a:pPr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339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572727"/>
              </p:ext>
            </p:extLst>
          </p:nvPr>
        </p:nvGraphicFramePr>
        <p:xfrm>
          <a:off x="2267744" y="3080804"/>
          <a:ext cx="4083810" cy="1297350"/>
        </p:xfrm>
        <a:graphic>
          <a:graphicData uri="http://schemas.openxmlformats.org/drawingml/2006/table">
            <a:tbl>
              <a:tblPr firstRow="1" firstCol="1" bandRow="1"/>
              <a:tblGrid>
                <a:gridCol w="1518606"/>
                <a:gridCol w="758968"/>
                <a:gridCol w="855515"/>
                <a:gridCol w="950721"/>
              </a:tblGrid>
              <a:tr h="2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UE PSPI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UE Maths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UE TC Maths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Tout étudiant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Etudiant Licence Phys.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Etudiant Licence SPI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Etudiant PEIP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Etudiant Oui Si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Digression 1 : les parcours ‘OUI SI’ : bilan 2018/19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11560" y="1563638"/>
            <a:ext cx="63585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29 étudiants: 	6 en réorientation active</a:t>
            </a:r>
          </a:p>
          <a:p>
            <a:r>
              <a:rPr lang="fr-FR" dirty="0"/>
              <a:t>	</a:t>
            </a:r>
            <a:r>
              <a:rPr lang="fr-FR" dirty="0" smtClean="0"/>
              <a:t>	5 abandons</a:t>
            </a:r>
          </a:p>
          <a:p>
            <a:r>
              <a:rPr lang="fr-FR" dirty="0"/>
              <a:t>	</a:t>
            </a:r>
            <a:r>
              <a:rPr lang="fr-FR" dirty="0" smtClean="0"/>
              <a:t>	4 valident le S1 (tous Oui Si avec Bac étranger)</a:t>
            </a:r>
          </a:p>
          <a:p>
            <a:r>
              <a:rPr lang="fr-FR" dirty="0"/>
              <a:t>	</a:t>
            </a:r>
            <a:r>
              <a:rPr lang="fr-FR" dirty="0" smtClean="0"/>
              <a:t>	12 ont une moyenne &lt; 6/20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23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Contexte : objectif de l’établissement pour 2019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1489" y="1419622"/>
            <a:ext cx="860500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 smtClean="0"/>
              <a:t>Mettre en place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les parcours adaptés pour les OUI SI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  <a:p>
            <a:pPr marL="936000">
              <a:spcBef>
                <a:spcPts val="600"/>
              </a:spcBef>
            </a:pPr>
            <a:r>
              <a:rPr lang="fr-FR" dirty="0" smtClean="0"/>
              <a:t>Parcours renforcés avec accompagnement (type 1)</a:t>
            </a:r>
          </a:p>
          <a:p>
            <a:pPr marL="936000">
              <a:spcBef>
                <a:spcPts val="600"/>
              </a:spcBef>
            </a:pPr>
            <a:r>
              <a:rPr lang="fr-FR" dirty="0" smtClean="0"/>
              <a:t>Parcours progressifs (adaptation du rythme d’apprentissage) (type 2)</a:t>
            </a:r>
            <a:endParaRPr lang="fr-FR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Individualiser plus largement les parcours </a:t>
            </a:r>
            <a:r>
              <a:rPr lang="fr-FR" dirty="0" smtClean="0"/>
              <a:t>(étudiants en situation de handicap, étudiants salariés…)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dirty="0" smtClean="0"/>
              <a:t>Mettre en place éventuellement des parcours licence +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Déterminer une nouvelle structuration des licences </a:t>
            </a:r>
            <a:r>
              <a:rPr lang="fr-FR" dirty="0" smtClean="0"/>
              <a:t>plus modulaire (par niveau et non plus par année) avec des règles de compensation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Construire les nouvelles MCCC</a:t>
            </a:r>
            <a:r>
              <a:rPr lang="fr-FR" dirty="0" smtClean="0"/>
              <a:t>, travail sur l’évaluation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3528" y="4507494"/>
            <a:ext cx="492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Respecter la soutenabilité de l’offre de formation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17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-95962" y="1235545"/>
            <a:ext cx="93359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0085B6"/>
                </a:solidFill>
              </a:rPr>
              <a:t>Groupe de travail des licences sciences </a:t>
            </a:r>
            <a:endParaRPr lang="fr-FR" sz="4400" b="1" dirty="0">
              <a:solidFill>
                <a:srgbClr val="0085B6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3447" y="2188061"/>
            <a:ext cx="90137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Pilotage: Yves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Stalder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UFR Mathématiques</a:t>
            </a:r>
          </a:p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Membres: responsables de licence, les référents, un pilote par composantes, … les étudiants </a:t>
            </a:r>
          </a:p>
          <a:p>
            <a:pPr algn="ctr"/>
            <a:endParaRPr lang="fr-F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sous-groupes de travail : 	Organisation générale des licences, Marie Monier, EUPI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Parcours Oui SI, Aurélie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Lagoutte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Institut d’Informatique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Approche par compétences, Aurélie Gousset, UFR Biologie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3447" y="4125462"/>
            <a:ext cx="5215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Discussions	</a:t>
            </a:r>
            <a:r>
              <a:rPr lang="fr-FR" b="1" dirty="0" smtClean="0">
                <a:solidFill>
                  <a:srgbClr val="0085B6"/>
                </a:solidFill>
              </a:rPr>
              <a:t>Proposition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fr-FR" b="1" dirty="0" smtClean="0">
                <a:solidFill>
                  <a:srgbClr val="189672"/>
                </a:solidFill>
              </a:rPr>
              <a:t>Reste à faire?</a:t>
            </a:r>
            <a:endParaRPr lang="fr-FR" b="1" dirty="0">
              <a:solidFill>
                <a:srgbClr val="1896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78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0697"/>
            <a:ext cx="9144000" cy="936104"/>
          </a:xfrm>
          <a:prstGeom prst="rect">
            <a:avLst/>
          </a:prstGeom>
          <a:solidFill>
            <a:srgbClr val="006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6000" algn="just"/>
            <a:r>
              <a:rPr lang="fr-FR" sz="3200" b="1" dirty="0" smtClean="0">
                <a:solidFill>
                  <a:schemeClr val="bg1"/>
                </a:solidFill>
              </a:rPr>
              <a:t>Sous-Groupe 1: organisation des licences  </a:t>
            </a:r>
            <a:endParaRPr lang="fr-FR" sz="3200" b="1" spc="-1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7544" y="1707654"/>
            <a:ext cx="827944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1. Mise en place de bloc de compensation</a:t>
            </a:r>
          </a:p>
          <a:p>
            <a:endParaRPr lang="fr-FR" sz="2000" b="1" dirty="0"/>
          </a:p>
          <a:p>
            <a:r>
              <a:rPr lang="fr-FR" sz="2000" b="1" dirty="0" smtClean="0"/>
              <a:t>2. L’évaluation des étudiants en contrôle continu</a:t>
            </a:r>
          </a:p>
          <a:p>
            <a:endParaRPr lang="fr-FR" sz="2000" b="1" dirty="0"/>
          </a:p>
          <a:p>
            <a:r>
              <a:rPr lang="fr-FR" sz="2000" b="1" dirty="0" smtClean="0"/>
              <a:t>3. La proposition d’une seconde chance à l’étudiant pourquoi pas dès février</a:t>
            </a:r>
          </a:p>
          <a:p>
            <a:endParaRPr lang="fr-FR" sz="2000" b="1" dirty="0"/>
          </a:p>
          <a:p>
            <a:r>
              <a:rPr lang="fr-FR" sz="2000" b="1" dirty="0" smtClean="0"/>
              <a:t>4. La contractualisation avec l’étudiant de son parcours pédagogique</a:t>
            </a:r>
          </a:p>
          <a:p>
            <a:endParaRPr lang="fr-FR" dirty="0"/>
          </a:p>
          <a:p>
            <a:r>
              <a:rPr lang="fr-FR" dirty="0" smtClean="0"/>
              <a:t>5. Soutenabilité: travail sur le S2.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846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1533</Words>
  <Application>Microsoft Office PowerPoint</Application>
  <PresentationFormat>Affichage à l'écran (16:9)</PresentationFormat>
  <Paragraphs>268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Aurélien RACAULT</dc:creator>
  <cp:lastModifiedBy>Nicole TOMMY-MARTIN</cp:lastModifiedBy>
  <cp:revision>80</cp:revision>
  <dcterms:created xsi:type="dcterms:W3CDTF">2016-10-18T12:03:56Z</dcterms:created>
  <dcterms:modified xsi:type="dcterms:W3CDTF">2019-06-07T12:27:35Z</dcterms:modified>
</cp:coreProperties>
</file>