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3" r:id="rId5"/>
    <p:sldId id="264" r:id="rId6"/>
    <p:sldId id="265" r:id="rId7"/>
    <p:sldId id="266" r:id="rId8"/>
    <p:sldId id="267" r:id="rId9"/>
  </p:sldIdLst>
  <p:sldSz cx="9144000" cy="5143500" type="screen16x9"/>
  <p:notesSz cx="6794500" cy="9931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756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54524-F967-4AAD-AA9E-DC1DC844E0C4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4234A-6948-497B-A436-EBFFA8017F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7406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78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20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3874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99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4314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86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47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3299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860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03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8E347-DDB4-4B4E-959B-CA1F97A8BBE7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40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335704" y="843558"/>
            <a:ext cx="639764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008F9B"/>
                </a:solidFill>
              </a:rPr>
              <a:t>Calcul des indicateurs relatifs à la mesure </a:t>
            </a:r>
          </a:p>
          <a:p>
            <a:pPr algn="ctr"/>
            <a:r>
              <a:rPr lang="fr-FR" sz="2800" b="1" dirty="0">
                <a:solidFill>
                  <a:srgbClr val="008F9B"/>
                </a:solidFill>
              </a:rPr>
              <a:t>des écarts de rémunération </a:t>
            </a:r>
          </a:p>
          <a:p>
            <a:pPr algn="ctr"/>
            <a:r>
              <a:rPr lang="fr-FR" sz="2800" b="1" dirty="0">
                <a:solidFill>
                  <a:srgbClr val="008F9B"/>
                </a:solidFill>
              </a:rPr>
              <a:t>entre les femmes et les hommes : </a:t>
            </a:r>
          </a:p>
          <a:p>
            <a:pPr algn="ctr"/>
            <a:r>
              <a:rPr lang="fr-FR" sz="2800" b="1" dirty="0">
                <a:solidFill>
                  <a:srgbClr val="008F9B"/>
                </a:solidFill>
              </a:rPr>
              <a:t>échanges sur la méthodologie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75856" y="2715766"/>
            <a:ext cx="2164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Réunion 12/12/2023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44CDCDF-8079-4DEE-97EF-E216E36DE327}"/>
              </a:ext>
            </a:extLst>
          </p:cNvPr>
          <p:cNvSpPr txBox="1"/>
          <p:nvPr/>
        </p:nvSpPr>
        <p:spPr>
          <a:xfrm>
            <a:off x="620402" y="4443958"/>
            <a:ext cx="721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DPCG</a:t>
            </a:r>
          </a:p>
        </p:txBody>
      </p:sp>
    </p:spTree>
    <p:extLst>
      <p:ext uri="{BB962C8B-B14F-4D97-AF65-F5344CB8AC3E}">
        <p14:creationId xmlns:p14="http://schemas.microsoft.com/office/powerpoint/2010/main" val="2787453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11560" y="957199"/>
            <a:ext cx="81369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Périmètre de la MS à prendre en compte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Calcul des indicateurs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Niveau de détail demandé pour la restitution des données</a:t>
            </a:r>
          </a:p>
          <a:p>
            <a:pPr lvl="1"/>
            <a:endParaRPr lang="fr-FR" dirty="0"/>
          </a:p>
          <a:p>
            <a:r>
              <a:rPr lang="fr-FR" dirty="0"/>
              <a:t>-    Calendrier pour les années à venir</a:t>
            </a:r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51520" y="555526"/>
            <a:ext cx="3945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rgbClr val="008F9B"/>
                </a:solidFill>
              </a:rPr>
              <a:t>A discuter en séance : (diapo suivantes)</a:t>
            </a:r>
          </a:p>
        </p:txBody>
      </p:sp>
    </p:spTree>
    <p:extLst>
      <p:ext uri="{BB962C8B-B14F-4D97-AF65-F5344CB8AC3E}">
        <p14:creationId xmlns:p14="http://schemas.microsoft.com/office/powerpoint/2010/main" val="1223638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07504" y="239618"/>
            <a:ext cx="4000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Périmètre de la MS à prendre en compte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98B09FD-C224-42CE-A192-8BCD84E04FC7}"/>
              </a:ext>
            </a:extLst>
          </p:cNvPr>
          <p:cNvSpPr txBox="1"/>
          <p:nvPr/>
        </p:nvSpPr>
        <p:spPr>
          <a:xfrm>
            <a:off x="327410" y="843558"/>
            <a:ext cx="81369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/>
              <a:t>Source des données </a:t>
            </a:r>
            <a:r>
              <a:rPr lang="fr-FR" dirty="0"/>
              <a:t>: fichiers KX de l’année civile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/>
              <a:t>Eléments de masse salariale pris en compte : </a:t>
            </a:r>
            <a:r>
              <a:rPr lang="fr-FR" dirty="0"/>
              <a:t>tous (pas d’exclusion)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Remarque : de nombreux rappels sur années antérieurs qui peuvent fausser les indicateurs (notamment en 2023 pour le RIFSEEP, PESR,…)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dirty="0">
                <a:solidFill>
                  <a:srgbClr val="FF0000"/>
                </a:solidFill>
                <a:sym typeface="Wingdings" panose="05000000000000000000" pitchFamily="2" charset="2"/>
              </a:rPr>
              <a:t>--&gt; Choix méthodologique à faire </a:t>
            </a:r>
            <a:r>
              <a:rPr lang="fr-FR" b="1" dirty="0">
                <a:solidFill>
                  <a:srgbClr val="FF0000"/>
                </a:solidFill>
              </a:rPr>
              <a:t>: </a:t>
            </a:r>
          </a:p>
          <a:p>
            <a:pPr marL="285750" indent="-285750">
              <a:buFontTx/>
              <a:buChar char="-"/>
            </a:pPr>
            <a:r>
              <a:rPr lang="fr-FR" sz="1400" dirty="0">
                <a:solidFill>
                  <a:srgbClr val="FF0000"/>
                </a:solidFill>
              </a:rPr>
              <a:t>Pas d’exclusion</a:t>
            </a:r>
          </a:p>
          <a:p>
            <a:r>
              <a:rPr lang="fr-FR" sz="1400" dirty="0">
                <a:solidFill>
                  <a:srgbClr val="FF0000"/>
                </a:solidFill>
              </a:rPr>
              <a:t>ou</a:t>
            </a:r>
          </a:p>
          <a:p>
            <a:pPr marL="285750" indent="-285750">
              <a:buFontTx/>
              <a:buChar char="-"/>
            </a:pPr>
            <a:r>
              <a:rPr lang="fr-FR" sz="1400" dirty="0">
                <a:solidFill>
                  <a:srgbClr val="FF0000"/>
                </a:solidFill>
              </a:rPr>
              <a:t>Exclusion des rappels sur années antérieurs</a:t>
            </a:r>
          </a:p>
          <a:p>
            <a:pPr marL="285750" indent="-285750">
              <a:buFontTx/>
              <a:buChar char="-"/>
            </a:pPr>
            <a:endParaRPr lang="fr-FR" sz="1600" dirty="0">
              <a:solidFill>
                <a:srgbClr val="FF0000"/>
              </a:solidFill>
            </a:endParaRPr>
          </a:p>
          <a:p>
            <a:r>
              <a:rPr lang="fr-FR" sz="1600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fr-FR" sz="1600" dirty="0">
                <a:solidFill>
                  <a:srgbClr val="00B050"/>
                </a:solidFill>
                <a:sym typeface="Wingdings" panose="05000000000000000000" pitchFamily="2" charset="2"/>
              </a:rPr>
              <a:t></a:t>
            </a:r>
            <a:r>
              <a:rPr lang="fr-FR" sz="1600" dirty="0">
                <a:solidFill>
                  <a:srgbClr val="00B050"/>
                </a:solidFill>
              </a:rPr>
              <a:t>Décision réunion du 12/12/2023 d’exclure les rappels sur années antérieurs</a:t>
            </a:r>
          </a:p>
          <a:p>
            <a:pPr marL="285750" indent="-285750">
              <a:buFontTx/>
              <a:buChar char="-"/>
            </a:pPr>
            <a:endParaRPr lang="fr-FR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666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79512" y="267494"/>
            <a:ext cx="4553362" cy="3616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lnSpc>
                <a:spcPts val="2100"/>
              </a:lnSpc>
            </a:pPr>
            <a:r>
              <a:rPr lang="fr-FR" dirty="0"/>
              <a:t>Calcul des indicateurs composant l’index :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2D3A978-54B5-4CE1-B8D3-03B7D137CAD8}"/>
              </a:ext>
            </a:extLst>
          </p:cNvPr>
          <p:cNvSpPr txBox="1"/>
          <p:nvPr/>
        </p:nvSpPr>
        <p:spPr>
          <a:xfrm>
            <a:off x="395536" y="1059582"/>
            <a:ext cx="8136904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Rappel des indicateurs :</a:t>
            </a:r>
          </a:p>
          <a:p>
            <a:r>
              <a:rPr lang="fr-FR" b="1" dirty="0"/>
              <a:t>- Ecart global de rémunération entre les femmes et les hommes fonctionnaires </a:t>
            </a:r>
            <a:r>
              <a:rPr lang="fr-FR" i="1" dirty="0">
                <a:sym typeface="Wingdings" panose="05000000000000000000" pitchFamily="2" charset="2"/>
              </a:rPr>
              <a:t></a:t>
            </a:r>
            <a:r>
              <a:rPr lang="fr-FR" i="1" dirty="0"/>
              <a:t>calculé à partir de la moyenne de la rémunération des femmes comparée à celle des hommes à corps, grade et échelon équivalent</a:t>
            </a:r>
            <a:endParaRPr lang="fr-FR" dirty="0"/>
          </a:p>
          <a:p>
            <a:r>
              <a:rPr lang="fr-FR" b="1" dirty="0"/>
              <a:t>-          Ecart global de rémunération entre les femmes et les hommes contractuels </a:t>
            </a:r>
            <a:r>
              <a:rPr lang="fr-FR" i="1" dirty="0">
                <a:sym typeface="Wingdings" panose="05000000000000000000" pitchFamily="2" charset="2"/>
              </a:rPr>
              <a:t></a:t>
            </a:r>
            <a:r>
              <a:rPr lang="fr-FR" i="1" dirty="0"/>
              <a:t>calculé à partir de la moyenne de la rémunération des femmes comparée à celle des hommes à catégorie hiérarchique équivalente</a:t>
            </a:r>
            <a:endParaRPr lang="fr-FR" dirty="0"/>
          </a:p>
          <a:p>
            <a:r>
              <a:rPr lang="fr-FR" b="1" dirty="0"/>
              <a:t>-          Nombre d’agent public du sexe sous-représenté parmi les 10 plus hautes rémunérations</a:t>
            </a:r>
            <a:endParaRPr lang="fr-FR" dirty="0"/>
          </a:p>
          <a:p>
            <a:r>
              <a:rPr lang="fr-FR" dirty="0"/>
              <a:t> </a:t>
            </a:r>
          </a:p>
          <a:p>
            <a:endParaRPr lang="fr-FR" sz="1600" dirty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7484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-327484" y="267494"/>
            <a:ext cx="9582944" cy="3616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lnSpc>
                <a:spcPts val="2100"/>
              </a:lnSpc>
            </a:pPr>
            <a:r>
              <a:rPr lang="fr-FR" b="1" dirty="0"/>
              <a:t>Ecart global de rémunération entre les femmes et les hommes fonctionnaires et contractuels </a:t>
            </a:r>
            <a:r>
              <a:rPr lang="fr-FR" dirty="0"/>
              <a:t>: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2D3A978-54B5-4CE1-B8D3-03B7D137CAD8}"/>
              </a:ext>
            </a:extLst>
          </p:cNvPr>
          <p:cNvSpPr txBox="1"/>
          <p:nvPr/>
        </p:nvSpPr>
        <p:spPr>
          <a:xfrm>
            <a:off x="395536" y="629131"/>
            <a:ext cx="8136904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i="1" dirty="0"/>
              <a:t>calculé à partir de la moyenne de la rémunération des femmes comparée à celle des hommes à corps, grade et échelon équivalent (ou  catégorie hiérarchique équivalente pour les contractuels)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Calcul du salaire moyen annuel de chaque agent en équivalent temps plein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Calcul de la rémunération moyenne annuelle corps/grade/</a:t>
            </a:r>
            <a:r>
              <a:rPr lang="fr-FR" dirty="0" err="1"/>
              <a:t>echelon</a:t>
            </a:r>
            <a:r>
              <a:rPr lang="fr-FR" dirty="0"/>
              <a:t>/sexe avec pondération par l’ETP des agents qui composent la combinaison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Calcul du pourcentage d’écart pour chaque combinaison corps/grade/échelon entre femmes et hommes selon la formule : (F- H) / H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 pas de calcul quand seulement un des sexes est représenté dans la combinaison</a:t>
            </a:r>
            <a:endParaRPr lang="fr-FR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r>
              <a:rPr lang="fr-FR" dirty="0"/>
              <a:t>- Calcul final en pondérant ce pourcentage par le poids de la population sur la population totale</a:t>
            </a:r>
          </a:p>
          <a:p>
            <a:endParaRPr lang="fr-FR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397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63868" y="258548"/>
            <a:ext cx="8600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Nombre d’agent public du sexe sous-représenté parmi les 10 plus hautes rémunérations</a:t>
            </a:r>
            <a:r>
              <a:rPr lang="fr-FR" dirty="0"/>
              <a:t>: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2D3A978-54B5-4CE1-B8D3-03B7D137CAD8}"/>
              </a:ext>
            </a:extLst>
          </p:cNvPr>
          <p:cNvSpPr txBox="1"/>
          <p:nvPr/>
        </p:nvSpPr>
        <p:spPr>
          <a:xfrm>
            <a:off x="395536" y="629131"/>
            <a:ext cx="81369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i="1" dirty="0"/>
              <a:t>Calcul à l’agent sur la rémunération totale (pas de raisonnement sur une rémunération moyenne annuelle)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fr-FR" i="1" dirty="0"/>
          </a:p>
          <a:p>
            <a:r>
              <a:rPr lang="fr-FR" b="1" dirty="0">
                <a:solidFill>
                  <a:srgbClr val="FF0000"/>
                </a:solidFill>
                <a:sym typeface="Wingdings" panose="05000000000000000000" pitchFamily="2" charset="2"/>
              </a:rPr>
              <a:t>--&gt; Choix méthodologique à faire dans la masse salariale prise en compte</a:t>
            </a:r>
            <a:r>
              <a:rPr lang="fr-FR" b="1" dirty="0">
                <a:solidFill>
                  <a:srgbClr val="FF0000"/>
                </a:solidFill>
              </a:rPr>
              <a:t>: 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FF0000"/>
                </a:solidFill>
              </a:rPr>
              <a:t>Pas d’exclusion</a:t>
            </a:r>
          </a:p>
          <a:p>
            <a:r>
              <a:rPr lang="fr-FR" dirty="0">
                <a:solidFill>
                  <a:srgbClr val="FF0000"/>
                </a:solidFill>
              </a:rPr>
              <a:t>ou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FF0000"/>
                </a:solidFill>
              </a:rPr>
              <a:t>Exclusion des rappels sur années antérieurs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fr-FR" i="1" dirty="0"/>
          </a:p>
          <a:p>
            <a:r>
              <a:rPr lang="fr-FR" sz="1600" dirty="0">
                <a:solidFill>
                  <a:srgbClr val="00B050"/>
                </a:solidFill>
                <a:sym typeface="Wingdings" panose="05000000000000000000" pitchFamily="2" charset="2"/>
              </a:rPr>
              <a:t>	</a:t>
            </a:r>
            <a:r>
              <a:rPr lang="fr-FR" sz="1600" dirty="0">
                <a:solidFill>
                  <a:srgbClr val="00B050"/>
                </a:solidFill>
              </a:rPr>
              <a:t>Décision réunion du 12/12/2023 d’exclure les rappels sur années antérieurs</a:t>
            </a:r>
          </a:p>
          <a:p>
            <a:endParaRPr lang="fr-FR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802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63868" y="258548"/>
            <a:ext cx="9060237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Niveau de détail demandé pour la restitution des données</a:t>
            </a:r>
          </a:p>
          <a:p>
            <a:r>
              <a:rPr lang="fr-FR" dirty="0">
                <a:solidFill>
                  <a:srgbClr val="FF0000"/>
                </a:solidFill>
              </a:rPr>
              <a:t>A définir en séance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 l</a:t>
            </a:r>
            <a:r>
              <a:rPr lang="fr-FR" dirty="0">
                <a:solidFill>
                  <a:srgbClr val="FF0000"/>
                </a:solidFill>
              </a:rPr>
              <a:t>es résultats doivent ils être présentés à un niveau fin ou macro?</a:t>
            </a:r>
          </a:p>
          <a:p>
            <a:r>
              <a:rPr lang="fr-FR" dirty="0">
                <a:solidFill>
                  <a:srgbClr val="00B050"/>
                </a:solidFill>
                <a:sym typeface="Wingdings" panose="05000000000000000000" pitchFamily="2" charset="2"/>
              </a:rPr>
              <a:t></a:t>
            </a:r>
            <a:r>
              <a:rPr lang="fr-FR" dirty="0">
                <a:solidFill>
                  <a:srgbClr val="00B050"/>
                </a:solidFill>
              </a:rPr>
              <a:t>En réunion du 12/12/2023, il est acté de proposer seulement une synthèse des 3 indicateurs</a:t>
            </a:r>
            <a:endParaRPr lang="fr-FR" dirty="0"/>
          </a:p>
          <a:p>
            <a:r>
              <a:rPr lang="fr-FR" dirty="0"/>
              <a:t>Trame proposée par la DPCG : Un tableau synthétique des données avec :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une ligne par indicateur + une ligne pour l’index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une colonne pour le résultat obtenu et une pour le nombre de points correspondant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17FE7C9-FC6D-434E-AF5D-0BEFAA7CAD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2067694"/>
            <a:ext cx="5440863" cy="2200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504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63868" y="258548"/>
            <a:ext cx="88006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Calendrier</a:t>
            </a:r>
          </a:p>
          <a:p>
            <a:r>
              <a:rPr lang="fr-FR" dirty="0">
                <a:solidFill>
                  <a:srgbClr val="FF0000"/>
                </a:solidFill>
              </a:rPr>
              <a:t>A définir en séance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 quelle est l’échéance?</a:t>
            </a:r>
            <a:endParaRPr lang="fr-FR" dirty="0">
              <a:solidFill>
                <a:srgbClr val="FF0000"/>
              </a:solidFill>
            </a:endParaRPr>
          </a:p>
          <a:p>
            <a:r>
              <a:rPr lang="fr-FR" dirty="0">
                <a:solidFill>
                  <a:srgbClr val="00B050"/>
                </a:solidFill>
                <a:sym typeface="Wingdings" panose="05000000000000000000" pitchFamily="2" charset="2"/>
              </a:rPr>
              <a:t>	Echange</a:t>
            </a:r>
            <a:r>
              <a:rPr lang="fr-FR" dirty="0">
                <a:solidFill>
                  <a:srgbClr val="00B050"/>
                </a:solidFill>
              </a:rPr>
              <a:t> réunion du 12/12/2023: 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B050"/>
                </a:solidFill>
              </a:rPr>
              <a:t>les résultats doivent être publiés sur le site de l’UCA avant le 31/12/2023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00B050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B050"/>
                </a:solidFill>
              </a:rPr>
              <a:t>la DPCG fournira les données 2022 pour le vendredi 15/12/2023 ainsi qu’une version provisoire des données 2023(à fin novembre)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00B050"/>
              </a:solidFill>
            </a:endParaRPr>
          </a:p>
          <a:p>
            <a:r>
              <a:rPr lang="fr-FR" dirty="0">
                <a:solidFill>
                  <a:srgbClr val="00B050"/>
                </a:solidFill>
              </a:rPr>
              <a:t>-    le calendrier concernant la mise à jour annuelle n’a pas encore été discuté.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22790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</TotalTime>
  <Words>583</Words>
  <Application>Microsoft Office PowerPoint</Application>
  <PresentationFormat>Affichage à l'écran (16:9)</PresentationFormat>
  <Paragraphs>80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Aurélien RACAULT</dc:creator>
  <cp:lastModifiedBy>Marylene BELIEN</cp:lastModifiedBy>
  <cp:revision>37</cp:revision>
  <cp:lastPrinted>2023-07-03T08:56:08Z</cp:lastPrinted>
  <dcterms:created xsi:type="dcterms:W3CDTF">2016-10-18T12:03:56Z</dcterms:created>
  <dcterms:modified xsi:type="dcterms:W3CDTF">2023-12-12T16:45:57Z</dcterms:modified>
</cp:coreProperties>
</file>