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8F9B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15" autoAdjust="0"/>
    <p:restoredTop sz="94660"/>
  </p:normalViewPr>
  <p:slideViewPr>
    <p:cSldViewPr>
      <p:cViewPr varScale="1">
        <p:scale>
          <a:sx n="107" d="100"/>
          <a:sy n="107" d="100"/>
        </p:scale>
        <p:origin x="22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A0032-0D48-4ACE-A9BB-647FE15F43D7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76D03-23B6-429F-89BF-F04B398724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885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2CE4-FF02-4193-BB6C-3314C6FA5FF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7524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78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720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874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99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431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86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4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29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860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03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8E347-DDB4-4B4E-959B-CA1F97A8BBE7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40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5ADEF9CD-FA8A-4AE2-B682-8DEBAC6BE77C}"/>
              </a:ext>
            </a:extLst>
          </p:cNvPr>
          <p:cNvCxnSpPr>
            <a:cxnSpLocks/>
          </p:cNvCxnSpPr>
          <p:nvPr/>
        </p:nvCxnSpPr>
        <p:spPr>
          <a:xfrm>
            <a:off x="2584819" y="1052736"/>
            <a:ext cx="691037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257844" y="767811"/>
            <a:ext cx="2127885" cy="6593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fr-FR" sz="800" b="1" u="sng" dirty="0">
                <a:latin typeface="Trebuchet MS"/>
                <a:ea typeface="PMingLiU"/>
                <a:cs typeface="Times New Roman"/>
              </a:rPr>
              <a:t>DIRECTRICE</a:t>
            </a:r>
            <a:endParaRPr lang="fr-FR" sz="11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fr-FR" sz="800" dirty="0">
                <a:latin typeface="Trebuchet MS"/>
                <a:ea typeface="PMingLiU"/>
                <a:cs typeface="Times New Roman"/>
              </a:rPr>
              <a:t>Marie-Amélie LABROSSE-PLAZENET</a:t>
            </a:r>
            <a:endParaRPr lang="fr-FR" sz="11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fr-FR" sz="800" dirty="0">
                <a:latin typeface="Trebuchet MS"/>
                <a:ea typeface="PMingLiU"/>
                <a:cs typeface="Times New Roman"/>
              </a:rPr>
              <a:t>04 73 40 63 18</a:t>
            </a:r>
            <a:endParaRPr lang="fr-FR" sz="1100" dirty="0">
              <a:ea typeface="Calibri"/>
              <a:cs typeface="Times New Roman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67757" y="263821"/>
            <a:ext cx="8789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Direction des Relations Internationales et de la Francophonie - DRIF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31" name="Connecteur droit 30"/>
          <p:cNvCxnSpPr>
            <a:cxnSpLocks/>
          </p:cNvCxnSpPr>
          <p:nvPr/>
        </p:nvCxnSpPr>
        <p:spPr>
          <a:xfrm flipH="1">
            <a:off x="1066070" y="2608275"/>
            <a:ext cx="7181023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5" name="Connecteur droit 34"/>
          <p:cNvCxnSpPr>
            <a:cxnSpLocks/>
          </p:cNvCxnSpPr>
          <p:nvPr/>
        </p:nvCxnSpPr>
        <p:spPr>
          <a:xfrm>
            <a:off x="2987824" y="2608275"/>
            <a:ext cx="0" cy="195836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0" name="Connecteur droit 39"/>
          <p:cNvCxnSpPr>
            <a:cxnSpLocks/>
          </p:cNvCxnSpPr>
          <p:nvPr/>
        </p:nvCxnSpPr>
        <p:spPr>
          <a:xfrm>
            <a:off x="6489033" y="2608275"/>
            <a:ext cx="0" cy="214833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necteur droit 40"/>
          <p:cNvCxnSpPr>
            <a:cxnSpLocks/>
          </p:cNvCxnSpPr>
          <p:nvPr/>
        </p:nvCxnSpPr>
        <p:spPr>
          <a:xfrm flipH="1">
            <a:off x="1066069" y="2617696"/>
            <a:ext cx="1" cy="186415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AFCC653B-668E-46A9-8679-101A2C63FBB3}"/>
              </a:ext>
            </a:extLst>
          </p:cNvPr>
          <p:cNvGrpSpPr/>
          <p:nvPr/>
        </p:nvGrpSpPr>
        <p:grpSpPr>
          <a:xfrm>
            <a:off x="107505" y="2804111"/>
            <a:ext cx="2002250" cy="3937256"/>
            <a:chOff x="107505" y="2804111"/>
            <a:chExt cx="2002250" cy="3937256"/>
          </a:xfrm>
        </p:grpSpPr>
        <p:sp>
          <p:nvSpPr>
            <p:cNvPr id="13" name="Rectangle 12"/>
            <p:cNvSpPr/>
            <p:nvPr/>
          </p:nvSpPr>
          <p:spPr>
            <a:xfrm>
              <a:off x="107505" y="2804111"/>
              <a:ext cx="2002250" cy="3937256"/>
            </a:xfrm>
            <a:prstGeom prst="rect">
              <a:avLst/>
            </a:prstGeom>
            <a:ln w="1905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fr-FR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PMingLiU"/>
                  <a:cs typeface="Times New Roman"/>
                </a:rPr>
                <a:t>PÔLE GESTION DES MOBILITÉS</a:t>
              </a:r>
              <a:endParaRPr lang="fr-FR" sz="1400" dirty="0">
                <a:solidFill>
                  <a:schemeClr val="tx1">
                    <a:lumMod val="50000"/>
                    <a:lumOff val="50000"/>
                  </a:schemeClr>
                </a:solidFill>
                <a:ea typeface="Calibri"/>
                <a:cs typeface="Times New Roman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67047" y="3202152"/>
              <a:ext cx="1883167" cy="415977"/>
            </a:xfrm>
            <a:prstGeom prst="rect">
              <a:avLst/>
            </a:prstGeom>
            <a:ln w="127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fr-FR" sz="800" b="1" u="sng" dirty="0">
                  <a:latin typeface="Trebuchet MS"/>
                  <a:ea typeface="PMingLiU"/>
                  <a:cs typeface="Times New Roman"/>
                </a:rPr>
                <a:t>RESPONSABLE</a:t>
              </a:r>
            </a:p>
            <a:p>
              <a:pPr algn="ctr">
                <a:lnSpc>
                  <a:spcPct val="115000"/>
                </a:lnSpc>
              </a:pPr>
              <a:r>
                <a:rPr lang="fr-FR" sz="800" dirty="0">
                  <a:latin typeface="Trebuchet MS"/>
                  <a:ea typeface="PMingLiU"/>
                  <a:cs typeface="Times New Roman"/>
                </a:rPr>
                <a:t>Gheorghe DERBAC	     </a:t>
              </a:r>
            </a:p>
            <a:p>
              <a:pPr algn="ctr">
                <a:lnSpc>
                  <a:spcPct val="115000"/>
                </a:lnSpc>
              </a:pPr>
              <a:r>
                <a:rPr lang="fr-FR" sz="800" dirty="0">
                  <a:latin typeface="Trebuchet MS"/>
                  <a:ea typeface="PMingLiU"/>
                  <a:cs typeface="Times New Roman"/>
                </a:rPr>
                <a:t>04 73 40 64 51</a:t>
              </a:r>
              <a:endParaRPr lang="fr-FR" sz="1100" dirty="0">
                <a:ea typeface="Calibri"/>
                <a:cs typeface="Times New Roman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62594" y="3655495"/>
              <a:ext cx="1892072" cy="3005872"/>
            </a:xfrm>
            <a:prstGeom prst="rect">
              <a:avLst/>
            </a:prstGeom>
            <a:ln w="952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fr-FR" sz="800" b="1" u="sng" dirty="0">
                  <a:latin typeface="Trebuchet MS"/>
                  <a:ea typeface="PMingLiU"/>
                  <a:cs typeface="Times New Roman"/>
                </a:rPr>
                <a:t>Gestionnaire des appels à projets de mobilité &amp; des mobilités des étudiants entrants</a:t>
              </a:r>
              <a:endParaRPr lang="fr-FR" sz="1100" dirty="0"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</a:pPr>
              <a:r>
                <a:rPr lang="fr-FR" sz="800" dirty="0">
                  <a:latin typeface="Trebuchet MS"/>
                  <a:ea typeface="PMingLiU"/>
                  <a:cs typeface="Times New Roman"/>
                </a:rPr>
                <a:t>Brigitte MEILLEROUX  </a:t>
              </a:r>
            </a:p>
            <a:p>
              <a:pPr algn="ctr">
                <a:lnSpc>
                  <a:spcPct val="115000"/>
                </a:lnSpc>
              </a:pPr>
              <a:r>
                <a:rPr lang="fr-FR" sz="800" dirty="0">
                  <a:latin typeface="Trebuchet MS"/>
                  <a:ea typeface="PMingLiU"/>
                  <a:cs typeface="Times New Roman"/>
                </a:rPr>
                <a:t> 04 73 40 64 39</a:t>
              </a:r>
            </a:p>
            <a:p>
              <a:pPr algn="ctr">
                <a:lnSpc>
                  <a:spcPct val="115000"/>
                </a:lnSpc>
              </a:pPr>
              <a:endParaRPr lang="fr-FR" sz="500" dirty="0">
                <a:ea typeface="Calibri"/>
                <a:cs typeface="Times New Roman"/>
              </a:endParaRPr>
            </a:p>
            <a:p>
              <a:pPr lvl="0" algn="ctr">
                <a:lnSpc>
                  <a:spcPct val="115000"/>
                </a:lnSpc>
              </a:pPr>
              <a:r>
                <a:rPr lang="fr-FR" sz="800" b="1" u="sng" dirty="0">
                  <a:solidFill>
                    <a:prstClr val="black"/>
                  </a:solidFill>
                  <a:latin typeface="Trebuchet MS"/>
                  <a:ea typeface="PMingLiU"/>
                  <a:cs typeface="Times New Roman"/>
                </a:rPr>
                <a:t>Gestionnaire des bourses ERASMUS SMS &amp; AMI CROUS</a:t>
              </a:r>
            </a:p>
            <a:p>
              <a:pPr lvl="0" algn="ctr">
                <a:lnSpc>
                  <a:spcPct val="115000"/>
                </a:lnSpc>
              </a:pPr>
              <a:r>
                <a:rPr lang="fr-FR" sz="800" dirty="0">
                  <a:solidFill>
                    <a:prstClr val="black"/>
                  </a:solidFill>
                  <a:latin typeface="Trebuchet MS"/>
                  <a:ea typeface="PMingLiU"/>
                  <a:cs typeface="Times New Roman"/>
                </a:rPr>
                <a:t>Sandrine GIDON          04 73 40 61 21</a:t>
              </a:r>
              <a:endParaRPr lang="fr-FR" sz="1100" dirty="0">
                <a:solidFill>
                  <a:prstClr val="black"/>
                </a:solidFill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</a:pPr>
              <a:endParaRPr lang="fr-FR" sz="500" dirty="0">
                <a:ea typeface="Calibri"/>
                <a:cs typeface="Times New Roman"/>
              </a:endParaRPr>
            </a:p>
            <a:p>
              <a:pPr lvl="0" algn="ctr">
                <a:lnSpc>
                  <a:spcPct val="115000"/>
                </a:lnSpc>
              </a:pPr>
              <a:r>
                <a:rPr lang="fr-FR" sz="800" b="1" u="sng" dirty="0">
                  <a:solidFill>
                    <a:prstClr val="black"/>
                  </a:solidFill>
                  <a:latin typeface="Trebuchet MS"/>
                  <a:ea typeface="PMingLiU"/>
                  <a:cs typeface="Times New Roman"/>
                </a:rPr>
                <a:t>Coordinatrice administrative et financière </a:t>
              </a:r>
              <a:r>
                <a:rPr lang="fr-FR" sz="800" b="1" u="sng">
                  <a:solidFill>
                    <a:prstClr val="black"/>
                  </a:solidFill>
                  <a:latin typeface="Trebuchet MS"/>
                  <a:ea typeface="PMingLiU"/>
                  <a:cs typeface="Times New Roman"/>
                </a:rPr>
                <a:t>du Consortium ERASMUS</a:t>
              </a:r>
              <a:r>
                <a:rPr lang="fr-FR" sz="800" b="1" u="sng" dirty="0">
                  <a:solidFill>
                    <a:prstClr val="black"/>
                  </a:solidFill>
                  <a:latin typeface="Trebuchet MS"/>
                  <a:ea typeface="PMingLiU"/>
                  <a:cs typeface="Times New Roman"/>
                </a:rPr>
                <a:t>+ Stages</a:t>
              </a:r>
            </a:p>
            <a:p>
              <a:pPr lvl="0" algn="ctr">
                <a:lnSpc>
                  <a:spcPct val="115000"/>
                </a:lnSpc>
              </a:pPr>
              <a:r>
                <a:rPr lang="fr-FR" sz="800" dirty="0">
                  <a:solidFill>
                    <a:prstClr val="black"/>
                  </a:solidFill>
                  <a:latin typeface="Trebuchet MS"/>
                  <a:ea typeface="PMingLiU"/>
                  <a:cs typeface="Times New Roman"/>
                </a:rPr>
                <a:t>Florence BAGHDOUD   04 73 40 63 37</a:t>
              </a:r>
            </a:p>
            <a:p>
              <a:pPr lvl="0" algn="ctr">
                <a:lnSpc>
                  <a:spcPct val="115000"/>
                </a:lnSpc>
              </a:pPr>
              <a:endParaRPr lang="fr-FR" sz="800" dirty="0">
                <a:solidFill>
                  <a:prstClr val="black"/>
                </a:solidFill>
                <a:latin typeface="Trebuchet MS"/>
                <a:ea typeface="PMingLiU"/>
                <a:cs typeface="Times New Roman"/>
              </a:endParaRPr>
            </a:p>
            <a:p>
              <a:pPr lvl="0" algn="ctr">
                <a:lnSpc>
                  <a:spcPct val="115000"/>
                </a:lnSpc>
              </a:pPr>
              <a:r>
                <a:rPr lang="fr-FR" sz="800" b="1" u="sng" dirty="0">
                  <a:solidFill>
                    <a:prstClr val="black"/>
                  </a:solidFill>
                  <a:latin typeface="Trebuchet MS"/>
                  <a:ea typeface="PMingLiU"/>
                  <a:cs typeface="Times New Roman"/>
                </a:rPr>
                <a:t>Gestionnaire des bourses BRMIE &amp; MIC</a:t>
              </a:r>
            </a:p>
            <a:p>
              <a:pPr lvl="0" algn="ctr">
                <a:lnSpc>
                  <a:spcPct val="115000"/>
                </a:lnSpc>
              </a:pPr>
              <a:r>
                <a:rPr lang="fr-FR" sz="800" dirty="0">
                  <a:solidFill>
                    <a:prstClr val="black"/>
                  </a:solidFill>
                  <a:latin typeface="Trebuchet MS"/>
                  <a:ea typeface="PMingLiU"/>
                  <a:cs typeface="Times New Roman"/>
                </a:rPr>
                <a:t>Chrystelle RATAIL	    04 73 40 64 87</a:t>
              </a:r>
            </a:p>
            <a:p>
              <a:pPr lvl="0" algn="ctr">
                <a:lnSpc>
                  <a:spcPct val="115000"/>
                </a:lnSpc>
              </a:pPr>
              <a:endParaRPr lang="fr-FR" sz="800" dirty="0">
                <a:solidFill>
                  <a:prstClr val="black"/>
                </a:solidFill>
                <a:latin typeface="Trebuchet MS"/>
                <a:ea typeface="PMingLiU"/>
                <a:cs typeface="Times New Roman"/>
              </a:endParaRPr>
            </a:p>
            <a:p>
              <a:pPr lvl="0" algn="ctr">
                <a:lnSpc>
                  <a:spcPct val="115000"/>
                </a:lnSpc>
              </a:pPr>
              <a:r>
                <a:rPr lang="fr-FR" sz="800" b="1" u="sng" dirty="0">
                  <a:solidFill>
                    <a:prstClr val="black"/>
                  </a:solidFill>
                  <a:latin typeface="Trebuchet MS"/>
                  <a:ea typeface="PMingLiU"/>
                  <a:cs typeface="Times New Roman"/>
                </a:rPr>
                <a:t>Gestionnaire bourses de la ville / BCI</a:t>
              </a:r>
            </a:p>
            <a:p>
              <a:pPr lvl="0" algn="ctr">
                <a:lnSpc>
                  <a:spcPct val="115000"/>
                </a:lnSpc>
              </a:pPr>
              <a:r>
                <a:rPr lang="fr-FR" sz="800" dirty="0">
                  <a:solidFill>
                    <a:prstClr val="black"/>
                  </a:solidFill>
                  <a:latin typeface="Trebuchet MS"/>
                  <a:ea typeface="PMingLiU"/>
                  <a:cs typeface="Times New Roman"/>
                </a:rPr>
                <a:t>Nathalie VALLAS    </a:t>
              </a:r>
              <a:r>
                <a:rPr lang="fr-FR" sz="800" dirty="0">
                  <a:latin typeface="Trebuchet MS"/>
                  <a:ea typeface="PMingLiU"/>
                  <a:cs typeface="Times New Roman"/>
                </a:rPr>
                <a:t>04 73 40 61 30</a:t>
              </a:r>
              <a:endParaRPr lang="fr-FR" sz="800" dirty="0">
                <a:solidFill>
                  <a:prstClr val="black"/>
                </a:solidFill>
                <a:latin typeface="Trebuchet MS"/>
                <a:ea typeface="PMingLiU"/>
                <a:cs typeface="Times New Roman"/>
              </a:endParaRPr>
            </a:p>
          </p:txBody>
        </p:sp>
      </p:grpSp>
      <p:cxnSp>
        <p:nvCxnSpPr>
          <p:cNvPr id="33" name="Connecteur droit 32"/>
          <p:cNvCxnSpPr>
            <a:cxnSpLocks/>
          </p:cNvCxnSpPr>
          <p:nvPr/>
        </p:nvCxnSpPr>
        <p:spPr>
          <a:xfrm>
            <a:off x="4760840" y="2608275"/>
            <a:ext cx="1" cy="195837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Connecteur droit 35"/>
          <p:cNvCxnSpPr>
            <a:cxnSpLocks/>
          </p:cNvCxnSpPr>
          <p:nvPr/>
        </p:nvCxnSpPr>
        <p:spPr>
          <a:xfrm>
            <a:off x="4283968" y="1436548"/>
            <a:ext cx="0" cy="1171727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709D68F5-FEE1-49B2-8D21-67F8BD6346D6}"/>
              </a:ext>
            </a:extLst>
          </p:cNvPr>
          <p:cNvSpPr/>
          <p:nvPr/>
        </p:nvSpPr>
        <p:spPr>
          <a:xfrm>
            <a:off x="6076766" y="775324"/>
            <a:ext cx="2880320" cy="1760237"/>
          </a:xfrm>
          <a:prstGeom prst="rect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1000"/>
              </a:spcAft>
            </a:pPr>
            <a:r>
              <a:rPr lang="fr-FR" sz="1050" b="1" dirty="0">
                <a:solidFill>
                  <a:schemeClr val="tx1">
                    <a:lumMod val="50000"/>
                    <a:lumOff val="50000"/>
                  </a:schemeClr>
                </a:solidFill>
                <a:ea typeface="PMingLiU"/>
                <a:cs typeface="Times New Roman"/>
              </a:rPr>
              <a:t>PÔLE D’APPUI TRANSVERSAL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chemeClr val="tx1">
                  <a:lumMod val="50000"/>
                  <a:lumOff val="50000"/>
                </a:schemeClr>
              </a:solidFill>
              <a:ea typeface="PMingLiU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fr-FR" sz="1100" b="1" dirty="0">
              <a:solidFill>
                <a:schemeClr val="tx1">
                  <a:lumMod val="50000"/>
                  <a:lumOff val="50000"/>
                </a:schemeClr>
              </a:solidFill>
              <a:ea typeface="PMingLiU"/>
              <a:cs typeface="Times New Roman"/>
            </a:endParaRPr>
          </a:p>
        </p:txBody>
      </p: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308E089F-EE62-4352-9AB4-8DACEEBB9D82}"/>
              </a:ext>
            </a:extLst>
          </p:cNvPr>
          <p:cNvCxnSpPr>
            <a:cxnSpLocks/>
          </p:cNvCxnSpPr>
          <p:nvPr/>
        </p:nvCxnSpPr>
        <p:spPr>
          <a:xfrm>
            <a:off x="5385729" y="1052736"/>
            <a:ext cx="691037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E8F1D424-C3E9-4DCC-ABC1-F3B7BB790A46}"/>
              </a:ext>
            </a:extLst>
          </p:cNvPr>
          <p:cNvSpPr/>
          <p:nvPr/>
        </p:nvSpPr>
        <p:spPr>
          <a:xfrm>
            <a:off x="6147105" y="1030138"/>
            <a:ext cx="2739643" cy="28312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fr-FR" sz="800" b="1" u="sng" dirty="0">
                <a:latin typeface="Trebuchet MS"/>
                <a:ea typeface="PMingLiU"/>
                <a:cs typeface="Times New Roman"/>
              </a:rPr>
              <a:t>Assistante de direction et gestionnaire d’appui </a:t>
            </a:r>
          </a:p>
          <a:p>
            <a:pPr algn="ctr">
              <a:lnSpc>
                <a:spcPct val="115000"/>
              </a:lnSpc>
            </a:pPr>
            <a:r>
              <a:rPr lang="fr-FR" sz="800" dirty="0">
                <a:latin typeface="Trebuchet MS"/>
                <a:ea typeface="PMingLiU"/>
                <a:cs typeface="Times New Roman"/>
              </a:rPr>
              <a:t>Nathalie VALLAS 	    04 73 40 61 30</a:t>
            </a:r>
            <a:endParaRPr lang="fr-FR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2D48580-8459-4C0B-BEB9-37C45A2DE861}"/>
              </a:ext>
            </a:extLst>
          </p:cNvPr>
          <p:cNvSpPr/>
          <p:nvPr/>
        </p:nvSpPr>
        <p:spPr>
          <a:xfrm>
            <a:off x="6147105" y="1362066"/>
            <a:ext cx="2739643" cy="35415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fr-FR" sz="800" b="1" u="sng" dirty="0">
                <a:latin typeface="Trebuchet MS"/>
                <a:ea typeface="PMingLiU"/>
                <a:cs typeface="Times New Roman"/>
              </a:rPr>
              <a:t>Coordinatrice</a:t>
            </a:r>
            <a:r>
              <a:rPr lang="fr-FR" sz="800" b="1" u="sng" dirty="0">
                <a:solidFill>
                  <a:schemeClr val="tx2"/>
                </a:solidFill>
                <a:latin typeface="Trebuchet MS"/>
                <a:ea typeface="Calibri"/>
                <a:cs typeface="Times New Roman"/>
              </a:rPr>
              <a:t> </a:t>
            </a:r>
            <a:r>
              <a:rPr lang="fr-FR" sz="800" b="1" u="sng" dirty="0" err="1">
                <a:latin typeface="Trebuchet MS"/>
                <a:ea typeface="PMingLiU"/>
                <a:cs typeface="Times New Roman"/>
              </a:rPr>
              <a:t>MoveON</a:t>
            </a:r>
            <a:endParaRPr lang="fr-FR" sz="800" b="1" u="sng" dirty="0">
              <a:latin typeface="Trebuchet MS"/>
              <a:ea typeface="PMingLiU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fr-FR" sz="800" dirty="0">
                <a:latin typeface="Trebuchet MS"/>
                <a:ea typeface="PMingLiU"/>
                <a:cs typeface="Times New Roman"/>
              </a:rPr>
              <a:t>Charlène MASSONNET</a:t>
            </a:r>
            <a:r>
              <a:rPr lang="fr-FR" sz="1100" dirty="0">
                <a:ea typeface="PMingLiU"/>
                <a:cs typeface="Times New Roman"/>
              </a:rPr>
              <a:t>   </a:t>
            </a:r>
            <a:r>
              <a:rPr lang="fr-FR" sz="800" dirty="0">
                <a:latin typeface="Trebuchet MS"/>
                <a:ea typeface="PMingLiU"/>
                <a:cs typeface="Times New Roman"/>
              </a:rPr>
              <a:t>04 73 40 64 52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1B6CE30-8C63-4A83-BE43-858F1631ABD7}"/>
              </a:ext>
            </a:extLst>
          </p:cNvPr>
          <p:cNvSpPr/>
          <p:nvPr/>
        </p:nvSpPr>
        <p:spPr>
          <a:xfrm>
            <a:off x="6147105" y="1759436"/>
            <a:ext cx="2739643" cy="34177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fr-FR" sz="800" b="1" u="sng" dirty="0">
                <a:latin typeface="Trebuchet MS"/>
                <a:ea typeface="PMingLiU"/>
                <a:cs typeface="Times New Roman"/>
              </a:rPr>
              <a:t>Chargée des relations publiques et du protocole</a:t>
            </a:r>
          </a:p>
          <a:p>
            <a:pPr algn="ctr">
              <a:lnSpc>
                <a:spcPct val="115000"/>
              </a:lnSpc>
            </a:pPr>
            <a:r>
              <a:rPr lang="fr-FR" sz="800" dirty="0">
                <a:latin typeface="Trebuchet MS"/>
                <a:ea typeface="PMingLiU"/>
                <a:cs typeface="Times New Roman"/>
              </a:rPr>
              <a:t>Marianne NAJEM     04 73 17 76 69</a:t>
            </a:r>
            <a:endParaRPr lang="fr-FR" sz="800" b="1" dirty="0">
              <a:solidFill>
                <a:srgbClr val="FF0000"/>
              </a:solidFill>
              <a:latin typeface="Trebuchet MS"/>
              <a:ea typeface="PMingLiU"/>
              <a:cs typeface="Times New Roman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62C9E5B-16D8-4FCD-B250-166D5D3CCCAD}"/>
              </a:ext>
            </a:extLst>
          </p:cNvPr>
          <p:cNvSpPr/>
          <p:nvPr/>
        </p:nvSpPr>
        <p:spPr>
          <a:xfrm>
            <a:off x="611560" y="928115"/>
            <a:ext cx="2127885" cy="349373"/>
          </a:xfrm>
          <a:prstGeom prst="rect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fr-FR" sz="800" b="1" u="sng" dirty="0">
                <a:solidFill>
                  <a:schemeClr val="tx1"/>
                </a:solidFill>
                <a:latin typeface="Trebuchet MS"/>
                <a:ea typeface="PMingLiU"/>
                <a:cs typeface="Times New Roman"/>
              </a:rPr>
              <a:t>DIRECTEUR ADJOINT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fr-FR" sz="800" dirty="0">
                <a:solidFill>
                  <a:schemeClr val="tx1"/>
                </a:solidFill>
                <a:latin typeface="Trebuchet MS"/>
                <a:ea typeface="PMingLiU"/>
                <a:cs typeface="Times New Roman"/>
              </a:rPr>
              <a:t>     Gheorghe DERBAC   04 73 40 64 51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EEAE0E4-D18B-4567-A504-3B2AA78EDF15}"/>
              </a:ext>
            </a:extLst>
          </p:cNvPr>
          <p:cNvSpPr/>
          <p:nvPr/>
        </p:nvSpPr>
        <p:spPr>
          <a:xfrm>
            <a:off x="6147105" y="2147458"/>
            <a:ext cx="2739643" cy="33735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fr-FR" sz="800" b="1" u="sng" dirty="0">
                <a:latin typeface="Trebuchet MS"/>
                <a:ea typeface="PMingLiU"/>
                <a:cs typeface="Times New Roman"/>
              </a:rPr>
              <a:t>Responsable financière</a:t>
            </a:r>
          </a:p>
          <a:p>
            <a:pPr algn="ctr">
              <a:lnSpc>
                <a:spcPct val="115000"/>
              </a:lnSpc>
            </a:pPr>
            <a:r>
              <a:rPr lang="fr-FR" sz="800" dirty="0">
                <a:latin typeface="Trebuchet MS"/>
                <a:ea typeface="PMingLiU"/>
                <a:cs typeface="Times New Roman"/>
              </a:rPr>
              <a:t>Brigitte MEILLEROUX    04 73 40 64 39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B517FED6-BBD7-4FCF-8F02-41F958018943}"/>
              </a:ext>
            </a:extLst>
          </p:cNvPr>
          <p:cNvGrpSpPr/>
          <p:nvPr/>
        </p:nvGrpSpPr>
        <p:grpSpPr>
          <a:xfrm>
            <a:off x="2172263" y="2804109"/>
            <a:ext cx="1680829" cy="3217177"/>
            <a:chOff x="2154488" y="2804110"/>
            <a:chExt cx="1680829" cy="3001150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348B199-89C5-4548-934B-656E83118F52}"/>
                </a:ext>
              </a:extLst>
            </p:cNvPr>
            <p:cNvSpPr/>
            <p:nvPr/>
          </p:nvSpPr>
          <p:spPr>
            <a:xfrm>
              <a:off x="2154488" y="2804110"/>
              <a:ext cx="1680829" cy="3001150"/>
            </a:xfrm>
            <a:prstGeom prst="rect">
              <a:avLst/>
            </a:prstGeom>
            <a:ln w="1905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PMingLiU"/>
                  <a:cs typeface="Times New Roman"/>
                </a:rPr>
                <a:t>PÔLE ACCUEIL ET ATTRACTIVITÉ INTERNATIONALE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9E6771EF-EF04-4A99-93E2-694B6D4EBFB2}"/>
                </a:ext>
              </a:extLst>
            </p:cNvPr>
            <p:cNvSpPr/>
            <p:nvPr/>
          </p:nvSpPr>
          <p:spPr>
            <a:xfrm>
              <a:off x="2181763" y="3423788"/>
              <a:ext cx="1610394" cy="567808"/>
            </a:xfrm>
            <a:prstGeom prst="rect">
              <a:avLst/>
            </a:prstGeom>
            <a:ln w="31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fr-FR" sz="800" b="1" u="sng" dirty="0">
                  <a:latin typeface="Trebuchet MS"/>
                  <a:ea typeface="PMingLiU"/>
                  <a:cs typeface="Times New Roman"/>
                </a:rPr>
                <a:t>RESPONSABLE</a:t>
              </a:r>
              <a:endParaRPr lang="fr-FR" sz="1100" b="1" u="sng" dirty="0">
                <a:ea typeface="PMingLiU"/>
                <a:cs typeface="Times New Roman"/>
              </a:endParaRPr>
            </a:p>
            <a:p>
              <a:pPr algn="ctr">
                <a:lnSpc>
                  <a:spcPct val="150000"/>
                </a:lnSpc>
              </a:pPr>
              <a:r>
                <a:rPr lang="fr-FR" sz="800" dirty="0">
                  <a:latin typeface="Trebuchet MS"/>
                  <a:ea typeface="PMingLiU"/>
                  <a:cs typeface="Times New Roman"/>
                </a:rPr>
                <a:t>Raquel M. BUSSETTA   </a:t>
              </a:r>
            </a:p>
            <a:p>
              <a:pPr algn="ctr">
                <a:lnSpc>
                  <a:spcPct val="150000"/>
                </a:lnSpc>
              </a:pPr>
              <a:r>
                <a:rPr lang="fr-FR" sz="800" dirty="0">
                  <a:latin typeface="Trebuchet MS"/>
                  <a:ea typeface="PMingLiU"/>
                  <a:cs typeface="Times New Roman"/>
                </a:rPr>
                <a:t>04 73 40 63 21</a:t>
              </a:r>
              <a:endParaRPr lang="fr-FR" sz="1100" dirty="0">
                <a:ea typeface="Calibri"/>
                <a:cs typeface="Times New Roman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C7D11457-2F5B-4E49-8A9A-41456DAD57B4}"/>
                </a:ext>
              </a:extLst>
            </p:cNvPr>
            <p:cNvSpPr/>
            <p:nvPr/>
          </p:nvSpPr>
          <p:spPr>
            <a:xfrm>
              <a:off x="2181763" y="4086566"/>
              <a:ext cx="1610394" cy="1633430"/>
            </a:xfrm>
            <a:prstGeom prst="rect">
              <a:avLst/>
            </a:prstGeom>
            <a:ln w="31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fr-FR" sz="800" b="1" u="sng" dirty="0">
                  <a:latin typeface="Trebuchet MS"/>
                  <a:ea typeface="PMingLiU"/>
                  <a:cs typeface="Times New Roman"/>
                </a:rPr>
                <a:t>Chargée d’accueil et</a:t>
              </a:r>
            </a:p>
            <a:p>
              <a:pPr algn="ctr">
                <a:lnSpc>
                  <a:spcPct val="115000"/>
                </a:lnSpc>
              </a:pPr>
              <a:r>
                <a:rPr lang="fr-FR" sz="800" b="1" u="sng" dirty="0">
                  <a:latin typeface="Trebuchet MS"/>
                  <a:ea typeface="PMingLiU"/>
                  <a:cs typeface="Times New Roman"/>
                </a:rPr>
                <a:t>d’accompagnement des étudiants internationaux</a:t>
              </a:r>
            </a:p>
            <a:p>
              <a:pPr algn="ctr">
                <a:lnSpc>
                  <a:spcPct val="150000"/>
                </a:lnSpc>
              </a:pPr>
              <a:r>
                <a:rPr lang="fr-FR" sz="800" dirty="0">
                  <a:solidFill>
                    <a:schemeClr val="tx1"/>
                  </a:solidFill>
                  <a:latin typeface="Trebuchet MS"/>
                  <a:ea typeface="PMingLiU"/>
                  <a:cs typeface="Times New Roman"/>
                </a:rPr>
                <a:t>Harmony JEAN                       04 73 17 76 72</a:t>
              </a:r>
            </a:p>
            <a:p>
              <a:pPr algn="ctr">
                <a:lnSpc>
                  <a:spcPct val="150000"/>
                </a:lnSpc>
              </a:pPr>
              <a:endParaRPr lang="fr-FR" sz="500" dirty="0">
                <a:solidFill>
                  <a:schemeClr val="tx1"/>
                </a:solidFill>
                <a:latin typeface="Trebuchet MS"/>
                <a:ea typeface="PMingLiU"/>
                <a:cs typeface="Times New Roman"/>
              </a:endParaRPr>
            </a:p>
            <a:p>
              <a:pPr algn="ctr">
                <a:lnSpc>
                  <a:spcPct val="115000"/>
                </a:lnSpc>
              </a:pPr>
              <a:r>
                <a:rPr lang="fr-FR" sz="800" b="1" u="sng" dirty="0">
                  <a:latin typeface="Trebuchet MS" panose="020B0603020202020204" pitchFamily="34" charset="0"/>
                  <a:ea typeface="PMingLiU"/>
                  <a:cs typeface="Times New Roman"/>
                </a:rPr>
                <a:t>Chargée d’accueil et</a:t>
              </a:r>
            </a:p>
            <a:p>
              <a:pPr algn="ctr">
                <a:lnSpc>
                  <a:spcPct val="115000"/>
                </a:lnSpc>
              </a:pPr>
              <a:r>
                <a:rPr lang="fr-FR" sz="800" b="1" u="sng" dirty="0">
                  <a:latin typeface="Trebuchet MS" panose="020B0603020202020204" pitchFamily="34" charset="0"/>
                  <a:ea typeface="PMingLiU"/>
                  <a:cs typeface="Times New Roman"/>
                </a:rPr>
                <a:t>d’accompagnement EURAXESS</a:t>
              </a:r>
            </a:p>
            <a:p>
              <a:pPr algn="ctr">
                <a:lnSpc>
                  <a:spcPct val="150000"/>
                </a:lnSpc>
              </a:pPr>
              <a:r>
                <a:rPr lang="fr-FR" sz="800" dirty="0">
                  <a:solidFill>
                    <a:schemeClr val="tx1"/>
                  </a:solidFill>
                  <a:latin typeface="Trebuchet MS" panose="020B0603020202020204" pitchFamily="34" charset="0"/>
                  <a:ea typeface="PMingLiU"/>
                  <a:cs typeface="Times New Roman"/>
                </a:rPr>
                <a:t>Marine KNOLL              </a:t>
              </a:r>
            </a:p>
            <a:p>
              <a:pPr algn="ctr">
                <a:lnSpc>
                  <a:spcPct val="150000"/>
                </a:lnSpc>
              </a:pPr>
              <a:r>
                <a:rPr lang="fr-FR" sz="800" dirty="0">
                  <a:solidFill>
                    <a:schemeClr val="tx1"/>
                  </a:solidFill>
                  <a:latin typeface="Trebuchet MS" panose="020B0603020202020204" pitchFamily="34" charset="0"/>
                  <a:ea typeface="PMingLiU"/>
                  <a:cs typeface="Times New Roman"/>
                </a:rPr>
                <a:t>04 73 40 63 29</a:t>
              </a: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6FF674BD-296F-433C-951D-77855BBB9F41}"/>
              </a:ext>
            </a:extLst>
          </p:cNvPr>
          <p:cNvGrpSpPr/>
          <p:nvPr/>
        </p:nvGrpSpPr>
        <p:grpSpPr>
          <a:xfrm>
            <a:off x="3915600" y="2804111"/>
            <a:ext cx="1680830" cy="2774560"/>
            <a:chOff x="3899282" y="2804111"/>
            <a:chExt cx="1680830" cy="2774560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042A3457-4882-4BB5-8627-25CC6C39BD41}"/>
                </a:ext>
              </a:extLst>
            </p:cNvPr>
            <p:cNvSpPr/>
            <p:nvPr/>
          </p:nvSpPr>
          <p:spPr>
            <a:xfrm>
              <a:off x="3899282" y="2804111"/>
              <a:ext cx="1680830" cy="2774560"/>
            </a:xfrm>
            <a:prstGeom prst="rect">
              <a:avLst/>
            </a:prstGeom>
            <a:ln w="1905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fr-FR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PMingLiU"/>
                  <a:cs typeface="Times New Roman"/>
                </a:rPr>
                <a:t>PÔLE PROJETS ET PARTENARIATS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638F7FFF-51D7-4DA4-B03B-5CD698FF28B3}"/>
                </a:ext>
              </a:extLst>
            </p:cNvPr>
            <p:cNvSpPr/>
            <p:nvPr/>
          </p:nvSpPr>
          <p:spPr>
            <a:xfrm>
              <a:off x="3938134" y="3405029"/>
              <a:ext cx="1603127" cy="569848"/>
            </a:xfrm>
            <a:prstGeom prst="rect">
              <a:avLst/>
            </a:prstGeom>
            <a:ln w="127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fr-FR" sz="800" b="1" u="sng" dirty="0">
                  <a:latin typeface="Trebuchet MS"/>
                  <a:ea typeface="PMingLiU"/>
                  <a:cs typeface="Times New Roman"/>
                </a:rPr>
                <a:t>RESPONSABLE</a:t>
              </a:r>
              <a:endParaRPr lang="fr-FR" sz="1100" dirty="0">
                <a:ea typeface="Calibri"/>
                <a:cs typeface="Times New Roman"/>
              </a:endParaRPr>
            </a:p>
            <a:p>
              <a:pPr algn="ctr">
                <a:lnSpc>
                  <a:spcPct val="150000"/>
                </a:lnSpc>
              </a:pPr>
              <a:r>
                <a:rPr lang="fr-FR" sz="800" dirty="0">
                  <a:latin typeface="Trebuchet MS"/>
                  <a:ea typeface="PMingLiU"/>
                  <a:cs typeface="Times New Roman"/>
                </a:rPr>
                <a:t>Marie-Hélène LYONNET </a:t>
              </a:r>
            </a:p>
            <a:p>
              <a:pPr algn="ctr">
                <a:lnSpc>
                  <a:spcPct val="150000"/>
                </a:lnSpc>
              </a:pPr>
              <a:r>
                <a:rPr lang="fr-FR" sz="800" dirty="0">
                  <a:latin typeface="Trebuchet MS"/>
                  <a:ea typeface="PMingLiU"/>
                  <a:cs typeface="Times New Roman"/>
                </a:rPr>
                <a:t>04 73 40 64 54</a:t>
              </a:r>
              <a:endParaRPr lang="fr-FR" sz="1100" dirty="0">
                <a:ea typeface="Calibri"/>
                <a:cs typeface="Times New Roman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A1C36503-D10A-4366-A754-CAB3CE8FEBA3}"/>
                </a:ext>
              </a:extLst>
            </p:cNvPr>
            <p:cNvSpPr/>
            <p:nvPr/>
          </p:nvSpPr>
          <p:spPr>
            <a:xfrm>
              <a:off x="3938134" y="4054841"/>
              <a:ext cx="1603127" cy="1462391"/>
            </a:xfrm>
            <a:prstGeom prst="rect">
              <a:avLst/>
            </a:prstGeom>
            <a:ln w="127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800" b="1" u="sng" dirty="0">
                  <a:latin typeface="Trebuchet MS"/>
                  <a:ea typeface="PMingLiU"/>
                  <a:cs typeface="Times New Roman"/>
                </a:rPr>
                <a:t>Chargée de coopération internationale</a:t>
              </a:r>
            </a:p>
            <a:p>
              <a:pPr algn="ctr">
                <a:lnSpc>
                  <a:spcPct val="150000"/>
                </a:lnSpc>
              </a:pPr>
              <a:r>
                <a:rPr lang="fr-FR" sz="800" dirty="0">
                  <a:solidFill>
                    <a:schemeClr val="tx1"/>
                  </a:solidFill>
                  <a:latin typeface="Trebuchet MS"/>
                  <a:ea typeface="PMingLiU"/>
                  <a:cs typeface="Times New Roman"/>
                </a:rPr>
                <a:t>Ineke EECHAUTE</a:t>
              </a:r>
            </a:p>
            <a:p>
              <a:pPr algn="ctr">
                <a:lnSpc>
                  <a:spcPct val="150000"/>
                </a:lnSpc>
              </a:pPr>
              <a:endParaRPr lang="fr-FR" sz="800" dirty="0">
                <a:solidFill>
                  <a:schemeClr val="tx1"/>
                </a:solidFill>
                <a:latin typeface="Trebuchet MS"/>
                <a:ea typeface="PMingLiU"/>
                <a:cs typeface="Times New Roman"/>
              </a:endParaRPr>
            </a:p>
            <a:p>
              <a:pPr algn="ctr">
                <a:lnSpc>
                  <a:spcPct val="115000"/>
                </a:lnSpc>
              </a:pPr>
              <a:r>
                <a:rPr lang="fr-FR" sz="800" b="1" u="sng" dirty="0">
                  <a:latin typeface="Trebuchet MS"/>
                  <a:ea typeface="PMingLiU"/>
                  <a:cs typeface="Times New Roman"/>
                </a:rPr>
                <a:t>Gestionnaire administrative</a:t>
              </a:r>
              <a:endParaRPr lang="fr-FR" sz="1100" dirty="0">
                <a:ea typeface="Calibri"/>
                <a:cs typeface="Times New Roman"/>
              </a:endParaRPr>
            </a:p>
            <a:p>
              <a:pPr algn="ctr">
                <a:lnSpc>
                  <a:spcPct val="150000"/>
                </a:lnSpc>
              </a:pPr>
              <a:r>
                <a:rPr lang="fr-FR" sz="800" dirty="0">
                  <a:latin typeface="Trebuchet MS"/>
                  <a:ea typeface="PMingLiU"/>
                  <a:cs typeface="Times New Roman"/>
                </a:rPr>
                <a:t>Séverine MIGINIAC</a:t>
              </a:r>
            </a:p>
            <a:p>
              <a:pPr algn="ctr">
                <a:lnSpc>
                  <a:spcPct val="150000"/>
                </a:lnSpc>
              </a:pPr>
              <a:r>
                <a:rPr lang="fr-FR" sz="800" dirty="0">
                  <a:latin typeface="Trebuchet MS"/>
                  <a:ea typeface="PMingLiU"/>
                  <a:cs typeface="Times New Roman"/>
                </a:rPr>
                <a:t>04 73 40 64 25</a:t>
              </a:r>
              <a:endParaRPr lang="fr-FR" sz="1100" dirty="0">
                <a:ea typeface="Calibri"/>
                <a:cs typeface="Times New Roman"/>
              </a:endParaRP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86040B5D-82BA-4DD4-B018-5A54B70BCFE8}"/>
              </a:ext>
            </a:extLst>
          </p:cNvPr>
          <p:cNvGrpSpPr/>
          <p:nvPr/>
        </p:nvGrpSpPr>
        <p:grpSpPr>
          <a:xfrm>
            <a:off x="5658938" y="2804110"/>
            <a:ext cx="1728190" cy="3454877"/>
            <a:chOff x="5652120" y="2804110"/>
            <a:chExt cx="1728190" cy="3361191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BC0484E-7E23-47A2-B50D-18473EB44724}"/>
                </a:ext>
              </a:extLst>
            </p:cNvPr>
            <p:cNvSpPr/>
            <p:nvPr/>
          </p:nvSpPr>
          <p:spPr>
            <a:xfrm>
              <a:off x="5652120" y="2804110"/>
              <a:ext cx="1728190" cy="3361191"/>
            </a:xfrm>
            <a:prstGeom prst="rect">
              <a:avLst/>
            </a:prstGeom>
            <a:ln w="1905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400"/>
                </a:spcAft>
              </a:pPr>
              <a:r>
                <a:rPr lang="fr-FR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PMingLiU"/>
                  <a:cs typeface="Times New Roman"/>
                </a:rPr>
                <a:t>FLEURA (Centre de Français Langue Étrangère) </a:t>
              </a:r>
              <a:r>
                <a:rPr lang="fr-FR" sz="1050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PMingLiU"/>
                  <a:cs typeface="Times New Roman"/>
                </a:rPr>
                <a:t>– Site délocalisé</a:t>
              </a:r>
            </a:p>
            <a:p>
              <a:pPr algn="ctr">
                <a:spcAft>
                  <a:spcPts val="1000"/>
                </a:spcAft>
              </a:pPr>
              <a:r>
                <a:rPr lang="fr-FR" sz="800" i="1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PMingLiU"/>
                  <a:cs typeface="Times New Roman"/>
                </a:rPr>
                <a:t>Centre FLEURA, 34 Av, Carnot – 63000 Clermont-Ferrand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F2D42EEB-EB6B-41A3-9884-ABF4A0ED1F61}"/>
                </a:ext>
              </a:extLst>
            </p:cNvPr>
            <p:cNvSpPr/>
            <p:nvPr/>
          </p:nvSpPr>
          <p:spPr>
            <a:xfrm>
              <a:off x="5711280" y="3618019"/>
              <a:ext cx="1609871" cy="494589"/>
            </a:xfrm>
            <a:prstGeom prst="rect">
              <a:avLst/>
            </a:prstGeom>
            <a:ln w="127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800" b="1" u="sng" dirty="0">
                  <a:effectLst/>
                  <a:latin typeface="Trebuchet MS"/>
                  <a:ea typeface="PMingLiU"/>
                  <a:cs typeface="Times New Roman"/>
                </a:rPr>
                <a:t>RESPONSABLE ADMINISTRATIF</a:t>
              </a:r>
              <a:endParaRPr lang="fr-FR" sz="1100" dirty="0">
                <a:ea typeface="PMingLiU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800" dirty="0" err="1">
                  <a:latin typeface="Trebuchet MS"/>
                  <a:ea typeface="PMingLiU"/>
                  <a:cs typeface="Times New Roman"/>
                </a:rPr>
                <a:t>Xiezhe</a:t>
              </a:r>
              <a:r>
                <a:rPr lang="fr-FR" sz="800" dirty="0">
                  <a:latin typeface="Trebuchet MS"/>
                  <a:ea typeface="PMingLiU"/>
                  <a:cs typeface="Times New Roman"/>
                </a:rPr>
                <a:t> HUANGFU            </a:t>
              </a:r>
              <a:r>
                <a:rPr lang="fr-FR" sz="800" dirty="0">
                  <a:effectLst/>
                  <a:latin typeface="Trebuchet MS"/>
                  <a:ea typeface="PMingLiU"/>
                  <a:cs typeface="Times New Roman"/>
                </a:rPr>
                <a:t>       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800" dirty="0">
                  <a:effectLst/>
                  <a:latin typeface="Trebuchet MS"/>
                  <a:ea typeface="PMingLiU"/>
                  <a:cs typeface="Times New Roman"/>
                </a:rPr>
                <a:t>04 73 40 61 </a:t>
              </a:r>
              <a:r>
                <a:rPr lang="fr-FR" sz="800" dirty="0">
                  <a:latin typeface="Trebuchet MS"/>
                  <a:ea typeface="PMingLiU"/>
                  <a:cs typeface="Times New Roman"/>
                </a:rPr>
                <a:t>81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F3EF3A55-69DD-4999-98B8-4EBD68FFD12B}"/>
                </a:ext>
              </a:extLst>
            </p:cNvPr>
            <p:cNvSpPr/>
            <p:nvPr/>
          </p:nvSpPr>
          <p:spPr>
            <a:xfrm>
              <a:off x="5711279" y="4149080"/>
              <a:ext cx="1609872" cy="1933596"/>
            </a:xfrm>
            <a:prstGeom prst="rect">
              <a:avLst/>
            </a:prstGeom>
            <a:ln w="127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800" b="1" u="sng" dirty="0">
                  <a:latin typeface="Trebuchet MS" panose="020B0603020202020204" pitchFamily="34" charset="0"/>
                  <a:ea typeface="PMingLiU"/>
                  <a:cs typeface="Times New Roman"/>
                </a:rPr>
                <a:t>Coordinatrice formation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800" b="1" u="sng" dirty="0">
                  <a:latin typeface="Trebuchet MS" panose="020B0603020202020204" pitchFamily="34" charset="0"/>
                  <a:ea typeface="PMingLiU"/>
                  <a:cs typeface="Times New Roman"/>
                </a:rPr>
                <a:t>continue &amp; étudiants en échange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800" dirty="0">
                  <a:solidFill>
                    <a:schemeClr val="tx1"/>
                  </a:solidFill>
                  <a:latin typeface="Trebuchet MS" panose="020B0603020202020204" pitchFamily="34" charset="0"/>
                  <a:ea typeface="PMingLiU"/>
                  <a:cs typeface="Times New Roman"/>
                </a:rPr>
                <a:t>Yvette VERBARD                     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800" dirty="0">
                  <a:solidFill>
                    <a:schemeClr val="tx1"/>
                  </a:solidFill>
                  <a:latin typeface="Trebuchet MS" panose="020B0603020202020204" pitchFamily="34" charset="0"/>
                  <a:ea typeface="PMingLiU"/>
                  <a:cs typeface="Times New Roman"/>
                </a:rPr>
                <a:t>0</a:t>
              </a:r>
              <a:r>
                <a:rPr lang="fr-FR" sz="800" dirty="0">
                  <a:latin typeface="Trebuchet MS" panose="020B0603020202020204" pitchFamily="34" charset="0"/>
                  <a:ea typeface="PMingLiU"/>
                  <a:cs typeface="Times New Roman"/>
                </a:rPr>
                <a:t>4 73 40 61 40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endParaRPr lang="fr-FR" sz="500" b="1" u="sng" dirty="0">
                <a:solidFill>
                  <a:schemeClr val="tx1"/>
                </a:solidFill>
                <a:latin typeface="Trebuchet MS" panose="020B0603020202020204" pitchFamily="34" charset="0"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800" b="1" u="sng" dirty="0" err="1">
                  <a:latin typeface="Trebuchet MS" panose="020B0603020202020204" pitchFamily="34" charset="0"/>
                </a:rPr>
                <a:t>Coordinateur</a:t>
              </a:r>
              <a:r>
                <a:rPr lang="en-US" sz="800" b="1" u="sng" dirty="0">
                  <a:latin typeface="Trebuchet MS" panose="020B0603020202020204" pitchFamily="34" charset="0"/>
                </a:rPr>
                <a:t> de la 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800" b="1" u="sng" dirty="0">
                  <a:latin typeface="Trebuchet MS" panose="020B0603020202020204" pitchFamily="34" charset="0"/>
                </a:rPr>
                <a:t>formation </a:t>
              </a:r>
              <a:r>
                <a:rPr lang="en-US" sz="800" b="1" u="sng" dirty="0" err="1">
                  <a:latin typeface="Trebuchet MS" panose="020B0603020202020204" pitchFamily="34" charset="0"/>
                </a:rPr>
                <a:t>initiale</a:t>
              </a:r>
              <a:endParaRPr lang="en-US" sz="800" b="1" u="sng" dirty="0">
                <a:latin typeface="Trebuchet MS" panose="020B0603020202020204" pitchFamily="34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800" dirty="0">
                  <a:solidFill>
                    <a:schemeClr val="tx1"/>
                  </a:solidFill>
                  <a:latin typeface="Trebuchet MS" panose="020B0603020202020204" pitchFamily="34" charset="0"/>
                  <a:ea typeface="PMingLiU"/>
                  <a:cs typeface="Times New Roman"/>
                </a:rPr>
                <a:t>Luc LEBARD                            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800" dirty="0">
                  <a:latin typeface="Trebuchet MS" panose="020B0603020202020204" pitchFamily="34" charset="0"/>
                  <a:ea typeface="PMingLiU"/>
                  <a:cs typeface="Times New Roman"/>
                </a:rPr>
                <a:t>04 73 40 61 02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endParaRPr lang="fr-FR" sz="800" b="1" u="sng" dirty="0">
                <a:solidFill>
                  <a:schemeClr val="tx1"/>
                </a:solidFill>
                <a:latin typeface="Trebuchet MS" panose="020B0603020202020204" pitchFamily="34" charset="0"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800" b="1" u="sng" dirty="0">
                  <a:solidFill>
                    <a:schemeClr val="tx1"/>
                  </a:solidFill>
                  <a:latin typeface="Trebuchet MS" panose="020B0603020202020204" pitchFamily="34" charset="0"/>
                  <a:ea typeface="Calibri"/>
                  <a:cs typeface="Times New Roman"/>
                </a:rPr>
                <a:t>Adjoint de scolarité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800" dirty="0">
                  <a:latin typeface="Trebuchet MS" panose="020B0603020202020204" pitchFamily="34" charset="0"/>
                  <a:ea typeface="PMingLiU"/>
                  <a:cs typeface="Times New Roman"/>
                </a:rPr>
                <a:t>Marie LAVEST                         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800" dirty="0">
                  <a:latin typeface="Trebuchet MS" panose="020B0603020202020204" pitchFamily="34" charset="0"/>
                  <a:ea typeface="PMingLiU"/>
                  <a:cs typeface="Times New Roman"/>
                </a:rPr>
                <a:t>04 73 40 64 93</a:t>
              </a:r>
            </a:p>
          </p:txBody>
        </p:sp>
      </p:grp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75BE905F-C6A1-47A1-A778-2C29C8A5C2AE}"/>
              </a:ext>
            </a:extLst>
          </p:cNvPr>
          <p:cNvCxnSpPr>
            <a:cxnSpLocks/>
          </p:cNvCxnSpPr>
          <p:nvPr/>
        </p:nvCxnSpPr>
        <p:spPr>
          <a:xfrm>
            <a:off x="8247093" y="2608275"/>
            <a:ext cx="1" cy="195837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6A06F742-1FB6-400E-AC29-E970C9E7A4E4}"/>
              </a:ext>
            </a:extLst>
          </p:cNvPr>
          <p:cNvGrpSpPr/>
          <p:nvPr/>
        </p:nvGrpSpPr>
        <p:grpSpPr>
          <a:xfrm>
            <a:off x="7449635" y="2804111"/>
            <a:ext cx="1586861" cy="1993039"/>
            <a:chOff x="7430360" y="2804111"/>
            <a:chExt cx="1680830" cy="1993039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DEFBFCD-FD68-44F2-B372-F9D4061D854A}"/>
                </a:ext>
              </a:extLst>
            </p:cNvPr>
            <p:cNvSpPr/>
            <p:nvPr/>
          </p:nvSpPr>
          <p:spPr>
            <a:xfrm>
              <a:off x="7430360" y="2804111"/>
              <a:ext cx="1680830" cy="1993039"/>
            </a:xfrm>
            <a:prstGeom prst="rect">
              <a:avLst/>
            </a:prstGeom>
            <a:ln w="1905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fr-FR" sz="1050" b="1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PMingLiU"/>
                  <a:cs typeface="Times New Roman"/>
                </a:rPr>
                <a:t>PÔLE UNIVERSITÉ EUROPÉENNE ARTEMIS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75C79DE8-1B44-467C-B187-C3629F2539B9}"/>
                </a:ext>
              </a:extLst>
            </p:cNvPr>
            <p:cNvSpPr/>
            <p:nvPr/>
          </p:nvSpPr>
          <p:spPr>
            <a:xfrm>
              <a:off x="7469212" y="3361775"/>
              <a:ext cx="1603127" cy="528830"/>
            </a:xfrm>
            <a:prstGeom prst="rect">
              <a:avLst/>
            </a:prstGeom>
            <a:ln w="127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fr-FR" sz="800" b="1" u="sng" dirty="0">
                  <a:latin typeface="Trebuchet MS"/>
                  <a:ea typeface="PMingLiU"/>
                  <a:cs typeface="Times New Roman"/>
                </a:rPr>
                <a:t>Chargée de projet</a:t>
              </a:r>
              <a:endParaRPr lang="fr-FR" sz="1100" dirty="0">
                <a:ea typeface="Calibri"/>
                <a:cs typeface="Times New Roman"/>
              </a:endParaRPr>
            </a:p>
            <a:p>
              <a:pPr algn="ctr">
                <a:lnSpc>
                  <a:spcPct val="150000"/>
                </a:lnSpc>
              </a:pPr>
              <a:r>
                <a:rPr lang="fr-FR" sz="800" dirty="0">
                  <a:latin typeface="Trebuchet MS"/>
                  <a:ea typeface="PMingLiU"/>
                  <a:cs typeface="Times New Roman"/>
                </a:rPr>
                <a:t>Marie LE DUC</a:t>
              </a:r>
            </a:p>
            <a:p>
              <a:pPr algn="ctr">
                <a:lnSpc>
                  <a:spcPct val="150000"/>
                </a:lnSpc>
              </a:pPr>
              <a:r>
                <a:rPr lang="fr-FR" sz="800" dirty="0">
                  <a:latin typeface="Trebuchet MS"/>
                  <a:ea typeface="PMingLiU"/>
                  <a:cs typeface="Times New Roman"/>
                </a:rPr>
                <a:t>04 73 40 64 53</a:t>
              </a:r>
              <a:endParaRPr lang="fr-FR" sz="1100" dirty="0">
                <a:ea typeface="Calibri"/>
                <a:cs typeface="Times New Roman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94965B96-F16D-428B-84D1-0312F884FE7B}"/>
                </a:ext>
              </a:extLst>
            </p:cNvPr>
            <p:cNvSpPr/>
            <p:nvPr/>
          </p:nvSpPr>
          <p:spPr>
            <a:xfrm>
              <a:off x="7469212" y="3967015"/>
              <a:ext cx="1603127" cy="758130"/>
            </a:xfrm>
            <a:prstGeom prst="rect">
              <a:avLst/>
            </a:prstGeom>
            <a:ln w="127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800" b="1" u="sng" dirty="0">
                  <a:latin typeface="Trebuchet MS"/>
                  <a:ea typeface="PMingLiU"/>
                  <a:cs typeface="Times New Roman"/>
                </a:rPr>
                <a:t>Assistant administratif et financier</a:t>
              </a:r>
            </a:p>
            <a:p>
              <a:pPr algn="ctr">
                <a:lnSpc>
                  <a:spcPct val="150000"/>
                </a:lnSpc>
              </a:pPr>
              <a:r>
                <a:rPr lang="fr-FR" sz="800" dirty="0">
                  <a:solidFill>
                    <a:srgbClr val="C00000"/>
                  </a:solidFill>
                  <a:latin typeface="Trebuchet MS"/>
                  <a:ea typeface="PMingLiU"/>
                  <a:cs typeface="Times New Roman"/>
                </a:rPr>
                <a:t>En cours de recrutement</a:t>
              </a:r>
            </a:p>
          </p:txBody>
        </p: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36B94C4F-523E-49D5-B12B-963A695A24B8}"/>
              </a:ext>
            </a:extLst>
          </p:cNvPr>
          <p:cNvSpPr/>
          <p:nvPr/>
        </p:nvSpPr>
        <p:spPr>
          <a:xfrm>
            <a:off x="3079659" y="6258993"/>
            <a:ext cx="2408618" cy="335186"/>
          </a:xfrm>
          <a:prstGeom prst="rect">
            <a:avLst/>
          </a:prstGeom>
          <a:solidFill>
            <a:srgbClr val="CCECFF"/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fr-FR" sz="800" b="1" u="sng" dirty="0">
                <a:solidFill>
                  <a:schemeClr val="tx1"/>
                </a:solidFill>
                <a:latin typeface="Trebuchet MS"/>
                <a:ea typeface="PMingLiU"/>
                <a:cs typeface="Times New Roman"/>
              </a:rPr>
              <a:t>Assistante prévention &amp; Sauveteur secouriste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fr-FR" sz="800" dirty="0">
                <a:solidFill>
                  <a:schemeClr val="tx1"/>
                </a:solidFill>
                <a:latin typeface="Trebuchet MS"/>
                <a:ea typeface="PMingLiU"/>
                <a:cs typeface="Times New Roman"/>
              </a:rPr>
              <a:t>Chrystelle RATAIL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69325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4311</TotalTime>
  <Words>338</Words>
  <Application>Microsoft Office PowerPoint</Application>
  <PresentationFormat>Affichage à l'écran (4:3)</PresentationFormat>
  <Paragraphs>83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Thème Office</vt:lpstr>
      <vt:lpstr>Présentation PowerPoint</vt:lpstr>
    </vt:vector>
  </TitlesOfParts>
  <Company>UdA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Aurélien RACAULT</dc:creator>
  <cp:lastModifiedBy>Marianne NAJEM</cp:lastModifiedBy>
  <cp:revision>96</cp:revision>
  <dcterms:created xsi:type="dcterms:W3CDTF">2016-10-18T12:03:56Z</dcterms:created>
  <dcterms:modified xsi:type="dcterms:W3CDTF">2025-03-21T10:11:42Z</dcterms:modified>
</cp:coreProperties>
</file>