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5" r:id="rId7"/>
    <p:sldId id="264" r:id="rId8"/>
    <p:sldId id="276" r:id="rId9"/>
    <p:sldId id="277" r:id="rId10"/>
    <p:sldId id="278" r:id="rId11"/>
    <p:sldId id="279" r:id="rId12"/>
    <p:sldId id="280" r:id="rId13"/>
    <p:sldId id="281" r:id="rId14"/>
    <p:sldId id="282" r:id="rId15"/>
    <p:sldId id="283" r:id="rId16"/>
    <p:sldId id="284" r:id="rId17"/>
    <p:sldId id="263" r:id="rId18"/>
    <p:sldId id="257" r:id="rId19"/>
    <p:sldId id="258" r:id="rId20"/>
    <p:sldId id="259" r:id="rId21"/>
    <p:sldId id="260" r:id="rId22"/>
    <p:sldId id="261" r:id="rId23"/>
    <p:sldId id="262" r:id="rId24"/>
    <p:sldId id="265" r:id="rId25"/>
    <p:sldId id="266" r:id="rId26"/>
    <p:sldId id="268" r:id="rId27"/>
    <p:sldId id="267" r:id="rId2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132"/>
    <a:srgbClr val="95C11F"/>
    <a:srgbClr val="00559C"/>
    <a:srgbClr val="732181"/>
    <a:srgbClr val="0085B6"/>
    <a:srgbClr val="BE1622"/>
    <a:srgbClr val="B9385B"/>
    <a:srgbClr val="7E1E18"/>
    <a:srgbClr val="A0C7A1"/>
    <a:srgbClr val="8B5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9" autoAdjust="0"/>
    <p:restoredTop sz="94660"/>
  </p:normalViewPr>
  <p:slideViewPr>
    <p:cSldViewPr>
      <p:cViewPr varScale="1">
        <p:scale>
          <a:sx n="143" d="100"/>
          <a:sy n="143" d="100"/>
        </p:scale>
        <p:origin x="2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113978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127720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4281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94387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61199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72431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31586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7664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85329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92486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B28E347-DDB4-4B4E-959B-CA1F97A8BBE7}" type="datetimeFigureOut">
              <a:rPr lang="fr-FR" smtClean="0"/>
              <a:pPr/>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94022A-42C0-45AF-B093-E5A3A07644B5}" type="slidenum">
              <a:rPr lang="fr-FR" smtClean="0"/>
              <a:pPr/>
              <a:t>‹N°›</a:t>
            </a:fld>
            <a:endParaRPr lang="fr-FR"/>
          </a:p>
        </p:txBody>
      </p:sp>
    </p:spTree>
    <p:extLst>
      <p:ext uri="{BB962C8B-B14F-4D97-AF65-F5344CB8AC3E}">
        <p14:creationId xmlns:p14="http://schemas.microsoft.com/office/powerpoint/2010/main" val="23570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B28E347-DDB4-4B4E-959B-CA1F97A8BBE7}" type="datetimeFigureOut">
              <a:rPr lang="fr-FR" smtClean="0"/>
              <a:pPr/>
              <a:t>30/06/2022</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94022A-42C0-45AF-B093-E5A3A07644B5}" type="slidenum">
              <a:rPr lang="fr-FR" smtClean="0"/>
              <a:pPr/>
              <a:t>‹N°›</a:t>
            </a:fld>
            <a:endParaRPr lang="fr-FR"/>
          </a:p>
        </p:txBody>
      </p:sp>
    </p:spTree>
    <p:extLst>
      <p:ext uri="{BB962C8B-B14F-4D97-AF65-F5344CB8AC3E}">
        <p14:creationId xmlns:p14="http://schemas.microsoft.com/office/powerpoint/2010/main" val="366940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08DCEB-DD89-468B-B5D6-49E083D0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ZoneTexte 7">
            <a:extLst>
              <a:ext uri="{FF2B5EF4-FFF2-40B4-BE49-F238E27FC236}">
                <a16:creationId xmlns:a16="http://schemas.microsoft.com/office/drawing/2014/main" id="{92FD1FA1-A7EF-49B5-B3C1-DAAA05A4A524}"/>
              </a:ext>
            </a:extLst>
          </p:cNvPr>
          <p:cNvSpPr txBox="1"/>
          <p:nvPr/>
        </p:nvSpPr>
        <p:spPr>
          <a:xfrm>
            <a:off x="719988" y="987574"/>
            <a:ext cx="7704023" cy="1754326"/>
          </a:xfrm>
          <a:prstGeom prst="rect">
            <a:avLst/>
          </a:prstGeom>
          <a:noFill/>
        </p:spPr>
        <p:txBody>
          <a:bodyPr wrap="square" rtlCol="0">
            <a:spAutoFit/>
          </a:bodyPr>
          <a:lstStyle/>
          <a:p>
            <a:pPr algn="ctr"/>
            <a:r>
              <a:rPr lang="fr-FR" sz="3600" b="1" dirty="0">
                <a:solidFill>
                  <a:schemeClr val="bg1"/>
                </a:solidFill>
              </a:rPr>
              <a:t>Contrat Pluriannuel d’Objectifs </a:t>
            </a:r>
          </a:p>
          <a:p>
            <a:pPr algn="ctr"/>
            <a:r>
              <a:rPr lang="fr-FR" sz="3600" b="1" dirty="0">
                <a:solidFill>
                  <a:schemeClr val="bg1"/>
                </a:solidFill>
              </a:rPr>
              <a:t>et de Moyens : </a:t>
            </a:r>
          </a:p>
          <a:p>
            <a:pPr algn="ctr"/>
            <a:r>
              <a:rPr lang="fr-FR" sz="3600" b="1" dirty="0">
                <a:solidFill>
                  <a:schemeClr val="bg1"/>
                </a:solidFill>
              </a:rPr>
              <a:t>présentation et temps d’échange</a:t>
            </a:r>
          </a:p>
        </p:txBody>
      </p:sp>
    </p:spTree>
    <p:extLst>
      <p:ext uri="{BB962C8B-B14F-4D97-AF65-F5344CB8AC3E}">
        <p14:creationId xmlns:p14="http://schemas.microsoft.com/office/powerpoint/2010/main" val="350408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064D0C-1EBF-44FE-81E6-E0AC0576CCB3}"/>
              </a:ext>
            </a:extLst>
          </p:cNvPr>
          <p:cNvSpPr/>
          <p:nvPr/>
        </p:nvSpPr>
        <p:spPr>
          <a:xfrm>
            <a:off x="0" y="404664"/>
            <a:ext cx="9144000" cy="648072"/>
          </a:xfrm>
          <a:prstGeom prst="rect">
            <a:avLst/>
          </a:prstGeom>
          <a:solidFill>
            <a:srgbClr val="008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r>
              <a:rPr lang="fr-FR" sz="3000" b="1" dirty="0">
                <a:solidFill>
                  <a:schemeClr val="bg1"/>
                </a:solidFill>
              </a:rPr>
              <a:t>        Le projet d’établissement 2021-2026</a:t>
            </a:r>
            <a:endParaRPr lang="fr-FR" sz="3000" b="1" spc="-100" dirty="0">
              <a:solidFill>
                <a:schemeClr val="bg1"/>
              </a:solidFill>
            </a:endParaRPr>
          </a:p>
        </p:txBody>
      </p:sp>
      <p:sp>
        <p:nvSpPr>
          <p:cNvPr id="3" name="ZoneTexte 2">
            <a:extLst>
              <a:ext uri="{FF2B5EF4-FFF2-40B4-BE49-F238E27FC236}">
                <a16:creationId xmlns:a16="http://schemas.microsoft.com/office/drawing/2014/main" id="{7228F036-359D-4841-8ABC-5CCFDC91E033}"/>
              </a:ext>
            </a:extLst>
          </p:cNvPr>
          <p:cNvSpPr txBox="1"/>
          <p:nvPr/>
        </p:nvSpPr>
        <p:spPr>
          <a:xfrm>
            <a:off x="907143" y="1707654"/>
            <a:ext cx="7417657" cy="2308324"/>
          </a:xfrm>
          <a:prstGeom prst="rect">
            <a:avLst/>
          </a:prstGeom>
          <a:noFill/>
        </p:spPr>
        <p:txBody>
          <a:bodyPr wrap="square" rtlCol="0">
            <a:spAutoFit/>
          </a:bodyPr>
          <a:lstStyle/>
          <a:p>
            <a:pPr marL="285750" indent="-285750" algn="just"/>
            <a:r>
              <a:rPr lang="fr-FR" dirty="0"/>
              <a:t>Un projet qui définit la stratégie de l’Université et son positionnement : une</a:t>
            </a:r>
          </a:p>
          <a:p>
            <a:pPr marL="285750" indent="-285750" algn="just"/>
            <a:r>
              <a:rPr lang="fr-FR" dirty="0"/>
              <a:t>« </a:t>
            </a:r>
            <a:r>
              <a:rPr lang="fr-FR" b="1" i="1" dirty="0"/>
              <a:t>Université territoriale d’excellence</a:t>
            </a:r>
            <a:r>
              <a:rPr lang="fr-FR" dirty="0"/>
              <a:t> », déployant à un haut niveau</a:t>
            </a:r>
          </a:p>
          <a:p>
            <a:pPr marL="285750" indent="-285750" algn="just"/>
            <a:r>
              <a:rPr lang="fr-FR" dirty="0"/>
              <a:t>d’exigence ses différentes missions de service public (formation, recherche),</a:t>
            </a:r>
          </a:p>
          <a:p>
            <a:pPr marL="285750" indent="-285750" algn="just"/>
            <a:r>
              <a:rPr lang="fr-FR" dirty="0"/>
              <a:t>rayonnant à l’échelle régionale, nationale et internationale et fortement</a:t>
            </a:r>
          </a:p>
          <a:p>
            <a:pPr marL="285750" indent="-285750" algn="just"/>
            <a:r>
              <a:rPr lang="fr-FR" dirty="0"/>
              <a:t>engagée dans le développement social, culturel, économique des territoires</a:t>
            </a:r>
          </a:p>
          <a:p>
            <a:pPr marL="285750" indent="-285750" algn="just"/>
            <a:r>
              <a:rPr lang="fr-FR" dirty="0"/>
              <a:t>dans lesquels elle est implantée.</a:t>
            </a:r>
          </a:p>
          <a:p>
            <a:pPr marL="285750" indent="-285750" algn="just"/>
            <a:endParaRPr lang="fr-FR" dirty="0"/>
          </a:p>
          <a:p>
            <a:pPr marL="285750" indent="-285750" algn="ctr"/>
            <a:r>
              <a:rPr lang="fr-FR" dirty="0"/>
              <a:t>	</a:t>
            </a:r>
            <a:endParaRPr lang="fr-FR" sz="2400" b="1" dirty="0">
              <a:solidFill>
                <a:srgbClr val="008F9B"/>
              </a:solidFill>
            </a:endParaRPr>
          </a:p>
        </p:txBody>
      </p:sp>
    </p:spTree>
    <p:extLst>
      <p:ext uri="{BB962C8B-B14F-4D97-AF65-F5344CB8AC3E}">
        <p14:creationId xmlns:p14="http://schemas.microsoft.com/office/powerpoint/2010/main" val="78622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6F276F-46EC-4418-BB0D-996D6F940118}"/>
              </a:ext>
            </a:extLst>
          </p:cNvPr>
          <p:cNvSpPr txBox="1"/>
          <p:nvPr/>
        </p:nvSpPr>
        <p:spPr>
          <a:xfrm>
            <a:off x="323528" y="1275606"/>
            <a:ext cx="8424936" cy="3139321"/>
          </a:xfrm>
          <a:prstGeom prst="rect">
            <a:avLst/>
          </a:prstGeom>
          <a:noFill/>
        </p:spPr>
        <p:txBody>
          <a:bodyPr wrap="square" rtlCol="0">
            <a:spAutoFit/>
          </a:bodyPr>
          <a:lstStyle/>
          <a:p>
            <a:pPr marL="400050" indent="-400050" algn="just">
              <a:buAutoNum type="romanUcPeriod"/>
            </a:pPr>
            <a:r>
              <a:rPr lang="fr-FR" b="1" dirty="0">
                <a:solidFill>
                  <a:srgbClr val="008F9B"/>
                </a:solidFill>
              </a:rPr>
              <a:t>Une gouvernance adaptée aux missions, aux valeurs et à l’engagement sociétal de l’UCA</a:t>
            </a:r>
          </a:p>
          <a:p>
            <a:pPr marL="742950" lvl="1" indent="-285750" algn="just">
              <a:buFont typeface="Arial" panose="020B0604020202020204" pitchFamily="34" charset="0"/>
              <a:buChar char="•"/>
            </a:pPr>
            <a:r>
              <a:rPr lang="fr-FR" dirty="0"/>
              <a:t>Expérimenter un nouveau fonctionnement de la gouvernance</a:t>
            </a:r>
          </a:p>
          <a:p>
            <a:pPr marL="742950" lvl="1" indent="-285750" algn="just">
              <a:buFont typeface="Arial" panose="020B0604020202020204" pitchFamily="34" charset="0"/>
              <a:buChar char="•"/>
            </a:pPr>
            <a:r>
              <a:rPr lang="fr-FR" dirty="0"/>
              <a:t>Garantir la soutenabilité économique de l’Université</a:t>
            </a:r>
          </a:p>
          <a:p>
            <a:pPr marL="742950" lvl="1" indent="-285750" algn="just">
              <a:buFont typeface="Arial" panose="020B0604020202020204" pitchFamily="34" charset="0"/>
              <a:buChar char="•"/>
            </a:pPr>
            <a:r>
              <a:rPr lang="fr-FR" dirty="0"/>
              <a:t>Afficher la responsabilité sociétale comme une thématique identifiante de l’UCA</a:t>
            </a:r>
          </a:p>
          <a:p>
            <a:pPr marL="742950" lvl="1" indent="-285750" algn="just">
              <a:buFont typeface="Arial" panose="020B0604020202020204" pitchFamily="34" charset="0"/>
              <a:buChar char="•"/>
            </a:pPr>
            <a:r>
              <a:rPr lang="fr-FR" dirty="0"/>
              <a:t>Déployer une stratégie de ressources humaines reposant sur le dialogue social et la qualité de vie au travail</a:t>
            </a:r>
          </a:p>
          <a:p>
            <a:pPr marL="742950" lvl="1" indent="-285750" algn="just">
              <a:buFont typeface="Arial" panose="020B0604020202020204" pitchFamily="34" charset="0"/>
              <a:buChar char="•"/>
            </a:pPr>
            <a:r>
              <a:rPr lang="fr-FR" dirty="0"/>
              <a:t>Poursuivre une stratégie immobilière ambitieuse</a:t>
            </a:r>
          </a:p>
          <a:p>
            <a:pPr marL="742950" lvl="1" indent="-285750" algn="just">
              <a:buFont typeface="Arial" panose="020B0604020202020204" pitchFamily="34" charset="0"/>
              <a:buChar char="•"/>
            </a:pPr>
            <a:r>
              <a:rPr lang="fr-FR" dirty="0"/>
              <a:t>Développer la contribution de l’UCA aux dynamiques de l’ensemble des territoires</a:t>
            </a:r>
          </a:p>
          <a:p>
            <a:pPr marL="742950" lvl="1" indent="-285750" algn="just">
              <a:buFont typeface="Arial" panose="020B0604020202020204" pitchFamily="34" charset="0"/>
              <a:buChar char="•"/>
            </a:pPr>
            <a:r>
              <a:rPr lang="fr-FR" dirty="0"/>
              <a:t>Déployer une stratégie globale et systématique d’internationalisation</a:t>
            </a:r>
          </a:p>
        </p:txBody>
      </p:sp>
      <p:sp>
        <p:nvSpPr>
          <p:cNvPr id="3" name="ZoneTexte 2">
            <a:extLst>
              <a:ext uri="{FF2B5EF4-FFF2-40B4-BE49-F238E27FC236}">
                <a16:creationId xmlns:a16="http://schemas.microsoft.com/office/drawing/2014/main" id="{5D6DED2E-0EA0-4574-8AAC-5400B51116CD}"/>
              </a:ext>
            </a:extLst>
          </p:cNvPr>
          <p:cNvSpPr txBox="1"/>
          <p:nvPr/>
        </p:nvSpPr>
        <p:spPr>
          <a:xfrm>
            <a:off x="2709180" y="339502"/>
            <a:ext cx="3725635" cy="369332"/>
          </a:xfrm>
          <a:prstGeom prst="rect">
            <a:avLst/>
          </a:prstGeom>
          <a:noFill/>
        </p:spPr>
        <p:txBody>
          <a:bodyPr wrap="none" rtlCol="0">
            <a:spAutoFit/>
          </a:bodyPr>
          <a:lstStyle/>
          <a:p>
            <a:r>
              <a:rPr lang="fr-FR" b="1" dirty="0">
                <a:solidFill>
                  <a:schemeClr val="tx1">
                    <a:lumMod val="65000"/>
                    <a:lumOff val="35000"/>
                  </a:schemeClr>
                </a:solidFill>
              </a:rPr>
              <a:t>Le projet d’établissement 2021-2026</a:t>
            </a:r>
          </a:p>
        </p:txBody>
      </p:sp>
      <p:sp>
        <p:nvSpPr>
          <p:cNvPr id="4" name="Rectangle 3">
            <a:extLst>
              <a:ext uri="{FF2B5EF4-FFF2-40B4-BE49-F238E27FC236}">
                <a16:creationId xmlns:a16="http://schemas.microsoft.com/office/drawing/2014/main" id="{B230F41E-2423-4DD8-8D0A-AC508566B07C}"/>
              </a:ext>
            </a:extLst>
          </p:cNvPr>
          <p:cNvSpPr/>
          <p:nvPr/>
        </p:nvSpPr>
        <p:spPr>
          <a:xfrm>
            <a:off x="3707904" y="791626"/>
            <a:ext cx="1963038" cy="461665"/>
          </a:xfrm>
          <a:prstGeom prst="rect">
            <a:avLst/>
          </a:prstGeom>
        </p:spPr>
        <p:txBody>
          <a:bodyPr wrap="none">
            <a:spAutoFit/>
          </a:bodyPr>
          <a:lstStyle/>
          <a:p>
            <a:r>
              <a:rPr lang="fr-FR" sz="2400" b="1" dirty="0">
                <a:solidFill>
                  <a:srgbClr val="008F9B"/>
                </a:solidFill>
              </a:rPr>
              <a:t>4 grands axes </a:t>
            </a:r>
            <a:endParaRPr lang="fr-FR" sz="2400" dirty="0"/>
          </a:p>
        </p:txBody>
      </p:sp>
    </p:spTree>
    <p:extLst>
      <p:ext uri="{BB962C8B-B14F-4D97-AF65-F5344CB8AC3E}">
        <p14:creationId xmlns:p14="http://schemas.microsoft.com/office/powerpoint/2010/main" val="399302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D95B9E-83C0-4F00-BD6A-986A5748D8C5}"/>
              </a:ext>
            </a:extLst>
          </p:cNvPr>
          <p:cNvSpPr txBox="1"/>
          <p:nvPr/>
        </p:nvSpPr>
        <p:spPr>
          <a:xfrm>
            <a:off x="395536" y="1347614"/>
            <a:ext cx="8265162" cy="2308324"/>
          </a:xfrm>
          <a:prstGeom prst="rect">
            <a:avLst/>
          </a:prstGeom>
          <a:noFill/>
        </p:spPr>
        <p:txBody>
          <a:bodyPr wrap="square" rtlCol="0">
            <a:spAutoFit/>
          </a:bodyPr>
          <a:lstStyle/>
          <a:p>
            <a:pPr marL="285750" indent="-285750" algn="just"/>
            <a:r>
              <a:rPr lang="fr-FR" b="1" dirty="0">
                <a:solidFill>
                  <a:srgbClr val="008F9B"/>
                </a:solidFill>
              </a:rPr>
              <a:t>II. Impulser et accompagner une activité de recherche de qualité, ouverte sur la société et sur le monde</a:t>
            </a:r>
          </a:p>
          <a:p>
            <a:pPr marL="400050" indent="-400050" algn="just">
              <a:buAutoNum type="romanUcPeriod"/>
            </a:pPr>
            <a:endParaRPr lang="fr-FR" b="1" dirty="0"/>
          </a:p>
          <a:p>
            <a:pPr marL="742950" lvl="1" indent="-285750" algn="just">
              <a:buFont typeface="Arial" panose="020B0604020202020204" pitchFamily="34" charset="0"/>
              <a:buChar char="•"/>
            </a:pPr>
            <a:r>
              <a:rPr lang="fr-FR" dirty="0"/>
              <a:t>Accompagner l’activité de recherche</a:t>
            </a:r>
          </a:p>
          <a:p>
            <a:pPr marL="742950" lvl="1" indent="-285750" algn="just">
              <a:buFont typeface="Arial" panose="020B0604020202020204" pitchFamily="34" charset="0"/>
              <a:buChar char="•"/>
            </a:pPr>
            <a:r>
              <a:rPr lang="fr-FR" dirty="0"/>
              <a:t>Promouvoir l’innovation et les partenariats avec le monde socio-économique</a:t>
            </a:r>
          </a:p>
          <a:p>
            <a:pPr marL="742950" lvl="1" indent="-285750" algn="just">
              <a:buFont typeface="Arial" panose="020B0604020202020204" pitchFamily="34" charset="0"/>
              <a:buChar char="•"/>
            </a:pPr>
            <a:r>
              <a:rPr lang="fr-FR" dirty="0"/>
              <a:t>Renforcer l’internationalisation de la recherche</a:t>
            </a:r>
          </a:p>
          <a:p>
            <a:pPr marL="742950" lvl="1" indent="-285750" algn="just">
              <a:buFont typeface="Arial" panose="020B0604020202020204" pitchFamily="34" charset="0"/>
              <a:buChar char="•"/>
            </a:pPr>
            <a:r>
              <a:rPr lang="fr-FR" dirty="0"/>
              <a:t>Affirmer des orientations prioritaires en matière de science ouverte</a:t>
            </a:r>
          </a:p>
          <a:p>
            <a:pPr marL="742950" lvl="1" indent="-285750" algn="just">
              <a:buFont typeface="Arial" panose="020B0604020202020204" pitchFamily="34" charset="0"/>
              <a:buChar char="•"/>
            </a:pPr>
            <a:r>
              <a:rPr lang="fr-FR" dirty="0"/>
              <a:t>Amplifier le dialogue science-société</a:t>
            </a:r>
          </a:p>
        </p:txBody>
      </p:sp>
      <p:sp>
        <p:nvSpPr>
          <p:cNvPr id="3" name="ZoneTexte 2">
            <a:extLst>
              <a:ext uri="{FF2B5EF4-FFF2-40B4-BE49-F238E27FC236}">
                <a16:creationId xmlns:a16="http://schemas.microsoft.com/office/drawing/2014/main" id="{4A4533FE-60F5-4B05-B135-C06A8D772762}"/>
              </a:ext>
            </a:extLst>
          </p:cNvPr>
          <p:cNvSpPr txBox="1"/>
          <p:nvPr/>
        </p:nvSpPr>
        <p:spPr>
          <a:xfrm>
            <a:off x="2709180" y="339502"/>
            <a:ext cx="3725635" cy="369332"/>
          </a:xfrm>
          <a:prstGeom prst="rect">
            <a:avLst/>
          </a:prstGeom>
          <a:noFill/>
        </p:spPr>
        <p:txBody>
          <a:bodyPr wrap="none" rtlCol="0">
            <a:spAutoFit/>
          </a:bodyPr>
          <a:lstStyle/>
          <a:p>
            <a:r>
              <a:rPr lang="fr-FR" b="1" dirty="0">
                <a:solidFill>
                  <a:schemeClr val="tx1">
                    <a:lumMod val="65000"/>
                    <a:lumOff val="35000"/>
                  </a:schemeClr>
                </a:solidFill>
              </a:rPr>
              <a:t>Le projet d’établissement 2021-2026</a:t>
            </a:r>
          </a:p>
        </p:txBody>
      </p:sp>
    </p:spTree>
    <p:extLst>
      <p:ext uri="{BB962C8B-B14F-4D97-AF65-F5344CB8AC3E}">
        <p14:creationId xmlns:p14="http://schemas.microsoft.com/office/powerpoint/2010/main" val="417917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54732F-75E5-4D57-8C96-F0AFC0EB5DA5}"/>
              </a:ext>
            </a:extLst>
          </p:cNvPr>
          <p:cNvSpPr txBox="1"/>
          <p:nvPr/>
        </p:nvSpPr>
        <p:spPr>
          <a:xfrm>
            <a:off x="215513" y="1275606"/>
            <a:ext cx="8712968" cy="2862322"/>
          </a:xfrm>
          <a:prstGeom prst="rect">
            <a:avLst/>
          </a:prstGeom>
          <a:noFill/>
        </p:spPr>
        <p:txBody>
          <a:bodyPr wrap="square" rtlCol="0">
            <a:spAutoFit/>
          </a:bodyPr>
          <a:lstStyle/>
          <a:p>
            <a:pPr marL="285750" indent="-285750" algn="just"/>
            <a:r>
              <a:rPr lang="fr-FR" b="1" dirty="0">
                <a:solidFill>
                  <a:srgbClr val="008F9B"/>
                </a:solidFill>
              </a:rPr>
              <a:t>III. Une stratégie globale de formation orientée vers la réussite des étudiants</a:t>
            </a:r>
          </a:p>
          <a:p>
            <a:pPr marL="400050" indent="-400050" algn="just">
              <a:buAutoNum type="romanUcPeriod"/>
            </a:pPr>
            <a:endParaRPr lang="fr-FR" b="1" dirty="0"/>
          </a:p>
          <a:p>
            <a:pPr marL="742950" lvl="1" indent="-285750" algn="just">
              <a:buFont typeface="Arial" panose="020B0604020202020204" pitchFamily="34" charset="0"/>
              <a:buChar char="•"/>
            </a:pPr>
            <a:r>
              <a:rPr lang="fr-FR" dirty="0"/>
              <a:t>La réussite des étudiants</a:t>
            </a:r>
          </a:p>
          <a:p>
            <a:pPr marL="742950" lvl="1" indent="-285750" algn="just">
              <a:buFont typeface="Arial" panose="020B0604020202020204" pitchFamily="34" charset="0"/>
              <a:buChar char="•"/>
            </a:pPr>
            <a:r>
              <a:rPr lang="fr-FR" dirty="0"/>
              <a:t>La transformation pédagogique</a:t>
            </a:r>
          </a:p>
          <a:p>
            <a:pPr marL="742950" lvl="1" indent="-285750" algn="just">
              <a:buFont typeface="Arial" panose="020B0604020202020204" pitchFamily="34" charset="0"/>
              <a:buChar char="•"/>
            </a:pPr>
            <a:r>
              <a:rPr lang="fr-FR" dirty="0"/>
              <a:t>L’approche par compétences</a:t>
            </a:r>
          </a:p>
          <a:p>
            <a:pPr marL="742950" lvl="1" indent="-285750" algn="just">
              <a:buFont typeface="Arial" panose="020B0604020202020204" pitchFamily="34" charset="0"/>
              <a:buChar char="•"/>
            </a:pPr>
            <a:r>
              <a:rPr lang="fr-FR" dirty="0"/>
              <a:t>Le processus qualité des formations</a:t>
            </a:r>
          </a:p>
          <a:p>
            <a:pPr marL="742950" lvl="1" indent="-285750" algn="just">
              <a:buFont typeface="Arial" panose="020B0604020202020204" pitchFamily="34" charset="0"/>
              <a:buChar char="•"/>
            </a:pPr>
            <a:r>
              <a:rPr lang="fr-FR" dirty="0"/>
              <a:t>L’internationalisation des formations</a:t>
            </a:r>
          </a:p>
          <a:p>
            <a:pPr marL="742950" lvl="1" indent="-285750" algn="just">
              <a:buFont typeface="Arial" panose="020B0604020202020204" pitchFamily="34" charset="0"/>
              <a:buChar char="•"/>
            </a:pPr>
            <a:r>
              <a:rPr lang="fr-FR" dirty="0"/>
              <a:t>La professionnalisation</a:t>
            </a:r>
          </a:p>
          <a:p>
            <a:pPr marL="742950" lvl="1" indent="-285750" algn="just">
              <a:buFont typeface="Arial" panose="020B0604020202020204" pitchFamily="34" charset="0"/>
              <a:buChar char="•"/>
            </a:pPr>
            <a:r>
              <a:rPr lang="fr-FR" dirty="0"/>
              <a:t>Le renforcement de l’articulation formation/recherche à tous les niveaux du cursus</a:t>
            </a:r>
          </a:p>
          <a:p>
            <a:pPr marL="742950" lvl="1" indent="-285750" algn="just">
              <a:buFont typeface="Arial" panose="020B0604020202020204" pitchFamily="34" charset="0"/>
              <a:buChar char="•"/>
            </a:pPr>
            <a:r>
              <a:rPr lang="fr-FR" dirty="0"/>
              <a:t>La pluridisciplinarité</a:t>
            </a:r>
          </a:p>
        </p:txBody>
      </p:sp>
      <p:sp>
        <p:nvSpPr>
          <p:cNvPr id="3" name="ZoneTexte 2">
            <a:extLst>
              <a:ext uri="{FF2B5EF4-FFF2-40B4-BE49-F238E27FC236}">
                <a16:creationId xmlns:a16="http://schemas.microsoft.com/office/drawing/2014/main" id="{CF9DC378-9EF3-479D-9FC2-FEAA8E542A40}"/>
              </a:ext>
            </a:extLst>
          </p:cNvPr>
          <p:cNvSpPr txBox="1"/>
          <p:nvPr/>
        </p:nvSpPr>
        <p:spPr>
          <a:xfrm>
            <a:off x="2709180" y="339502"/>
            <a:ext cx="3725635" cy="369332"/>
          </a:xfrm>
          <a:prstGeom prst="rect">
            <a:avLst/>
          </a:prstGeom>
          <a:noFill/>
        </p:spPr>
        <p:txBody>
          <a:bodyPr wrap="none" rtlCol="0">
            <a:spAutoFit/>
          </a:bodyPr>
          <a:lstStyle/>
          <a:p>
            <a:r>
              <a:rPr lang="fr-FR" b="1" dirty="0">
                <a:solidFill>
                  <a:schemeClr val="tx1">
                    <a:lumMod val="65000"/>
                    <a:lumOff val="35000"/>
                  </a:schemeClr>
                </a:solidFill>
              </a:rPr>
              <a:t>Le projet d’établissement 2021-2026</a:t>
            </a:r>
          </a:p>
        </p:txBody>
      </p:sp>
    </p:spTree>
    <p:extLst>
      <p:ext uri="{BB962C8B-B14F-4D97-AF65-F5344CB8AC3E}">
        <p14:creationId xmlns:p14="http://schemas.microsoft.com/office/powerpoint/2010/main" val="171733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1CE574-A677-442D-A35E-ED8D516C9504}"/>
              </a:ext>
            </a:extLst>
          </p:cNvPr>
          <p:cNvSpPr txBox="1"/>
          <p:nvPr/>
        </p:nvSpPr>
        <p:spPr>
          <a:xfrm>
            <a:off x="627311" y="1417588"/>
            <a:ext cx="7889371" cy="2308324"/>
          </a:xfrm>
          <a:prstGeom prst="rect">
            <a:avLst/>
          </a:prstGeom>
          <a:noFill/>
        </p:spPr>
        <p:txBody>
          <a:bodyPr wrap="square" rtlCol="0">
            <a:spAutoFit/>
          </a:bodyPr>
          <a:lstStyle/>
          <a:p>
            <a:pPr marL="285750" indent="-285750" algn="just"/>
            <a:r>
              <a:rPr lang="fr-FR" b="1" dirty="0">
                <a:solidFill>
                  <a:srgbClr val="008F9B"/>
                </a:solidFill>
              </a:rPr>
              <a:t>IV. Une stratégie renouvelée de vie de campus orientée vers la réussite des étudiants et l’attractivité des sites universitaires</a:t>
            </a:r>
          </a:p>
          <a:p>
            <a:pPr marL="400050" indent="-400050" algn="just">
              <a:buAutoNum type="romanUcPeriod"/>
            </a:pPr>
            <a:endParaRPr lang="fr-FR" b="1" dirty="0"/>
          </a:p>
          <a:p>
            <a:pPr marL="742950" lvl="1" indent="-285750" algn="just">
              <a:buFont typeface="Arial" panose="020B0604020202020204" pitchFamily="34" charset="0"/>
              <a:buChar char="•"/>
            </a:pPr>
            <a:r>
              <a:rPr lang="fr-FR" dirty="0"/>
              <a:t>Développement des pratiques sportives, culturelles et artistiques de tous les étudiants sur l’ensemble des campus</a:t>
            </a:r>
          </a:p>
          <a:p>
            <a:pPr marL="742950" lvl="1" indent="-285750" algn="just">
              <a:buFont typeface="Arial" panose="020B0604020202020204" pitchFamily="34" charset="0"/>
              <a:buChar char="•"/>
            </a:pPr>
            <a:r>
              <a:rPr lang="fr-FR" dirty="0"/>
              <a:t>Accompagnement des étudiants sur les plans de la santé et du social</a:t>
            </a:r>
          </a:p>
          <a:p>
            <a:pPr marL="742950" lvl="1" indent="-285750" algn="just">
              <a:buFont typeface="Arial" panose="020B0604020202020204" pitchFamily="34" charset="0"/>
              <a:buChar char="•"/>
            </a:pPr>
            <a:r>
              <a:rPr lang="fr-FR" dirty="0"/>
              <a:t>Développement d’une politique inclusive</a:t>
            </a:r>
          </a:p>
          <a:p>
            <a:pPr marL="742950" lvl="1" indent="-285750" algn="just">
              <a:buFont typeface="Arial" panose="020B0604020202020204" pitchFamily="34" charset="0"/>
              <a:buChar char="•"/>
            </a:pPr>
            <a:r>
              <a:rPr lang="fr-FR" dirty="0"/>
              <a:t>Développement de l’engagement étudiant</a:t>
            </a:r>
          </a:p>
        </p:txBody>
      </p:sp>
      <p:sp>
        <p:nvSpPr>
          <p:cNvPr id="3" name="ZoneTexte 2">
            <a:extLst>
              <a:ext uri="{FF2B5EF4-FFF2-40B4-BE49-F238E27FC236}">
                <a16:creationId xmlns:a16="http://schemas.microsoft.com/office/drawing/2014/main" id="{C56E6F94-F572-4A63-8902-048EEF1BDE3A}"/>
              </a:ext>
            </a:extLst>
          </p:cNvPr>
          <p:cNvSpPr txBox="1"/>
          <p:nvPr/>
        </p:nvSpPr>
        <p:spPr>
          <a:xfrm>
            <a:off x="2709180" y="339502"/>
            <a:ext cx="3725635" cy="369332"/>
          </a:xfrm>
          <a:prstGeom prst="rect">
            <a:avLst/>
          </a:prstGeom>
          <a:noFill/>
        </p:spPr>
        <p:txBody>
          <a:bodyPr wrap="none" rtlCol="0">
            <a:spAutoFit/>
          </a:bodyPr>
          <a:lstStyle/>
          <a:p>
            <a:r>
              <a:rPr lang="fr-FR" b="1" dirty="0">
                <a:solidFill>
                  <a:schemeClr val="tx1">
                    <a:lumMod val="65000"/>
                    <a:lumOff val="35000"/>
                  </a:schemeClr>
                </a:solidFill>
              </a:rPr>
              <a:t>Le projet d’établissement 2021-2026</a:t>
            </a:r>
          </a:p>
        </p:txBody>
      </p:sp>
    </p:spTree>
    <p:extLst>
      <p:ext uri="{BB962C8B-B14F-4D97-AF65-F5344CB8AC3E}">
        <p14:creationId xmlns:p14="http://schemas.microsoft.com/office/powerpoint/2010/main" val="59183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7129BB-E6E4-4BDA-B2D8-9C56B3ACC438}"/>
              </a:ext>
            </a:extLst>
          </p:cNvPr>
          <p:cNvSpPr txBox="1"/>
          <p:nvPr/>
        </p:nvSpPr>
        <p:spPr>
          <a:xfrm>
            <a:off x="627313" y="1203598"/>
            <a:ext cx="7889371" cy="1200329"/>
          </a:xfrm>
          <a:prstGeom prst="rect">
            <a:avLst/>
          </a:prstGeom>
          <a:noFill/>
        </p:spPr>
        <p:txBody>
          <a:bodyPr wrap="square" rtlCol="0">
            <a:spAutoFit/>
          </a:bodyPr>
          <a:lstStyle/>
          <a:p>
            <a:pPr algn="just"/>
            <a:r>
              <a:rPr lang="fr-FR" dirty="0">
                <a:sym typeface="Wingdings" pitchFamily="2" charset="2"/>
              </a:rPr>
              <a:t>Un projet marqué par :</a:t>
            </a:r>
          </a:p>
          <a:p>
            <a:pPr marL="742950" lvl="1" indent="-285750" algn="just">
              <a:buFont typeface="Arial" panose="020B0604020202020204" pitchFamily="34" charset="0"/>
              <a:buChar char="•"/>
            </a:pPr>
            <a:r>
              <a:rPr lang="fr-FR" dirty="0">
                <a:sym typeface="Wingdings" pitchFamily="2" charset="2"/>
              </a:rPr>
              <a:t>La fidélité aux valeurs fondatrices de l’UCA</a:t>
            </a:r>
          </a:p>
          <a:p>
            <a:pPr marL="742950" lvl="1" indent="-285750" algn="just">
              <a:buFont typeface="Arial" panose="020B0604020202020204" pitchFamily="34" charset="0"/>
              <a:buChar char="•"/>
            </a:pPr>
            <a:r>
              <a:rPr lang="fr-FR" dirty="0">
                <a:sym typeface="Wingdings" pitchFamily="2" charset="2"/>
              </a:rPr>
              <a:t>La volonté de déployer une offre de formation et de recherche de qualité</a:t>
            </a:r>
          </a:p>
          <a:p>
            <a:pPr marL="742950" lvl="1" indent="-285750" algn="just">
              <a:buFont typeface="Arial" panose="020B0604020202020204" pitchFamily="34" charset="0"/>
              <a:buChar char="•"/>
            </a:pPr>
            <a:r>
              <a:rPr lang="fr-FR" dirty="0">
                <a:sym typeface="Wingdings" pitchFamily="2" charset="2"/>
              </a:rPr>
              <a:t>L’ambition d’articuler rôle territorial et international</a:t>
            </a:r>
          </a:p>
        </p:txBody>
      </p:sp>
      <p:sp>
        <p:nvSpPr>
          <p:cNvPr id="3" name="ZoneTexte 2">
            <a:extLst>
              <a:ext uri="{FF2B5EF4-FFF2-40B4-BE49-F238E27FC236}">
                <a16:creationId xmlns:a16="http://schemas.microsoft.com/office/drawing/2014/main" id="{9859D24A-0AD0-41B6-885C-C174DD1D59D8}"/>
              </a:ext>
            </a:extLst>
          </p:cNvPr>
          <p:cNvSpPr txBox="1"/>
          <p:nvPr/>
        </p:nvSpPr>
        <p:spPr>
          <a:xfrm>
            <a:off x="2709180" y="339502"/>
            <a:ext cx="3725635" cy="369332"/>
          </a:xfrm>
          <a:prstGeom prst="rect">
            <a:avLst/>
          </a:prstGeom>
          <a:noFill/>
        </p:spPr>
        <p:txBody>
          <a:bodyPr wrap="none" rtlCol="0">
            <a:spAutoFit/>
          </a:bodyPr>
          <a:lstStyle/>
          <a:p>
            <a:r>
              <a:rPr lang="fr-FR" b="1" dirty="0">
                <a:solidFill>
                  <a:schemeClr val="tx1">
                    <a:lumMod val="65000"/>
                    <a:lumOff val="35000"/>
                  </a:schemeClr>
                </a:solidFill>
              </a:rPr>
              <a:t>Le projet d’établissement 2021-2026</a:t>
            </a:r>
          </a:p>
        </p:txBody>
      </p:sp>
      <p:sp>
        <p:nvSpPr>
          <p:cNvPr id="4" name="ZoneTexte 3">
            <a:extLst>
              <a:ext uri="{FF2B5EF4-FFF2-40B4-BE49-F238E27FC236}">
                <a16:creationId xmlns:a16="http://schemas.microsoft.com/office/drawing/2014/main" id="{9DEA86AD-7C99-459E-96D3-435D19E5D0F8}"/>
              </a:ext>
            </a:extLst>
          </p:cNvPr>
          <p:cNvSpPr txBox="1"/>
          <p:nvPr/>
        </p:nvSpPr>
        <p:spPr>
          <a:xfrm>
            <a:off x="627311" y="2739574"/>
            <a:ext cx="7889371" cy="1200329"/>
          </a:xfrm>
          <a:prstGeom prst="rect">
            <a:avLst/>
          </a:prstGeom>
          <a:noFill/>
        </p:spPr>
        <p:txBody>
          <a:bodyPr wrap="square" rtlCol="0">
            <a:spAutoFit/>
          </a:bodyPr>
          <a:lstStyle/>
          <a:p>
            <a:pPr algn="just"/>
            <a:r>
              <a:rPr lang="fr-FR" dirty="0">
                <a:sym typeface="Wingdings" pitchFamily="2" charset="2"/>
              </a:rPr>
              <a:t>La réussite de ce projet repose sur :</a:t>
            </a:r>
          </a:p>
          <a:p>
            <a:pPr marL="742950" lvl="1" indent="-285750" algn="just">
              <a:buFont typeface="Arial" panose="020B0604020202020204" pitchFamily="34" charset="0"/>
              <a:buChar char="•"/>
            </a:pPr>
            <a:r>
              <a:rPr lang="fr-FR" dirty="0">
                <a:sym typeface="Wingdings" pitchFamily="2" charset="2"/>
              </a:rPr>
              <a:t>Les réalisations passées</a:t>
            </a:r>
          </a:p>
          <a:p>
            <a:pPr marL="742950" lvl="1" indent="-285750" algn="just">
              <a:buFont typeface="Arial" panose="020B0604020202020204" pitchFamily="34" charset="0"/>
              <a:buChar char="•"/>
            </a:pPr>
            <a:r>
              <a:rPr lang="fr-FR" dirty="0">
                <a:sym typeface="Wingdings" pitchFamily="2" charset="2"/>
              </a:rPr>
              <a:t>L’accompagnement de l’Etat, des collectivités et des partenaires</a:t>
            </a:r>
          </a:p>
          <a:p>
            <a:pPr marL="742950" lvl="1" indent="-285750" algn="just">
              <a:buFont typeface="Arial" panose="020B0604020202020204" pitchFamily="34" charset="0"/>
              <a:buChar char="•"/>
            </a:pPr>
            <a:r>
              <a:rPr lang="fr-FR" dirty="0">
                <a:sym typeface="Wingdings" pitchFamily="2" charset="2"/>
              </a:rPr>
              <a:t>L’implication de l’ensemble de la communauté universitaire</a:t>
            </a:r>
          </a:p>
        </p:txBody>
      </p:sp>
    </p:spTree>
    <p:extLst>
      <p:ext uri="{BB962C8B-B14F-4D97-AF65-F5344CB8AC3E}">
        <p14:creationId xmlns:p14="http://schemas.microsoft.com/office/powerpoint/2010/main" val="100829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08DCEB-DD89-468B-B5D6-49E083D0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ZoneTexte 7">
            <a:extLst>
              <a:ext uri="{FF2B5EF4-FFF2-40B4-BE49-F238E27FC236}">
                <a16:creationId xmlns:a16="http://schemas.microsoft.com/office/drawing/2014/main" id="{92FD1FA1-A7EF-49B5-B3C1-DAAA05A4A524}"/>
              </a:ext>
            </a:extLst>
          </p:cNvPr>
          <p:cNvSpPr txBox="1"/>
          <p:nvPr/>
        </p:nvSpPr>
        <p:spPr>
          <a:xfrm>
            <a:off x="719988" y="1491630"/>
            <a:ext cx="7704023" cy="1200329"/>
          </a:xfrm>
          <a:prstGeom prst="rect">
            <a:avLst/>
          </a:prstGeom>
          <a:noFill/>
        </p:spPr>
        <p:txBody>
          <a:bodyPr wrap="square" rtlCol="0">
            <a:spAutoFit/>
          </a:bodyPr>
          <a:lstStyle/>
          <a:p>
            <a:pPr algn="ctr"/>
            <a:r>
              <a:rPr lang="fr-FR" sz="3600" b="1" dirty="0">
                <a:solidFill>
                  <a:schemeClr val="bg1"/>
                </a:solidFill>
              </a:rPr>
              <a:t>Institut </a:t>
            </a:r>
          </a:p>
          <a:p>
            <a:pPr algn="ctr"/>
            <a:r>
              <a:rPr lang="fr-FR" sz="3600" b="1" dirty="0">
                <a:solidFill>
                  <a:schemeClr val="bg1"/>
                </a:solidFill>
              </a:rPr>
              <a:t>Droit, Économie, Management</a:t>
            </a:r>
          </a:p>
        </p:txBody>
      </p:sp>
    </p:spTree>
    <p:extLst>
      <p:ext uri="{BB962C8B-B14F-4D97-AF65-F5344CB8AC3E}">
        <p14:creationId xmlns:p14="http://schemas.microsoft.com/office/powerpoint/2010/main" val="364210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A4CA62-6BAC-4E44-B47E-AC15BDF7B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76" y="0"/>
            <a:ext cx="7461448" cy="5596086"/>
          </a:xfrm>
          <a:prstGeom prst="rect">
            <a:avLst/>
          </a:prstGeom>
        </p:spPr>
      </p:pic>
    </p:spTree>
    <p:extLst>
      <p:ext uri="{BB962C8B-B14F-4D97-AF65-F5344CB8AC3E}">
        <p14:creationId xmlns:p14="http://schemas.microsoft.com/office/powerpoint/2010/main" val="1558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E978FA-CE24-45C7-8B72-A2C8C7779AEE}"/>
              </a:ext>
            </a:extLst>
          </p:cNvPr>
          <p:cNvSpPr/>
          <p:nvPr/>
        </p:nvSpPr>
        <p:spPr>
          <a:xfrm>
            <a:off x="0" y="404664"/>
            <a:ext cx="9144000" cy="795486"/>
          </a:xfrm>
          <a:prstGeom prst="rect">
            <a:avLst/>
          </a:prstGeom>
          <a:solidFill>
            <a:srgbClr val="D6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endParaRPr lang="fr-FR" sz="3000" b="1" dirty="0">
              <a:solidFill>
                <a:schemeClr val="bg1"/>
              </a:solidFill>
            </a:endParaRPr>
          </a:p>
        </p:txBody>
      </p:sp>
      <p:sp>
        <p:nvSpPr>
          <p:cNvPr id="6" name="ZoneTexte 5"/>
          <p:cNvSpPr txBox="1"/>
          <p:nvPr/>
        </p:nvSpPr>
        <p:spPr>
          <a:xfrm>
            <a:off x="904121" y="1651322"/>
            <a:ext cx="7272808" cy="523220"/>
          </a:xfrm>
          <a:prstGeom prst="rect">
            <a:avLst/>
          </a:prstGeom>
          <a:noFill/>
        </p:spPr>
        <p:txBody>
          <a:bodyPr wrap="square" rtlCol="0">
            <a:spAutoFit/>
          </a:bodyPr>
          <a:lstStyle/>
          <a:p>
            <a:r>
              <a:rPr lang="fr-FR" sz="1400" dirty="0">
                <a:solidFill>
                  <a:schemeClr val="tx1">
                    <a:lumMod val="95000"/>
                    <a:lumOff val="5000"/>
                  </a:schemeClr>
                </a:solidFill>
              </a:rPr>
              <a:t>177 doctorants</a:t>
            </a:r>
          </a:p>
          <a:p>
            <a:r>
              <a:rPr lang="fr-FR" sz="1400" dirty="0">
                <a:solidFill>
                  <a:schemeClr val="tx1">
                    <a:lumMod val="95000"/>
                    <a:lumOff val="5000"/>
                  </a:schemeClr>
                </a:solidFill>
              </a:rPr>
              <a:t>4107 dans les 4 mentions de Licence</a:t>
            </a:r>
          </a:p>
        </p:txBody>
      </p:sp>
      <p:sp>
        <p:nvSpPr>
          <p:cNvPr id="9" name="ZoneTexte 8"/>
          <p:cNvSpPr txBox="1"/>
          <p:nvPr/>
        </p:nvSpPr>
        <p:spPr>
          <a:xfrm>
            <a:off x="107504" y="497867"/>
            <a:ext cx="4388296" cy="461665"/>
          </a:xfrm>
          <a:prstGeom prst="rect">
            <a:avLst/>
          </a:prstGeom>
          <a:noFill/>
        </p:spPr>
        <p:txBody>
          <a:bodyPr wrap="square" rtlCol="0">
            <a:spAutoFit/>
          </a:bodyPr>
          <a:lstStyle/>
          <a:p>
            <a:pPr algn="ctr"/>
            <a:r>
              <a:rPr lang="fr-FR" sz="2400" b="1" dirty="0">
                <a:solidFill>
                  <a:schemeClr val="bg1"/>
                </a:solidFill>
              </a:rPr>
              <a:t>CHIFFRES CLÉS</a:t>
            </a:r>
          </a:p>
        </p:txBody>
      </p:sp>
      <p:sp>
        <p:nvSpPr>
          <p:cNvPr id="10" name="ZoneTexte 9"/>
          <p:cNvSpPr txBox="1"/>
          <p:nvPr/>
        </p:nvSpPr>
        <p:spPr>
          <a:xfrm>
            <a:off x="908273" y="1351096"/>
            <a:ext cx="2280368" cy="369332"/>
          </a:xfrm>
          <a:prstGeom prst="rect">
            <a:avLst/>
          </a:prstGeom>
          <a:noFill/>
        </p:spPr>
        <p:txBody>
          <a:bodyPr wrap="none" rtlCol="0">
            <a:spAutoFit/>
          </a:bodyPr>
          <a:lstStyle/>
          <a:p>
            <a:r>
              <a:rPr lang="fr-FR" b="1" dirty="0">
                <a:solidFill>
                  <a:srgbClr val="D60132"/>
                </a:solidFill>
              </a:rPr>
              <a:t>6 679 étudiants dont :</a:t>
            </a:r>
          </a:p>
        </p:txBody>
      </p:sp>
      <p:sp>
        <p:nvSpPr>
          <p:cNvPr id="5" name="ZoneTexte 4">
            <a:extLst>
              <a:ext uri="{FF2B5EF4-FFF2-40B4-BE49-F238E27FC236}">
                <a16:creationId xmlns:a16="http://schemas.microsoft.com/office/drawing/2014/main" id="{A1EA6380-3DFF-4BCC-8033-B0C83EDCE64B}"/>
              </a:ext>
            </a:extLst>
          </p:cNvPr>
          <p:cNvSpPr txBox="1"/>
          <p:nvPr/>
        </p:nvSpPr>
        <p:spPr>
          <a:xfrm>
            <a:off x="904121" y="2290102"/>
            <a:ext cx="2827890" cy="369332"/>
          </a:xfrm>
          <a:prstGeom prst="rect">
            <a:avLst/>
          </a:prstGeom>
          <a:noFill/>
        </p:spPr>
        <p:txBody>
          <a:bodyPr wrap="none" rtlCol="0">
            <a:spAutoFit/>
          </a:bodyPr>
          <a:lstStyle/>
          <a:p>
            <a:r>
              <a:rPr lang="fr-FR" b="1" dirty="0">
                <a:solidFill>
                  <a:srgbClr val="D60132"/>
                </a:solidFill>
              </a:rPr>
              <a:t>276,9 ETP personnels dont :</a:t>
            </a:r>
          </a:p>
        </p:txBody>
      </p:sp>
      <p:sp>
        <p:nvSpPr>
          <p:cNvPr id="7" name="ZoneTexte 6">
            <a:extLst>
              <a:ext uri="{FF2B5EF4-FFF2-40B4-BE49-F238E27FC236}">
                <a16:creationId xmlns:a16="http://schemas.microsoft.com/office/drawing/2014/main" id="{47EC8C8C-B5F3-411C-95D6-AA41315F6D4D}"/>
              </a:ext>
            </a:extLst>
          </p:cNvPr>
          <p:cNvSpPr txBox="1"/>
          <p:nvPr/>
        </p:nvSpPr>
        <p:spPr>
          <a:xfrm>
            <a:off x="904121" y="2587426"/>
            <a:ext cx="7272808" cy="523220"/>
          </a:xfrm>
          <a:prstGeom prst="rect">
            <a:avLst/>
          </a:prstGeom>
          <a:noFill/>
        </p:spPr>
        <p:txBody>
          <a:bodyPr wrap="square" rtlCol="0">
            <a:spAutoFit/>
          </a:bodyPr>
          <a:lstStyle/>
          <a:p>
            <a:r>
              <a:rPr lang="fr-FR" sz="1400" dirty="0">
                <a:solidFill>
                  <a:schemeClr val="tx1">
                    <a:lumMod val="95000"/>
                    <a:lumOff val="5000"/>
                  </a:schemeClr>
                </a:solidFill>
              </a:rPr>
              <a:t>91,4 BIATSS dont 36 sur un périmètre partagé avec l’ILLSHS</a:t>
            </a:r>
          </a:p>
          <a:p>
            <a:r>
              <a:rPr lang="fr-FR" sz="1400" dirty="0">
                <a:solidFill>
                  <a:schemeClr val="tx1">
                    <a:lumMod val="95000"/>
                    <a:lumOff val="5000"/>
                  </a:schemeClr>
                </a:solidFill>
              </a:rPr>
              <a:t>185,5 enseignants</a:t>
            </a:r>
          </a:p>
        </p:txBody>
      </p:sp>
      <p:sp>
        <p:nvSpPr>
          <p:cNvPr id="8" name="ZoneTexte 7">
            <a:extLst>
              <a:ext uri="{FF2B5EF4-FFF2-40B4-BE49-F238E27FC236}">
                <a16:creationId xmlns:a16="http://schemas.microsoft.com/office/drawing/2014/main" id="{4D0DB635-1764-40D4-9140-482AF16CF04F}"/>
              </a:ext>
            </a:extLst>
          </p:cNvPr>
          <p:cNvSpPr txBox="1"/>
          <p:nvPr/>
        </p:nvSpPr>
        <p:spPr>
          <a:xfrm>
            <a:off x="904121" y="3223304"/>
            <a:ext cx="7844343" cy="923330"/>
          </a:xfrm>
          <a:prstGeom prst="rect">
            <a:avLst/>
          </a:prstGeom>
          <a:noFill/>
        </p:spPr>
        <p:txBody>
          <a:bodyPr wrap="square" rtlCol="0">
            <a:spAutoFit/>
          </a:bodyPr>
          <a:lstStyle/>
          <a:p>
            <a:r>
              <a:rPr lang="fr-FR" b="1" dirty="0">
                <a:solidFill>
                  <a:srgbClr val="D60132"/>
                </a:solidFill>
              </a:rPr>
              <a:t>4 mentions de Licence ; 9 Licences professionnelles, 19 mentions de Master, Capacité en droit, Préparation aux concours administratifs et judiciaires</a:t>
            </a:r>
          </a:p>
          <a:p>
            <a:endParaRPr lang="fr-FR" b="1" dirty="0">
              <a:solidFill>
                <a:srgbClr val="D60132"/>
              </a:solidFill>
            </a:endParaRPr>
          </a:p>
        </p:txBody>
      </p:sp>
      <p:sp>
        <p:nvSpPr>
          <p:cNvPr id="11" name="ZoneTexte 10">
            <a:extLst>
              <a:ext uri="{FF2B5EF4-FFF2-40B4-BE49-F238E27FC236}">
                <a16:creationId xmlns:a16="http://schemas.microsoft.com/office/drawing/2014/main" id="{7B165BB9-286A-444F-9D49-A5B45CF52DAC}"/>
              </a:ext>
            </a:extLst>
          </p:cNvPr>
          <p:cNvSpPr txBox="1"/>
          <p:nvPr/>
        </p:nvSpPr>
        <p:spPr>
          <a:xfrm>
            <a:off x="914400" y="4074626"/>
            <a:ext cx="7920543" cy="369332"/>
          </a:xfrm>
          <a:prstGeom prst="rect">
            <a:avLst/>
          </a:prstGeom>
          <a:noFill/>
        </p:spPr>
        <p:txBody>
          <a:bodyPr wrap="square" rtlCol="0">
            <a:spAutoFit/>
          </a:bodyPr>
          <a:lstStyle/>
          <a:p>
            <a:r>
              <a:rPr lang="fr-FR" b="1" dirty="0">
                <a:solidFill>
                  <a:srgbClr val="D60132"/>
                </a:solidFill>
              </a:rPr>
              <a:t>71 000 heures d’enseignement</a:t>
            </a:r>
          </a:p>
        </p:txBody>
      </p:sp>
    </p:spTree>
    <p:extLst>
      <p:ext uri="{BB962C8B-B14F-4D97-AF65-F5344CB8AC3E}">
        <p14:creationId xmlns:p14="http://schemas.microsoft.com/office/powerpoint/2010/main" val="200353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908273" y="1131590"/>
            <a:ext cx="3930884" cy="369332"/>
          </a:xfrm>
          <a:prstGeom prst="rect">
            <a:avLst/>
          </a:prstGeom>
          <a:noFill/>
        </p:spPr>
        <p:txBody>
          <a:bodyPr wrap="none" rtlCol="0">
            <a:spAutoFit/>
          </a:bodyPr>
          <a:lstStyle/>
          <a:p>
            <a:r>
              <a:rPr lang="fr-FR" b="1" dirty="0">
                <a:solidFill>
                  <a:srgbClr val="D60132"/>
                </a:solidFill>
              </a:rPr>
              <a:t>35 900 heures de </a:t>
            </a:r>
            <a:r>
              <a:rPr lang="fr-FR" b="1">
                <a:solidFill>
                  <a:srgbClr val="D60132"/>
                </a:solidFill>
              </a:rPr>
              <a:t>potentiel enseignant</a:t>
            </a:r>
            <a:endParaRPr lang="fr-FR" b="1" dirty="0">
              <a:solidFill>
                <a:srgbClr val="D60132"/>
              </a:solidFill>
            </a:endParaRPr>
          </a:p>
        </p:txBody>
      </p:sp>
      <p:sp>
        <p:nvSpPr>
          <p:cNvPr id="5" name="ZoneTexte 4">
            <a:extLst>
              <a:ext uri="{FF2B5EF4-FFF2-40B4-BE49-F238E27FC236}">
                <a16:creationId xmlns:a16="http://schemas.microsoft.com/office/drawing/2014/main" id="{A1EA6380-3DFF-4BCC-8033-B0C83EDCE64B}"/>
              </a:ext>
            </a:extLst>
          </p:cNvPr>
          <p:cNvSpPr txBox="1"/>
          <p:nvPr/>
        </p:nvSpPr>
        <p:spPr>
          <a:xfrm>
            <a:off x="904121" y="1768629"/>
            <a:ext cx="2880019" cy="369332"/>
          </a:xfrm>
          <a:prstGeom prst="rect">
            <a:avLst/>
          </a:prstGeom>
          <a:noFill/>
        </p:spPr>
        <p:txBody>
          <a:bodyPr wrap="none" rtlCol="0">
            <a:spAutoFit/>
          </a:bodyPr>
          <a:lstStyle/>
          <a:p>
            <a:r>
              <a:rPr lang="fr-FR" b="1" dirty="0">
                <a:solidFill>
                  <a:srgbClr val="D60132"/>
                </a:solidFill>
              </a:rPr>
              <a:t>3M€ de budget en dépenses</a:t>
            </a:r>
          </a:p>
        </p:txBody>
      </p:sp>
      <p:sp>
        <p:nvSpPr>
          <p:cNvPr id="8" name="ZoneTexte 7">
            <a:extLst>
              <a:ext uri="{FF2B5EF4-FFF2-40B4-BE49-F238E27FC236}">
                <a16:creationId xmlns:a16="http://schemas.microsoft.com/office/drawing/2014/main" id="{4D0DB635-1764-40D4-9140-482AF16CF04F}"/>
              </a:ext>
            </a:extLst>
          </p:cNvPr>
          <p:cNvSpPr txBox="1"/>
          <p:nvPr/>
        </p:nvSpPr>
        <p:spPr>
          <a:xfrm>
            <a:off x="904121" y="3003798"/>
            <a:ext cx="7844343" cy="369332"/>
          </a:xfrm>
          <a:prstGeom prst="rect">
            <a:avLst/>
          </a:prstGeom>
          <a:noFill/>
        </p:spPr>
        <p:txBody>
          <a:bodyPr wrap="square" rtlCol="0">
            <a:spAutoFit/>
          </a:bodyPr>
          <a:lstStyle/>
          <a:p>
            <a:r>
              <a:rPr lang="fr-FR" b="1" dirty="0">
                <a:solidFill>
                  <a:srgbClr val="D60132"/>
                </a:solidFill>
              </a:rPr>
              <a:t>428 personnels recherche dont :</a:t>
            </a:r>
          </a:p>
        </p:txBody>
      </p:sp>
      <p:sp>
        <p:nvSpPr>
          <p:cNvPr id="11" name="ZoneTexte 10">
            <a:extLst>
              <a:ext uri="{FF2B5EF4-FFF2-40B4-BE49-F238E27FC236}">
                <a16:creationId xmlns:a16="http://schemas.microsoft.com/office/drawing/2014/main" id="{7B165BB9-286A-444F-9D49-A5B45CF52DAC}"/>
              </a:ext>
            </a:extLst>
          </p:cNvPr>
          <p:cNvSpPr txBox="1"/>
          <p:nvPr/>
        </p:nvSpPr>
        <p:spPr>
          <a:xfrm>
            <a:off x="904120" y="4010169"/>
            <a:ext cx="7844343" cy="646331"/>
          </a:xfrm>
          <a:prstGeom prst="rect">
            <a:avLst/>
          </a:prstGeom>
          <a:noFill/>
        </p:spPr>
        <p:txBody>
          <a:bodyPr wrap="square" rtlCol="0">
            <a:spAutoFit/>
          </a:bodyPr>
          <a:lstStyle/>
          <a:p>
            <a:r>
              <a:rPr lang="fr-FR" b="1" dirty="0">
                <a:solidFill>
                  <a:srgbClr val="D60132"/>
                </a:solidFill>
              </a:rPr>
              <a:t>3 bâtiments soit 33.500m² dans le patrimoine dévolu de l’Université</a:t>
            </a:r>
          </a:p>
          <a:p>
            <a:r>
              <a:rPr lang="fr-FR" b="1" dirty="0">
                <a:solidFill>
                  <a:srgbClr val="D60132"/>
                </a:solidFill>
              </a:rPr>
              <a:t>(travaux projetés </a:t>
            </a:r>
            <a:r>
              <a:rPr lang="fr-FR" b="1">
                <a:solidFill>
                  <a:srgbClr val="D60132"/>
                </a:solidFill>
              </a:rPr>
              <a:t>sur Mitterrand</a:t>
            </a:r>
            <a:r>
              <a:rPr lang="fr-FR" b="1" dirty="0">
                <a:solidFill>
                  <a:srgbClr val="D60132"/>
                </a:solidFill>
              </a:rPr>
              <a:t>)</a:t>
            </a:r>
          </a:p>
        </p:txBody>
      </p:sp>
      <p:sp>
        <p:nvSpPr>
          <p:cNvPr id="12" name="ZoneTexte 11">
            <a:extLst>
              <a:ext uri="{FF2B5EF4-FFF2-40B4-BE49-F238E27FC236}">
                <a16:creationId xmlns:a16="http://schemas.microsoft.com/office/drawing/2014/main" id="{925FACF9-EE31-4B81-A68A-64E6A0ECB209}"/>
              </a:ext>
            </a:extLst>
          </p:cNvPr>
          <p:cNvSpPr txBox="1"/>
          <p:nvPr/>
        </p:nvSpPr>
        <p:spPr>
          <a:xfrm>
            <a:off x="904121" y="2405668"/>
            <a:ext cx="2923236" cy="369332"/>
          </a:xfrm>
          <a:prstGeom prst="rect">
            <a:avLst/>
          </a:prstGeom>
          <a:noFill/>
        </p:spPr>
        <p:txBody>
          <a:bodyPr wrap="none" rtlCol="0">
            <a:spAutoFit/>
          </a:bodyPr>
          <a:lstStyle/>
          <a:p>
            <a:r>
              <a:rPr lang="fr-FR" b="1" dirty="0">
                <a:solidFill>
                  <a:srgbClr val="D60132"/>
                </a:solidFill>
              </a:rPr>
              <a:t>3,7M€ de budget en recettes</a:t>
            </a:r>
          </a:p>
        </p:txBody>
      </p:sp>
      <p:sp>
        <p:nvSpPr>
          <p:cNvPr id="13" name="ZoneTexte 12">
            <a:extLst>
              <a:ext uri="{FF2B5EF4-FFF2-40B4-BE49-F238E27FC236}">
                <a16:creationId xmlns:a16="http://schemas.microsoft.com/office/drawing/2014/main" id="{EDE9DEE0-6D40-4B64-A2AD-9F05CD97F5B6}"/>
              </a:ext>
            </a:extLst>
          </p:cNvPr>
          <p:cNvSpPr txBox="1"/>
          <p:nvPr/>
        </p:nvSpPr>
        <p:spPr>
          <a:xfrm>
            <a:off x="904121" y="3342933"/>
            <a:ext cx="7272808" cy="523220"/>
          </a:xfrm>
          <a:prstGeom prst="rect">
            <a:avLst/>
          </a:prstGeom>
          <a:noFill/>
        </p:spPr>
        <p:txBody>
          <a:bodyPr wrap="square" rtlCol="0">
            <a:spAutoFit/>
          </a:bodyPr>
          <a:lstStyle/>
          <a:p>
            <a:r>
              <a:rPr lang="fr-FR" sz="1400" dirty="0">
                <a:solidFill>
                  <a:schemeClr val="tx1">
                    <a:lumMod val="95000"/>
                    <a:lumOff val="5000"/>
                  </a:schemeClr>
                </a:solidFill>
              </a:rPr>
              <a:t>Hébergés</a:t>
            </a:r>
          </a:p>
          <a:p>
            <a:r>
              <a:rPr lang="fr-FR" sz="1400" dirty="0">
                <a:solidFill>
                  <a:schemeClr val="tx1">
                    <a:lumMod val="95000"/>
                    <a:lumOff val="5000"/>
                  </a:schemeClr>
                </a:solidFill>
              </a:rPr>
              <a:t>Doctorants</a:t>
            </a:r>
          </a:p>
        </p:txBody>
      </p:sp>
      <p:sp>
        <p:nvSpPr>
          <p:cNvPr id="14" name="Rectangle 13">
            <a:extLst>
              <a:ext uri="{FF2B5EF4-FFF2-40B4-BE49-F238E27FC236}">
                <a16:creationId xmlns:a16="http://schemas.microsoft.com/office/drawing/2014/main" id="{B417A98C-5255-425B-B2C4-672C4F4A1385}"/>
              </a:ext>
            </a:extLst>
          </p:cNvPr>
          <p:cNvSpPr/>
          <p:nvPr/>
        </p:nvSpPr>
        <p:spPr>
          <a:xfrm>
            <a:off x="0" y="404664"/>
            <a:ext cx="9144000" cy="648072"/>
          </a:xfrm>
          <a:prstGeom prst="rect">
            <a:avLst/>
          </a:prstGeom>
          <a:solidFill>
            <a:srgbClr val="D6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endParaRPr lang="fr-FR" sz="3000" b="1" dirty="0">
              <a:solidFill>
                <a:schemeClr val="bg1"/>
              </a:solidFill>
            </a:endParaRPr>
          </a:p>
        </p:txBody>
      </p:sp>
      <p:sp>
        <p:nvSpPr>
          <p:cNvPr id="15" name="ZoneTexte 14">
            <a:extLst>
              <a:ext uri="{FF2B5EF4-FFF2-40B4-BE49-F238E27FC236}">
                <a16:creationId xmlns:a16="http://schemas.microsoft.com/office/drawing/2014/main" id="{FA1C316F-7C05-4F2D-AB25-BDE659737EDF}"/>
              </a:ext>
            </a:extLst>
          </p:cNvPr>
          <p:cNvSpPr txBox="1"/>
          <p:nvPr/>
        </p:nvSpPr>
        <p:spPr>
          <a:xfrm>
            <a:off x="107504" y="497867"/>
            <a:ext cx="4769296" cy="461665"/>
          </a:xfrm>
          <a:prstGeom prst="rect">
            <a:avLst/>
          </a:prstGeom>
          <a:noFill/>
        </p:spPr>
        <p:txBody>
          <a:bodyPr wrap="square" rtlCol="0">
            <a:spAutoFit/>
          </a:bodyPr>
          <a:lstStyle/>
          <a:p>
            <a:pPr algn="ctr"/>
            <a:r>
              <a:rPr lang="fr-FR" sz="2400" b="1" dirty="0">
                <a:solidFill>
                  <a:schemeClr val="bg1"/>
                </a:solidFill>
              </a:rPr>
              <a:t>CHIFFRES CLÉS</a:t>
            </a:r>
          </a:p>
        </p:txBody>
      </p:sp>
    </p:spTree>
    <p:extLst>
      <p:ext uri="{BB962C8B-B14F-4D97-AF65-F5344CB8AC3E}">
        <p14:creationId xmlns:p14="http://schemas.microsoft.com/office/powerpoint/2010/main" val="126253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91B02-1AD6-443A-A1FB-998AF2AF2F7D}"/>
              </a:ext>
            </a:extLst>
          </p:cNvPr>
          <p:cNvSpPr/>
          <p:nvPr/>
        </p:nvSpPr>
        <p:spPr>
          <a:xfrm>
            <a:off x="0" y="404664"/>
            <a:ext cx="9144000" cy="648072"/>
          </a:xfrm>
          <a:prstGeom prst="rect">
            <a:avLst/>
          </a:prstGeom>
          <a:solidFill>
            <a:srgbClr val="008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r>
              <a:rPr lang="fr-FR" sz="3000" b="1" dirty="0">
                <a:solidFill>
                  <a:schemeClr val="bg1"/>
                </a:solidFill>
              </a:rPr>
              <a:t> Une nouvelle Université pour une nouvelle ambition</a:t>
            </a:r>
            <a:endParaRPr lang="fr-FR" sz="3000" b="1" spc="-100" dirty="0">
              <a:solidFill>
                <a:schemeClr val="bg1"/>
              </a:solidFill>
            </a:endParaRPr>
          </a:p>
        </p:txBody>
      </p:sp>
      <p:sp>
        <p:nvSpPr>
          <p:cNvPr id="5" name="ZoneTexte 4">
            <a:extLst>
              <a:ext uri="{FF2B5EF4-FFF2-40B4-BE49-F238E27FC236}">
                <a16:creationId xmlns:a16="http://schemas.microsoft.com/office/drawing/2014/main" id="{DA1CB180-E9BC-4F94-8CB8-25BAF68A6300}"/>
              </a:ext>
            </a:extLst>
          </p:cNvPr>
          <p:cNvSpPr txBox="1"/>
          <p:nvPr/>
        </p:nvSpPr>
        <p:spPr>
          <a:xfrm>
            <a:off x="907143" y="1491630"/>
            <a:ext cx="7417657"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a:t>La création de la nouvelle UCA au 1</a:t>
            </a:r>
            <a:r>
              <a:rPr lang="fr-FR" baseline="30000" dirty="0"/>
              <a:t>er</a:t>
            </a:r>
            <a:r>
              <a:rPr lang="fr-FR" dirty="0"/>
              <a:t> janvier 2021</a:t>
            </a:r>
          </a:p>
          <a:p>
            <a:pPr algn="just"/>
            <a:r>
              <a:rPr lang="fr-FR" dirty="0"/>
              <a:t> </a:t>
            </a:r>
          </a:p>
          <a:p>
            <a:pPr marL="742950" lvl="1" indent="-285750" algn="just">
              <a:buFont typeface="Arial" panose="020B0604020202020204" pitchFamily="34" charset="0"/>
              <a:buChar char="•"/>
            </a:pPr>
            <a:r>
              <a:rPr lang="fr-FR" dirty="0"/>
              <a:t>Une nouvelle étape dans la structuration et le développement du site</a:t>
            </a:r>
          </a:p>
          <a:p>
            <a:pPr marL="742950" lvl="1" indent="-285750" algn="just">
              <a:buFont typeface="Arial" panose="020B0604020202020204" pitchFamily="34" charset="0"/>
              <a:buChar char="•"/>
            </a:pPr>
            <a:r>
              <a:rPr lang="fr-FR" dirty="0"/>
              <a:t>Une organisation fondée sur la subsidiarité pour un fonctionnement plus réactif et efficace, en proximité avec les équipes</a:t>
            </a:r>
          </a:p>
          <a:p>
            <a:pPr marL="742950" lvl="1" indent="-285750" algn="just">
              <a:buFont typeface="Arial" panose="020B0604020202020204" pitchFamily="34" charset="0"/>
              <a:buChar char="•"/>
            </a:pPr>
            <a:r>
              <a:rPr lang="fr-FR" dirty="0"/>
              <a:t>Un établissement de 40 000 étudiants, 3 500 personnels permanents, 1 site métropolitain (avec 3 campus principaux) et 5 campus territoriaux, 20 composantes, 35 laboratoires et 10 services communs ou inter-établissements</a:t>
            </a:r>
          </a:p>
        </p:txBody>
      </p:sp>
    </p:spTree>
    <p:extLst>
      <p:ext uri="{BB962C8B-B14F-4D97-AF65-F5344CB8AC3E}">
        <p14:creationId xmlns:p14="http://schemas.microsoft.com/office/powerpoint/2010/main" val="78419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C98A146-21D4-4697-B969-CF1B5BBD38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121" y="818586"/>
            <a:ext cx="4867125" cy="3650344"/>
          </a:xfrm>
          <a:prstGeom prst="rect">
            <a:avLst/>
          </a:prstGeom>
        </p:spPr>
      </p:pic>
      <p:sp>
        <p:nvSpPr>
          <p:cNvPr id="14" name="ZoneTexte 13">
            <a:extLst>
              <a:ext uri="{FF2B5EF4-FFF2-40B4-BE49-F238E27FC236}">
                <a16:creationId xmlns:a16="http://schemas.microsoft.com/office/drawing/2014/main" id="{948ECF4B-A9D4-475A-87C7-02E9F578955B}"/>
              </a:ext>
            </a:extLst>
          </p:cNvPr>
          <p:cNvSpPr txBox="1"/>
          <p:nvPr/>
        </p:nvSpPr>
        <p:spPr>
          <a:xfrm>
            <a:off x="1295401" y="339502"/>
            <a:ext cx="6019800" cy="369332"/>
          </a:xfrm>
          <a:prstGeom prst="rect">
            <a:avLst/>
          </a:prstGeom>
          <a:noFill/>
        </p:spPr>
        <p:txBody>
          <a:bodyPr wrap="square" rtlCol="0">
            <a:spAutoFit/>
          </a:bodyPr>
          <a:lstStyle/>
          <a:p>
            <a:pPr algn="ctr"/>
            <a:r>
              <a:rPr lang="fr-FR" b="1" dirty="0">
                <a:solidFill>
                  <a:srgbClr val="D60132"/>
                </a:solidFill>
              </a:rPr>
              <a:t>Pôle tertiaire - La</a:t>
            </a:r>
            <a:r>
              <a:rPr lang="fr-FR" dirty="0"/>
              <a:t> </a:t>
            </a:r>
            <a:r>
              <a:rPr lang="fr-FR" b="1" dirty="0">
                <a:solidFill>
                  <a:srgbClr val="D60132"/>
                </a:solidFill>
              </a:rPr>
              <a:t>Rotonde - 16.100 m²</a:t>
            </a:r>
          </a:p>
        </p:txBody>
      </p:sp>
    </p:spTree>
    <p:extLst>
      <p:ext uri="{BB962C8B-B14F-4D97-AF65-F5344CB8AC3E}">
        <p14:creationId xmlns:p14="http://schemas.microsoft.com/office/powerpoint/2010/main" val="422856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948ECF4B-A9D4-475A-87C7-02E9F578955B}"/>
              </a:ext>
            </a:extLst>
          </p:cNvPr>
          <p:cNvSpPr txBox="1"/>
          <p:nvPr/>
        </p:nvSpPr>
        <p:spPr>
          <a:xfrm>
            <a:off x="3077651" y="339502"/>
            <a:ext cx="2988697" cy="369332"/>
          </a:xfrm>
          <a:prstGeom prst="rect">
            <a:avLst/>
          </a:prstGeom>
          <a:noFill/>
        </p:spPr>
        <p:txBody>
          <a:bodyPr wrap="square" rtlCol="0">
            <a:spAutoFit/>
          </a:bodyPr>
          <a:lstStyle/>
          <a:p>
            <a:pPr algn="ctr"/>
            <a:r>
              <a:rPr lang="fr-FR" b="1" dirty="0">
                <a:solidFill>
                  <a:srgbClr val="D60132"/>
                </a:solidFill>
              </a:rPr>
              <a:t>Mitterrand – 11.400m²</a:t>
            </a:r>
          </a:p>
        </p:txBody>
      </p:sp>
      <p:pic>
        <p:nvPicPr>
          <p:cNvPr id="8" name="Image 7">
            <a:extLst>
              <a:ext uri="{FF2B5EF4-FFF2-40B4-BE49-F238E27FC236}">
                <a16:creationId xmlns:a16="http://schemas.microsoft.com/office/drawing/2014/main" id="{2ECD47AC-225A-4234-9B51-7BD100947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491" y="843408"/>
            <a:ext cx="6463018" cy="3636214"/>
          </a:xfrm>
          <a:prstGeom prst="rect">
            <a:avLst/>
          </a:prstGeom>
        </p:spPr>
      </p:pic>
    </p:spTree>
    <p:extLst>
      <p:ext uri="{BB962C8B-B14F-4D97-AF65-F5344CB8AC3E}">
        <p14:creationId xmlns:p14="http://schemas.microsoft.com/office/powerpoint/2010/main" val="266125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948ECF4B-A9D4-475A-87C7-02E9F578955B}"/>
              </a:ext>
            </a:extLst>
          </p:cNvPr>
          <p:cNvSpPr txBox="1"/>
          <p:nvPr/>
        </p:nvSpPr>
        <p:spPr>
          <a:xfrm>
            <a:off x="3077651" y="339502"/>
            <a:ext cx="2988697" cy="369332"/>
          </a:xfrm>
          <a:prstGeom prst="rect">
            <a:avLst/>
          </a:prstGeom>
          <a:noFill/>
        </p:spPr>
        <p:txBody>
          <a:bodyPr wrap="square" rtlCol="0">
            <a:spAutoFit/>
          </a:bodyPr>
          <a:lstStyle/>
          <a:p>
            <a:pPr algn="ctr"/>
            <a:r>
              <a:rPr lang="fr-FR" b="1" dirty="0" err="1">
                <a:solidFill>
                  <a:srgbClr val="D60132"/>
                </a:solidFill>
              </a:rPr>
              <a:t>Jaude</a:t>
            </a:r>
            <a:r>
              <a:rPr lang="fr-FR" b="1" dirty="0">
                <a:solidFill>
                  <a:srgbClr val="D60132"/>
                </a:solidFill>
              </a:rPr>
              <a:t> – 6.000m²</a:t>
            </a:r>
          </a:p>
        </p:txBody>
      </p:sp>
      <p:pic>
        <p:nvPicPr>
          <p:cNvPr id="3" name="Image 2">
            <a:extLst>
              <a:ext uri="{FF2B5EF4-FFF2-40B4-BE49-F238E27FC236}">
                <a16:creationId xmlns:a16="http://schemas.microsoft.com/office/drawing/2014/main" id="{47393FF7-6DCA-497E-8B22-27175344B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879" y="843558"/>
            <a:ext cx="5546240" cy="3699651"/>
          </a:xfrm>
          <a:prstGeom prst="rect">
            <a:avLst/>
          </a:prstGeom>
        </p:spPr>
      </p:pic>
    </p:spTree>
    <p:extLst>
      <p:ext uri="{BB962C8B-B14F-4D97-AF65-F5344CB8AC3E}">
        <p14:creationId xmlns:p14="http://schemas.microsoft.com/office/powerpoint/2010/main" val="1038181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A0BF98-E767-450D-9EB5-304BFF106B68}"/>
              </a:ext>
            </a:extLst>
          </p:cNvPr>
          <p:cNvSpPr/>
          <p:nvPr/>
        </p:nvSpPr>
        <p:spPr>
          <a:xfrm>
            <a:off x="0" y="404664"/>
            <a:ext cx="9144000" cy="648072"/>
          </a:xfrm>
          <a:prstGeom prst="rect">
            <a:avLst/>
          </a:prstGeom>
          <a:solidFill>
            <a:srgbClr val="D6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endParaRPr lang="fr-FR" sz="3000" b="1" dirty="0">
              <a:solidFill>
                <a:schemeClr val="bg1"/>
              </a:solidFill>
            </a:endParaRPr>
          </a:p>
        </p:txBody>
      </p:sp>
      <p:sp>
        <p:nvSpPr>
          <p:cNvPr id="18" name="ZoneTexte 17">
            <a:extLst>
              <a:ext uri="{FF2B5EF4-FFF2-40B4-BE49-F238E27FC236}">
                <a16:creationId xmlns:a16="http://schemas.microsoft.com/office/drawing/2014/main" id="{C3FB31FA-10DC-4B6A-8AE7-4E61107B2F64}"/>
              </a:ext>
            </a:extLst>
          </p:cNvPr>
          <p:cNvSpPr txBox="1"/>
          <p:nvPr/>
        </p:nvSpPr>
        <p:spPr>
          <a:xfrm>
            <a:off x="251520" y="483541"/>
            <a:ext cx="7992888" cy="461665"/>
          </a:xfrm>
          <a:prstGeom prst="rect">
            <a:avLst/>
          </a:prstGeom>
          <a:noFill/>
        </p:spPr>
        <p:txBody>
          <a:bodyPr wrap="square" rtlCol="0">
            <a:spAutoFit/>
          </a:bodyPr>
          <a:lstStyle/>
          <a:p>
            <a:r>
              <a:rPr lang="fr-FR" sz="2400" b="1" dirty="0">
                <a:solidFill>
                  <a:schemeClr val="bg1"/>
                </a:solidFill>
              </a:rPr>
              <a:t>OBJECTIFS RETENUS PAR L’INSTITUT DEM</a:t>
            </a:r>
          </a:p>
        </p:txBody>
      </p:sp>
      <p:sp>
        <p:nvSpPr>
          <p:cNvPr id="10" name="ZoneTexte 9"/>
          <p:cNvSpPr txBox="1"/>
          <p:nvPr/>
        </p:nvSpPr>
        <p:spPr>
          <a:xfrm>
            <a:off x="539552" y="1203598"/>
            <a:ext cx="4635854" cy="369332"/>
          </a:xfrm>
          <a:prstGeom prst="rect">
            <a:avLst/>
          </a:prstGeom>
          <a:noFill/>
        </p:spPr>
        <p:txBody>
          <a:bodyPr wrap="none" rtlCol="0">
            <a:spAutoFit/>
          </a:bodyPr>
          <a:lstStyle/>
          <a:p>
            <a:r>
              <a:rPr lang="fr-FR" b="1" dirty="0">
                <a:solidFill>
                  <a:srgbClr val="D60132"/>
                </a:solidFill>
              </a:rPr>
              <a:t>Pilotage – Inclusion, égalité et diversité</a:t>
            </a:r>
          </a:p>
        </p:txBody>
      </p:sp>
      <p:sp>
        <p:nvSpPr>
          <p:cNvPr id="12" name="ZoneTexte 11">
            <a:extLst>
              <a:ext uri="{FF2B5EF4-FFF2-40B4-BE49-F238E27FC236}">
                <a16:creationId xmlns:a16="http://schemas.microsoft.com/office/drawing/2014/main" id="{C3AB1C4B-0627-47D9-89A5-814C527EE779}"/>
              </a:ext>
            </a:extLst>
          </p:cNvPr>
          <p:cNvSpPr txBox="1"/>
          <p:nvPr/>
        </p:nvSpPr>
        <p:spPr>
          <a:xfrm>
            <a:off x="539552" y="1491630"/>
            <a:ext cx="6010813" cy="369332"/>
          </a:xfrm>
          <a:prstGeom prst="rect">
            <a:avLst/>
          </a:prstGeom>
          <a:noFill/>
        </p:spPr>
        <p:txBody>
          <a:bodyPr wrap="none" rtlCol="0">
            <a:spAutoFit/>
          </a:bodyPr>
          <a:lstStyle/>
          <a:p>
            <a:r>
              <a:rPr lang="fr-FR" b="1" dirty="0">
                <a:solidFill>
                  <a:srgbClr val="D60132"/>
                </a:solidFill>
              </a:rPr>
              <a:t>Pilotage – Amélioration et densification de la communication</a:t>
            </a:r>
          </a:p>
        </p:txBody>
      </p:sp>
      <p:sp>
        <p:nvSpPr>
          <p:cNvPr id="13" name="ZoneTexte 12">
            <a:extLst>
              <a:ext uri="{FF2B5EF4-FFF2-40B4-BE49-F238E27FC236}">
                <a16:creationId xmlns:a16="http://schemas.microsoft.com/office/drawing/2014/main" id="{F0A54C65-D9FC-4180-B4BA-1AD31B557238}"/>
              </a:ext>
            </a:extLst>
          </p:cNvPr>
          <p:cNvSpPr txBox="1"/>
          <p:nvPr/>
        </p:nvSpPr>
        <p:spPr>
          <a:xfrm>
            <a:off x="518049" y="2139702"/>
            <a:ext cx="6559168" cy="369332"/>
          </a:xfrm>
          <a:prstGeom prst="rect">
            <a:avLst/>
          </a:prstGeom>
          <a:noFill/>
        </p:spPr>
        <p:txBody>
          <a:bodyPr wrap="none" rtlCol="0">
            <a:spAutoFit/>
          </a:bodyPr>
          <a:lstStyle/>
          <a:p>
            <a:r>
              <a:rPr lang="fr-FR" b="1" dirty="0">
                <a:solidFill>
                  <a:srgbClr val="D60132"/>
                </a:solidFill>
              </a:rPr>
              <a:t>Recherche – Renforcer la recherche et l’articulation avec CAP 20-25</a:t>
            </a:r>
          </a:p>
        </p:txBody>
      </p:sp>
      <p:sp>
        <p:nvSpPr>
          <p:cNvPr id="14" name="ZoneTexte 13">
            <a:extLst>
              <a:ext uri="{FF2B5EF4-FFF2-40B4-BE49-F238E27FC236}">
                <a16:creationId xmlns:a16="http://schemas.microsoft.com/office/drawing/2014/main" id="{15FF4612-984C-47CE-8231-851FA5E3A1DA}"/>
              </a:ext>
            </a:extLst>
          </p:cNvPr>
          <p:cNvSpPr txBox="1"/>
          <p:nvPr/>
        </p:nvSpPr>
        <p:spPr>
          <a:xfrm>
            <a:off x="518049" y="2427734"/>
            <a:ext cx="7159011" cy="369332"/>
          </a:xfrm>
          <a:prstGeom prst="rect">
            <a:avLst/>
          </a:prstGeom>
          <a:noFill/>
        </p:spPr>
        <p:txBody>
          <a:bodyPr wrap="none" rtlCol="0">
            <a:spAutoFit/>
          </a:bodyPr>
          <a:lstStyle/>
          <a:p>
            <a:r>
              <a:rPr lang="fr-FR" b="1" dirty="0">
                <a:solidFill>
                  <a:srgbClr val="D60132"/>
                </a:solidFill>
              </a:rPr>
              <a:t>Recherche – Établir une relation étroite avec le monde socio-économique</a:t>
            </a:r>
          </a:p>
        </p:txBody>
      </p:sp>
      <p:sp>
        <p:nvSpPr>
          <p:cNvPr id="15" name="ZoneTexte 14">
            <a:extLst>
              <a:ext uri="{FF2B5EF4-FFF2-40B4-BE49-F238E27FC236}">
                <a16:creationId xmlns:a16="http://schemas.microsoft.com/office/drawing/2014/main" id="{67A185B4-89D7-4F4C-85B8-89C2757B7DEF}"/>
              </a:ext>
            </a:extLst>
          </p:cNvPr>
          <p:cNvSpPr txBox="1"/>
          <p:nvPr/>
        </p:nvSpPr>
        <p:spPr>
          <a:xfrm>
            <a:off x="518049" y="2706474"/>
            <a:ext cx="8292204" cy="369332"/>
          </a:xfrm>
          <a:prstGeom prst="rect">
            <a:avLst/>
          </a:prstGeom>
          <a:noFill/>
        </p:spPr>
        <p:txBody>
          <a:bodyPr wrap="none" rtlCol="0">
            <a:spAutoFit/>
          </a:bodyPr>
          <a:lstStyle/>
          <a:p>
            <a:r>
              <a:rPr lang="fr-FR" b="1" dirty="0">
                <a:solidFill>
                  <a:srgbClr val="D60132"/>
                </a:solidFill>
              </a:rPr>
              <a:t>Recherche – Renforcer les mobilités internationales entrantes et sortantes</a:t>
            </a:r>
          </a:p>
        </p:txBody>
      </p:sp>
      <p:sp>
        <p:nvSpPr>
          <p:cNvPr id="8" name="ZoneTexte 7">
            <a:extLst>
              <a:ext uri="{FF2B5EF4-FFF2-40B4-BE49-F238E27FC236}">
                <a16:creationId xmlns:a16="http://schemas.microsoft.com/office/drawing/2014/main" id="{735B7765-C4ED-4569-836B-E85DD0D852AE}"/>
              </a:ext>
            </a:extLst>
          </p:cNvPr>
          <p:cNvSpPr txBox="1"/>
          <p:nvPr/>
        </p:nvSpPr>
        <p:spPr>
          <a:xfrm>
            <a:off x="539552" y="3435846"/>
            <a:ext cx="4570354" cy="369332"/>
          </a:xfrm>
          <a:prstGeom prst="rect">
            <a:avLst/>
          </a:prstGeom>
          <a:noFill/>
        </p:spPr>
        <p:txBody>
          <a:bodyPr wrap="none" rtlCol="0">
            <a:spAutoFit/>
          </a:bodyPr>
          <a:lstStyle/>
          <a:p>
            <a:r>
              <a:rPr lang="fr-FR" b="1" dirty="0">
                <a:solidFill>
                  <a:srgbClr val="D60132"/>
                </a:solidFill>
              </a:rPr>
              <a:t>Formation – Processus Qualité des formations</a:t>
            </a:r>
          </a:p>
        </p:txBody>
      </p:sp>
      <p:sp>
        <p:nvSpPr>
          <p:cNvPr id="11" name="ZoneTexte 10">
            <a:extLst>
              <a:ext uri="{FF2B5EF4-FFF2-40B4-BE49-F238E27FC236}">
                <a16:creationId xmlns:a16="http://schemas.microsoft.com/office/drawing/2014/main" id="{D95C8161-E4FB-4FEF-A870-42FF4AFC0A21}"/>
              </a:ext>
            </a:extLst>
          </p:cNvPr>
          <p:cNvSpPr txBox="1"/>
          <p:nvPr/>
        </p:nvSpPr>
        <p:spPr>
          <a:xfrm>
            <a:off x="518049" y="3699344"/>
            <a:ext cx="4768806" cy="369332"/>
          </a:xfrm>
          <a:prstGeom prst="rect">
            <a:avLst/>
          </a:prstGeom>
          <a:noFill/>
        </p:spPr>
        <p:txBody>
          <a:bodyPr wrap="none" rtlCol="0">
            <a:spAutoFit/>
          </a:bodyPr>
          <a:lstStyle/>
          <a:p>
            <a:r>
              <a:rPr lang="fr-FR" b="1" dirty="0">
                <a:solidFill>
                  <a:srgbClr val="D60132"/>
                </a:solidFill>
              </a:rPr>
              <a:t>Formation – Internationalisation des formations</a:t>
            </a:r>
          </a:p>
        </p:txBody>
      </p:sp>
      <p:sp>
        <p:nvSpPr>
          <p:cNvPr id="16" name="ZoneTexte 15">
            <a:extLst>
              <a:ext uri="{FF2B5EF4-FFF2-40B4-BE49-F238E27FC236}">
                <a16:creationId xmlns:a16="http://schemas.microsoft.com/office/drawing/2014/main" id="{6452C93C-2836-4D62-BA50-F891EA284BF0}"/>
              </a:ext>
            </a:extLst>
          </p:cNvPr>
          <p:cNvSpPr txBox="1"/>
          <p:nvPr/>
        </p:nvSpPr>
        <p:spPr>
          <a:xfrm>
            <a:off x="539552" y="3967256"/>
            <a:ext cx="3635419" cy="369332"/>
          </a:xfrm>
          <a:prstGeom prst="rect">
            <a:avLst/>
          </a:prstGeom>
          <a:noFill/>
        </p:spPr>
        <p:txBody>
          <a:bodyPr wrap="none" rtlCol="0">
            <a:spAutoFit/>
          </a:bodyPr>
          <a:lstStyle/>
          <a:p>
            <a:r>
              <a:rPr lang="fr-FR" b="1" dirty="0">
                <a:solidFill>
                  <a:srgbClr val="D60132"/>
                </a:solidFill>
              </a:rPr>
              <a:t>Formation – Approche compétences</a:t>
            </a:r>
          </a:p>
        </p:txBody>
      </p:sp>
    </p:spTree>
    <p:extLst>
      <p:ext uri="{BB962C8B-B14F-4D97-AF65-F5344CB8AC3E}">
        <p14:creationId xmlns:p14="http://schemas.microsoft.com/office/powerpoint/2010/main" val="352744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F3FC93-875F-4F93-85A7-BB38ED95DCEF}"/>
              </a:ext>
            </a:extLst>
          </p:cNvPr>
          <p:cNvSpPr/>
          <p:nvPr/>
        </p:nvSpPr>
        <p:spPr>
          <a:xfrm>
            <a:off x="-2600" y="1131590"/>
            <a:ext cx="9144000" cy="648072"/>
          </a:xfrm>
          <a:prstGeom prst="rect">
            <a:avLst/>
          </a:prstGeom>
          <a:solidFill>
            <a:srgbClr val="D6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endParaRPr lang="fr-FR" sz="3000" b="1" dirty="0">
              <a:solidFill>
                <a:schemeClr val="bg1"/>
              </a:solidFill>
            </a:endParaRPr>
          </a:p>
        </p:txBody>
      </p:sp>
      <p:sp>
        <p:nvSpPr>
          <p:cNvPr id="2" name="Rectangle 1">
            <a:extLst>
              <a:ext uri="{FF2B5EF4-FFF2-40B4-BE49-F238E27FC236}">
                <a16:creationId xmlns:a16="http://schemas.microsoft.com/office/drawing/2014/main" id="{5BFFED8B-4671-4534-9EDA-E2D0684CC38F}"/>
              </a:ext>
            </a:extLst>
          </p:cNvPr>
          <p:cNvSpPr/>
          <p:nvPr/>
        </p:nvSpPr>
        <p:spPr>
          <a:xfrm>
            <a:off x="683568" y="473640"/>
            <a:ext cx="7776864" cy="3970318"/>
          </a:xfrm>
          <a:prstGeom prst="rect">
            <a:avLst/>
          </a:prstGeom>
        </p:spPr>
        <p:txBody>
          <a:bodyPr wrap="square">
            <a:spAutoFit/>
          </a:bodyPr>
          <a:lstStyle/>
          <a:p>
            <a:pPr algn="ctr"/>
            <a:r>
              <a:rPr lang="fr-FR" sz="2400" i="1" dirty="0"/>
              <a:t>Et maintenant ? </a:t>
            </a:r>
          </a:p>
          <a:p>
            <a:pPr algn="ctr"/>
            <a:endParaRPr lang="fr-FR" sz="2400" i="1" dirty="0"/>
          </a:p>
          <a:p>
            <a:pPr algn="ctr"/>
            <a:r>
              <a:rPr lang="fr-FR" sz="2400" b="1" dirty="0">
                <a:solidFill>
                  <a:schemeClr val="bg1"/>
                </a:solidFill>
              </a:rPr>
              <a:t>Convivialité et ambition</a:t>
            </a:r>
          </a:p>
          <a:p>
            <a:endParaRPr lang="fr-FR" dirty="0"/>
          </a:p>
          <a:p>
            <a:endParaRPr lang="fr-FR" dirty="0"/>
          </a:p>
          <a:p>
            <a:r>
              <a:rPr lang="fr-FR" dirty="0"/>
              <a:t>Méthode et calendrier de travail sur la durée du contrat </a:t>
            </a:r>
          </a:p>
          <a:p>
            <a:endParaRPr lang="fr-FR" dirty="0"/>
          </a:p>
          <a:p>
            <a:r>
              <a:rPr lang="fr-FR" dirty="0"/>
              <a:t>Focus </a:t>
            </a:r>
          </a:p>
          <a:p>
            <a:endParaRPr lang="fr-FR" dirty="0"/>
          </a:p>
          <a:p>
            <a:r>
              <a:rPr lang="fr-FR" dirty="0"/>
              <a:t>A venir </a:t>
            </a:r>
          </a:p>
          <a:p>
            <a:endParaRPr lang="fr-FR" dirty="0"/>
          </a:p>
          <a:p>
            <a:r>
              <a:rPr lang="fr-FR" dirty="0"/>
              <a:t>Rendez-vous à la rentrée : 10 ans de la licence AES, Droit, Economie, Gestion : </a:t>
            </a:r>
          </a:p>
          <a:p>
            <a:r>
              <a:rPr lang="fr-FR" dirty="0"/>
              <a:t>10 événements pour les 10 ans en 2022/2023   </a:t>
            </a:r>
          </a:p>
        </p:txBody>
      </p:sp>
    </p:spTree>
    <p:extLst>
      <p:ext uri="{BB962C8B-B14F-4D97-AF65-F5344CB8AC3E}">
        <p14:creationId xmlns:p14="http://schemas.microsoft.com/office/powerpoint/2010/main" val="1427676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44D41C3-237D-43CA-A916-87AA72BE2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484" y="0"/>
            <a:ext cx="3659031" cy="5143500"/>
          </a:xfrm>
          <a:prstGeom prst="rect">
            <a:avLst/>
          </a:prstGeom>
        </p:spPr>
      </p:pic>
    </p:spTree>
    <p:extLst>
      <p:ext uri="{BB962C8B-B14F-4D97-AF65-F5344CB8AC3E}">
        <p14:creationId xmlns:p14="http://schemas.microsoft.com/office/powerpoint/2010/main" val="236003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FED8B-4671-4534-9EDA-E2D0684CC38F}"/>
              </a:ext>
            </a:extLst>
          </p:cNvPr>
          <p:cNvSpPr/>
          <p:nvPr/>
        </p:nvSpPr>
        <p:spPr>
          <a:xfrm>
            <a:off x="683568" y="2110085"/>
            <a:ext cx="7776864" cy="461665"/>
          </a:xfrm>
          <a:prstGeom prst="rect">
            <a:avLst/>
          </a:prstGeom>
        </p:spPr>
        <p:txBody>
          <a:bodyPr wrap="square">
            <a:spAutoFit/>
          </a:bodyPr>
          <a:lstStyle/>
          <a:p>
            <a:pPr algn="ctr"/>
            <a:r>
              <a:rPr lang="fr-FR" sz="2400" i="1" dirty="0"/>
              <a:t>Des questions ?</a:t>
            </a:r>
            <a:endParaRPr lang="fr-FR" dirty="0"/>
          </a:p>
        </p:txBody>
      </p:sp>
    </p:spTree>
    <p:extLst>
      <p:ext uri="{BB962C8B-B14F-4D97-AF65-F5344CB8AC3E}">
        <p14:creationId xmlns:p14="http://schemas.microsoft.com/office/powerpoint/2010/main" val="54438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FED8B-4671-4534-9EDA-E2D0684CC38F}"/>
              </a:ext>
            </a:extLst>
          </p:cNvPr>
          <p:cNvSpPr/>
          <p:nvPr/>
        </p:nvSpPr>
        <p:spPr>
          <a:xfrm>
            <a:off x="683568" y="2110085"/>
            <a:ext cx="7776864" cy="461665"/>
          </a:xfrm>
          <a:prstGeom prst="rect">
            <a:avLst/>
          </a:prstGeom>
        </p:spPr>
        <p:txBody>
          <a:bodyPr wrap="square">
            <a:spAutoFit/>
          </a:bodyPr>
          <a:lstStyle/>
          <a:p>
            <a:pPr algn="ctr"/>
            <a:r>
              <a:rPr lang="fr-FR" sz="2400" i="1" dirty="0"/>
              <a:t>Merci de votre attention !</a:t>
            </a:r>
            <a:endParaRPr lang="fr-FR" dirty="0"/>
          </a:p>
        </p:txBody>
      </p:sp>
    </p:spTree>
    <p:extLst>
      <p:ext uri="{BB962C8B-B14F-4D97-AF65-F5344CB8AC3E}">
        <p14:creationId xmlns:p14="http://schemas.microsoft.com/office/powerpoint/2010/main" val="379342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3F4047-7E74-447A-B7A5-E7E2D0CA894C}"/>
              </a:ext>
            </a:extLst>
          </p:cNvPr>
          <p:cNvSpPr txBox="1"/>
          <p:nvPr/>
        </p:nvSpPr>
        <p:spPr>
          <a:xfrm>
            <a:off x="1980970" y="339502"/>
            <a:ext cx="5182060" cy="369332"/>
          </a:xfrm>
          <a:prstGeom prst="rect">
            <a:avLst/>
          </a:prstGeom>
          <a:noFill/>
        </p:spPr>
        <p:txBody>
          <a:bodyPr wrap="none" rtlCol="0">
            <a:spAutoFit/>
          </a:bodyPr>
          <a:lstStyle/>
          <a:p>
            <a:r>
              <a:rPr lang="fr-FR" b="1" dirty="0">
                <a:solidFill>
                  <a:schemeClr val="tx1">
                    <a:lumMod val="65000"/>
                    <a:lumOff val="35000"/>
                  </a:schemeClr>
                </a:solidFill>
              </a:rPr>
              <a:t>Une nouvelle Université pour une nouvelle ambition</a:t>
            </a:r>
          </a:p>
        </p:txBody>
      </p:sp>
      <p:sp>
        <p:nvSpPr>
          <p:cNvPr id="5" name="ZoneTexte 4">
            <a:extLst>
              <a:ext uri="{FF2B5EF4-FFF2-40B4-BE49-F238E27FC236}">
                <a16:creationId xmlns:a16="http://schemas.microsoft.com/office/drawing/2014/main" id="{36A6E47D-748C-4963-ACEB-3F1F14DB43BD}"/>
              </a:ext>
            </a:extLst>
          </p:cNvPr>
          <p:cNvSpPr txBox="1"/>
          <p:nvPr/>
        </p:nvSpPr>
        <p:spPr>
          <a:xfrm>
            <a:off x="759768" y="1491630"/>
            <a:ext cx="7624464" cy="1477328"/>
          </a:xfrm>
          <a:prstGeom prst="rect">
            <a:avLst/>
          </a:prstGeom>
          <a:noFill/>
        </p:spPr>
        <p:txBody>
          <a:bodyPr wrap="square" rtlCol="0">
            <a:spAutoFit/>
          </a:bodyPr>
          <a:lstStyle/>
          <a:p>
            <a:pPr marL="285750" indent="-285750" algn="just">
              <a:buFont typeface="Arial" panose="020B0604020202020204" pitchFamily="34" charset="0"/>
              <a:buChar char="•"/>
            </a:pPr>
            <a:r>
              <a:rPr lang="fr-FR" dirty="0"/>
              <a:t>Un nouveau mode de gouvernance</a:t>
            </a:r>
          </a:p>
          <a:p>
            <a:pPr marL="285750" indent="-285750" algn="just">
              <a:buFont typeface="Arial" panose="020B0604020202020204" pitchFamily="34" charset="0"/>
              <a:buChar char="•"/>
            </a:pPr>
            <a:endParaRPr lang="fr-FR" dirty="0"/>
          </a:p>
          <a:p>
            <a:pPr marL="742950" lvl="1" indent="-285750" algn="just">
              <a:buFont typeface="Arial" panose="020B0604020202020204" pitchFamily="34" charset="0"/>
              <a:buChar char="•"/>
            </a:pPr>
            <a:r>
              <a:rPr lang="fr-FR" dirty="0"/>
              <a:t>Une organisation en six instituts</a:t>
            </a:r>
          </a:p>
          <a:p>
            <a:pPr marL="742950" lvl="1" indent="-285750" algn="just">
              <a:buFont typeface="Arial" panose="020B0604020202020204" pitchFamily="34" charset="0"/>
              <a:buChar char="•"/>
            </a:pPr>
            <a:r>
              <a:rPr lang="fr-FR" dirty="0"/>
              <a:t>Une gouvernance assurée par un directoire</a:t>
            </a:r>
          </a:p>
          <a:p>
            <a:pPr marL="742950" lvl="1" indent="-285750" algn="just">
              <a:buFont typeface="Arial" panose="020B0604020202020204" pitchFamily="34" charset="0"/>
              <a:buChar char="•"/>
            </a:pPr>
            <a:r>
              <a:rPr lang="fr-FR" dirty="0"/>
              <a:t>S’appuyant sur une équipe resserrée de présidents et de vice-présidents</a:t>
            </a:r>
          </a:p>
        </p:txBody>
      </p:sp>
    </p:spTree>
    <p:extLst>
      <p:ext uri="{BB962C8B-B14F-4D97-AF65-F5344CB8AC3E}">
        <p14:creationId xmlns:p14="http://schemas.microsoft.com/office/powerpoint/2010/main" val="36719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538976-5E8F-4789-A6FC-674E3160E496}"/>
              </a:ext>
            </a:extLst>
          </p:cNvPr>
          <p:cNvSpPr txBox="1"/>
          <p:nvPr/>
        </p:nvSpPr>
        <p:spPr>
          <a:xfrm>
            <a:off x="1980970" y="339502"/>
            <a:ext cx="5182060" cy="369332"/>
          </a:xfrm>
          <a:prstGeom prst="rect">
            <a:avLst/>
          </a:prstGeom>
          <a:noFill/>
        </p:spPr>
        <p:txBody>
          <a:bodyPr wrap="none" rtlCol="0">
            <a:spAutoFit/>
          </a:bodyPr>
          <a:lstStyle/>
          <a:p>
            <a:r>
              <a:rPr lang="fr-FR" b="1" dirty="0">
                <a:solidFill>
                  <a:schemeClr val="tx1">
                    <a:lumMod val="65000"/>
                    <a:lumOff val="35000"/>
                  </a:schemeClr>
                </a:solidFill>
              </a:rPr>
              <a:t>Une nouvelle Université pour une nouvelle ambition</a:t>
            </a:r>
          </a:p>
        </p:txBody>
      </p:sp>
      <p:sp>
        <p:nvSpPr>
          <p:cNvPr id="3" name="ZoneTexte 2">
            <a:extLst>
              <a:ext uri="{FF2B5EF4-FFF2-40B4-BE49-F238E27FC236}">
                <a16:creationId xmlns:a16="http://schemas.microsoft.com/office/drawing/2014/main" id="{06931061-7533-488E-819F-42CEF2E2A045}"/>
              </a:ext>
            </a:extLst>
          </p:cNvPr>
          <p:cNvSpPr txBox="1"/>
          <p:nvPr/>
        </p:nvSpPr>
        <p:spPr>
          <a:xfrm>
            <a:off x="878114" y="1491630"/>
            <a:ext cx="7446686" cy="2031325"/>
          </a:xfrm>
          <a:prstGeom prst="rect">
            <a:avLst/>
          </a:prstGeom>
          <a:noFill/>
        </p:spPr>
        <p:txBody>
          <a:bodyPr wrap="square" rtlCol="0">
            <a:spAutoFit/>
          </a:bodyPr>
          <a:lstStyle/>
          <a:p>
            <a:pPr marL="285750" indent="-285750" algn="just">
              <a:buFont typeface="Arial" panose="020B0604020202020204" pitchFamily="34" charset="0"/>
              <a:buChar char="•"/>
            </a:pPr>
            <a:r>
              <a:rPr lang="fr-FR" dirty="0"/>
              <a:t>Une action inscrite dans la durée</a:t>
            </a:r>
          </a:p>
          <a:p>
            <a:pPr marL="285750" indent="-285750" algn="just">
              <a:buFont typeface="Arial" panose="020B0604020202020204" pitchFamily="34" charset="0"/>
              <a:buChar char="•"/>
            </a:pPr>
            <a:endParaRPr lang="fr-FR" dirty="0"/>
          </a:p>
          <a:p>
            <a:pPr marL="742950" lvl="1" indent="-285750" algn="just">
              <a:buFont typeface="Arial" panose="020B0604020202020204" pitchFamily="34" charset="0"/>
              <a:buChar char="•"/>
            </a:pPr>
            <a:r>
              <a:rPr lang="fr-FR" dirty="0"/>
              <a:t>Des orientations définies dans le contrat de l’UCA (décembre 2021)</a:t>
            </a:r>
          </a:p>
          <a:p>
            <a:pPr marL="742950" lvl="1" indent="-285750" algn="just">
              <a:buFont typeface="Arial" panose="020B0604020202020204" pitchFamily="34" charset="0"/>
              <a:buChar char="•"/>
            </a:pPr>
            <a:r>
              <a:rPr lang="fr-FR" dirty="0"/>
              <a:t>Des actions programmées dans le projet d’établissement (mars 2022)</a:t>
            </a:r>
          </a:p>
          <a:p>
            <a:pPr marL="742950" lvl="1" indent="-285750" algn="just">
              <a:buFont typeface="Arial" panose="020B0604020202020204" pitchFamily="34" charset="0"/>
              <a:buChar char="•"/>
            </a:pPr>
            <a:r>
              <a:rPr lang="fr-FR" dirty="0"/>
              <a:t>Et déclinées dans chacun des contrats pluriannuels d’objectifs et de moyens des instituts (avril 2022)</a:t>
            </a:r>
          </a:p>
          <a:p>
            <a:pPr marL="742950" lvl="1" indent="-285750" algn="just">
              <a:buFont typeface="Arial" panose="020B0604020202020204" pitchFamily="34" charset="0"/>
              <a:buChar char="•"/>
            </a:pPr>
            <a:r>
              <a:rPr lang="fr-FR" dirty="0"/>
              <a:t>Ainsi que dans les projets de services des directions centrales</a:t>
            </a:r>
          </a:p>
        </p:txBody>
      </p:sp>
    </p:spTree>
    <p:extLst>
      <p:ext uri="{BB962C8B-B14F-4D97-AF65-F5344CB8AC3E}">
        <p14:creationId xmlns:p14="http://schemas.microsoft.com/office/powerpoint/2010/main" val="7573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765FF-7E99-4CE8-8DB8-C63A4091FDE6}"/>
              </a:ext>
            </a:extLst>
          </p:cNvPr>
          <p:cNvSpPr/>
          <p:nvPr/>
        </p:nvSpPr>
        <p:spPr>
          <a:xfrm>
            <a:off x="0" y="404664"/>
            <a:ext cx="9144000" cy="648072"/>
          </a:xfrm>
          <a:prstGeom prst="rect">
            <a:avLst/>
          </a:prstGeom>
          <a:solidFill>
            <a:srgbClr val="008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r>
              <a:rPr lang="fr-FR" sz="3000" b="1" dirty="0">
                <a:solidFill>
                  <a:schemeClr val="bg1"/>
                </a:solidFill>
              </a:rPr>
              <a:t>       Le rôle central des instituts</a:t>
            </a:r>
            <a:endParaRPr lang="fr-FR" sz="3000" b="1" spc="-100" dirty="0">
              <a:solidFill>
                <a:schemeClr val="bg1"/>
              </a:solidFill>
            </a:endParaRPr>
          </a:p>
        </p:txBody>
      </p:sp>
      <p:sp>
        <p:nvSpPr>
          <p:cNvPr id="3" name="ZoneTexte 2">
            <a:extLst>
              <a:ext uri="{FF2B5EF4-FFF2-40B4-BE49-F238E27FC236}">
                <a16:creationId xmlns:a16="http://schemas.microsoft.com/office/drawing/2014/main" id="{2F09F46F-7F0F-4543-90B0-539E828A558F}"/>
              </a:ext>
            </a:extLst>
          </p:cNvPr>
          <p:cNvSpPr txBox="1"/>
          <p:nvPr/>
        </p:nvSpPr>
        <p:spPr>
          <a:xfrm>
            <a:off x="907143" y="1491630"/>
            <a:ext cx="7417657" cy="2308324"/>
          </a:xfrm>
          <a:prstGeom prst="rect">
            <a:avLst/>
          </a:prstGeom>
          <a:noFill/>
        </p:spPr>
        <p:txBody>
          <a:bodyPr wrap="square" rtlCol="0">
            <a:spAutoFit/>
          </a:bodyPr>
          <a:lstStyle/>
          <a:p>
            <a:pPr marL="285750" indent="-285750" algn="just">
              <a:buFont typeface="Arial" panose="020B0604020202020204" pitchFamily="34" charset="0"/>
              <a:buChar char="•"/>
            </a:pPr>
            <a:r>
              <a:rPr lang="fr-FR" dirty="0"/>
              <a:t>3 objectifs principaux</a:t>
            </a:r>
          </a:p>
          <a:p>
            <a:pPr marL="285750" indent="-285750" algn="just">
              <a:buFont typeface="Arial" panose="020B0604020202020204" pitchFamily="34" charset="0"/>
              <a:buChar char="•"/>
            </a:pPr>
            <a:endParaRPr lang="fr-FR" dirty="0"/>
          </a:p>
          <a:p>
            <a:pPr marL="742950" lvl="1" indent="-285750" algn="just">
              <a:buFont typeface="Arial" panose="020B0604020202020204" pitchFamily="34" charset="0"/>
              <a:buChar char="•"/>
            </a:pPr>
            <a:r>
              <a:rPr lang="fr-FR" dirty="0"/>
              <a:t>une implication directe des opérateurs de formation et de recherche au sein de la gouvernance et dans le pilotage de l'université,;</a:t>
            </a:r>
          </a:p>
          <a:p>
            <a:pPr marL="742950" lvl="1" indent="-285750" algn="just">
              <a:buFont typeface="Arial" panose="020B0604020202020204" pitchFamily="34" charset="0"/>
              <a:buChar char="•"/>
            </a:pPr>
            <a:r>
              <a:rPr lang="fr-FR" dirty="0"/>
              <a:t>une garantie de l'équilibre entre les grands domaines disciplinaires et scientifiques et différents types de formation, au sein d'une université dont le caractère généraliste et pluridisciplinaire est affirmé ; </a:t>
            </a:r>
          </a:p>
          <a:p>
            <a:pPr marL="742950" lvl="1" indent="-285750" algn="just">
              <a:buFont typeface="Arial" panose="020B0604020202020204" pitchFamily="34" charset="0"/>
              <a:buChar char="•"/>
            </a:pPr>
            <a:r>
              <a:rPr lang="fr-FR" dirty="0"/>
              <a:t>un renforcement de l'articulation formation/recherche</a:t>
            </a:r>
          </a:p>
        </p:txBody>
      </p:sp>
    </p:spTree>
    <p:extLst>
      <p:ext uri="{BB962C8B-B14F-4D97-AF65-F5344CB8AC3E}">
        <p14:creationId xmlns:p14="http://schemas.microsoft.com/office/powerpoint/2010/main" val="32501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F90EB2C-06A2-4946-9118-DC820B0F3D8E}"/>
              </a:ext>
            </a:extLst>
          </p:cNvPr>
          <p:cNvSpPr txBox="1"/>
          <p:nvPr/>
        </p:nvSpPr>
        <p:spPr>
          <a:xfrm>
            <a:off x="3195533" y="339502"/>
            <a:ext cx="2752933" cy="369332"/>
          </a:xfrm>
          <a:prstGeom prst="rect">
            <a:avLst/>
          </a:prstGeom>
          <a:noFill/>
        </p:spPr>
        <p:txBody>
          <a:bodyPr wrap="none" rtlCol="0">
            <a:spAutoFit/>
          </a:bodyPr>
          <a:lstStyle/>
          <a:p>
            <a:r>
              <a:rPr lang="fr-FR" b="1" dirty="0">
                <a:solidFill>
                  <a:schemeClr val="tx1">
                    <a:lumMod val="65000"/>
                    <a:lumOff val="35000"/>
                  </a:schemeClr>
                </a:solidFill>
              </a:rPr>
              <a:t>Le rôle central des instituts</a:t>
            </a:r>
          </a:p>
        </p:txBody>
      </p:sp>
      <p:sp>
        <p:nvSpPr>
          <p:cNvPr id="3" name="ZoneTexte 2">
            <a:extLst>
              <a:ext uri="{FF2B5EF4-FFF2-40B4-BE49-F238E27FC236}">
                <a16:creationId xmlns:a16="http://schemas.microsoft.com/office/drawing/2014/main" id="{8D7CCB93-8F30-4CDE-95A2-9AF5CC9CE36B}"/>
              </a:ext>
            </a:extLst>
          </p:cNvPr>
          <p:cNvSpPr txBox="1"/>
          <p:nvPr/>
        </p:nvSpPr>
        <p:spPr>
          <a:xfrm>
            <a:off x="602343" y="1491630"/>
            <a:ext cx="7722457"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a:t>5 grandes missions</a:t>
            </a:r>
          </a:p>
          <a:p>
            <a:pPr marL="285750" indent="-285750" algn="just">
              <a:buFont typeface="Arial" panose="020B0604020202020204" pitchFamily="34" charset="0"/>
              <a:buChar char="•"/>
            </a:pPr>
            <a:endParaRPr lang="fr-FR" dirty="0"/>
          </a:p>
          <a:p>
            <a:pPr marL="742950" lvl="1" indent="-285750" algn="just">
              <a:buFont typeface="Arial" panose="020B0604020202020204" pitchFamily="34" charset="0"/>
              <a:buChar char="•"/>
            </a:pPr>
            <a:r>
              <a:rPr lang="fr-FR" dirty="0"/>
              <a:t>fédérer les différents opérateurs  et leur donner une plus grande visibilité ; </a:t>
            </a:r>
          </a:p>
          <a:p>
            <a:pPr marL="742950" lvl="1" indent="-285750" algn="just">
              <a:buFont typeface="Arial" panose="020B0604020202020204" pitchFamily="34" charset="0"/>
              <a:buChar char="•"/>
            </a:pPr>
            <a:r>
              <a:rPr lang="fr-FR" dirty="0"/>
              <a:t>renforcer l'articulation entre formation et recherche ; </a:t>
            </a:r>
          </a:p>
          <a:p>
            <a:pPr marL="742950" lvl="1" indent="-285750" algn="just">
              <a:buFont typeface="Arial" panose="020B0604020202020204" pitchFamily="34" charset="0"/>
              <a:buChar char="•"/>
            </a:pPr>
            <a:r>
              <a:rPr lang="fr-FR" dirty="0"/>
              <a:t>impulser et piloter des projets transversaux ; </a:t>
            </a:r>
          </a:p>
          <a:p>
            <a:pPr marL="742950" lvl="1" indent="-285750" algn="just">
              <a:buFont typeface="Arial" panose="020B0604020202020204" pitchFamily="34" charset="0"/>
              <a:buChar char="•"/>
            </a:pPr>
            <a:r>
              <a:rPr lang="fr-FR" dirty="0"/>
              <a:t>mutualiser un certain nombre de missions différentes selon les instituts ;</a:t>
            </a:r>
          </a:p>
          <a:p>
            <a:pPr marL="742950" lvl="1" indent="-285750" algn="just">
              <a:buFont typeface="Arial" panose="020B0604020202020204" pitchFamily="34" charset="0"/>
              <a:buChar char="•"/>
            </a:pPr>
            <a:r>
              <a:rPr lang="fr-FR" dirty="0"/>
              <a:t>assurer des missions par délégation de la gouvernance centrale de l’Université</a:t>
            </a:r>
          </a:p>
        </p:txBody>
      </p:sp>
    </p:spTree>
    <p:extLst>
      <p:ext uri="{BB962C8B-B14F-4D97-AF65-F5344CB8AC3E}">
        <p14:creationId xmlns:p14="http://schemas.microsoft.com/office/powerpoint/2010/main" val="291872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B1EE9-0827-4D32-A2BE-192FB4351752}"/>
              </a:ext>
            </a:extLst>
          </p:cNvPr>
          <p:cNvSpPr/>
          <p:nvPr/>
        </p:nvSpPr>
        <p:spPr>
          <a:xfrm>
            <a:off x="0" y="404664"/>
            <a:ext cx="9144000" cy="648072"/>
          </a:xfrm>
          <a:prstGeom prst="rect">
            <a:avLst/>
          </a:prstGeom>
          <a:solidFill>
            <a:srgbClr val="008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
            <a:r>
              <a:rPr lang="fr-FR" sz="3000" b="1" dirty="0">
                <a:solidFill>
                  <a:schemeClr val="bg1"/>
                </a:solidFill>
              </a:rPr>
              <a:t>Un levier nouveau : les CPOM 2022-2026 des instituts</a:t>
            </a:r>
          </a:p>
        </p:txBody>
      </p:sp>
      <p:sp>
        <p:nvSpPr>
          <p:cNvPr id="3" name="ZoneTexte 2">
            <a:extLst>
              <a:ext uri="{FF2B5EF4-FFF2-40B4-BE49-F238E27FC236}">
                <a16:creationId xmlns:a16="http://schemas.microsoft.com/office/drawing/2014/main" id="{A50F98BF-5EB6-4804-A57A-E78688CA5F94}"/>
              </a:ext>
            </a:extLst>
          </p:cNvPr>
          <p:cNvSpPr txBox="1"/>
          <p:nvPr/>
        </p:nvSpPr>
        <p:spPr>
          <a:xfrm>
            <a:off x="907143" y="1707654"/>
            <a:ext cx="7417657"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a:t>Une contribution majeure de l’institut et de ses composantes au projet d’établissement et au contrat de site : « il met en relation le projet stratégique de l'institut avec le projet de l'établissement », en opérant un choix parmi les grands objectifs définis par l’UCA</a:t>
            </a:r>
          </a:p>
        </p:txBody>
      </p:sp>
    </p:spTree>
    <p:extLst>
      <p:ext uri="{BB962C8B-B14F-4D97-AF65-F5344CB8AC3E}">
        <p14:creationId xmlns:p14="http://schemas.microsoft.com/office/powerpoint/2010/main" val="340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E459A4-6DDC-4524-9742-6F6EC8400CFB}"/>
              </a:ext>
            </a:extLst>
          </p:cNvPr>
          <p:cNvSpPr txBox="1"/>
          <p:nvPr/>
        </p:nvSpPr>
        <p:spPr>
          <a:xfrm>
            <a:off x="907143" y="1203598"/>
            <a:ext cx="7417657" cy="1754326"/>
          </a:xfrm>
          <a:prstGeom prst="rect">
            <a:avLst/>
          </a:prstGeom>
          <a:noFill/>
        </p:spPr>
        <p:txBody>
          <a:bodyPr wrap="square" rtlCol="0">
            <a:spAutoFit/>
          </a:bodyPr>
          <a:lstStyle/>
          <a:p>
            <a:pPr marL="285750" indent="-285750" algn="just">
              <a:buFont typeface="Arial" panose="020B0604020202020204" pitchFamily="34" charset="0"/>
              <a:buChar char="•"/>
            </a:pPr>
            <a:r>
              <a:rPr lang="fr-FR" dirty="0"/>
              <a:t>Un élément-clef d’une démarche nouvelle de contractualisation entre l’UCA et ses opérateurs internes : « il définit, par grandes tendances, les engagements pluriannuels de l'UCA en matière d'affectation et de gestion des moyens humains et financiers » =&gt; un document de référence pour les dialogues budgétaires annuels (intégrant les campagnes d’emplois permanents)</a:t>
            </a:r>
          </a:p>
        </p:txBody>
      </p:sp>
      <p:sp>
        <p:nvSpPr>
          <p:cNvPr id="3" name="ZoneTexte 2">
            <a:extLst>
              <a:ext uri="{FF2B5EF4-FFF2-40B4-BE49-F238E27FC236}">
                <a16:creationId xmlns:a16="http://schemas.microsoft.com/office/drawing/2014/main" id="{4673AD40-9C37-4BD8-9E4D-48F89CE9F19D}"/>
              </a:ext>
            </a:extLst>
          </p:cNvPr>
          <p:cNvSpPr txBox="1"/>
          <p:nvPr/>
        </p:nvSpPr>
        <p:spPr>
          <a:xfrm>
            <a:off x="1926596" y="339502"/>
            <a:ext cx="5290807" cy="369332"/>
          </a:xfrm>
          <a:prstGeom prst="rect">
            <a:avLst/>
          </a:prstGeom>
          <a:noFill/>
        </p:spPr>
        <p:txBody>
          <a:bodyPr wrap="none" rtlCol="0">
            <a:spAutoFit/>
          </a:bodyPr>
          <a:lstStyle/>
          <a:p>
            <a:r>
              <a:rPr lang="fr-FR" b="1" dirty="0">
                <a:solidFill>
                  <a:schemeClr val="tx1">
                    <a:lumMod val="65000"/>
                    <a:lumOff val="35000"/>
                  </a:schemeClr>
                </a:solidFill>
              </a:rPr>
              <a:t>Un levier nouveau : les CPOM 2022-2026 des instituts</a:t>
            </a:r>
          </a:p>
        </p:txBody>
      </p:sp>
    </p:spTree>
    <p:extLst>
      <p:ext uri="{BB962C8B-B14F-4D97-AF65-F5344CB8AC3E}">
        <p14:creationId xmlns:p14="http://schemas.microsoft.com/office/powerpoint/2010/main" val="422542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6EC542-2A47-405D-9191-7AC0A4797CC7}"/>
              </a:ext>
            </a:extLst>
          </p:cNvPr>
          <p:cNvSpPr txBox="1"/>
          <p:nvPr/>
        </p:nvSpPr>
        <p:spPr>
          <a:xfrm>
            <a:off x="907143" y="1203598"/>
            <a:ext cx="7417657" cy="2585323"/>
          </a:xfrm>
          <a:prstGeom prst="rect">
            <a:avLst/>
          </a:prstGeom>
          <a:noFill/>
        </p:spPr>
        <p:txBody>
          <a:bodyPr wrap="square" rtlCol="0">
            <a:spAutoFit/>
          </a:bodyPr>
          <a:lstStyle/>
          <a:p>
            <a:pPr marL="285750" indent="-285750" algn="just">
              <a:buFont typeface="Arial" panose="020B0604020202020204" pitchFamily="34" charset="0"/>
              <a:buChar char="•"/>
            </a:pPr>
            <a:r>
              <a:rPr lang="fr-FR" dirty="0"/>
              <a:t>Un contrat d’engagements réciproques, déclinés en un nombre volontairement limité d’objectifs, d’indicateurs et de jalons</a:t>
            </a:r>
          </a:p>
          <a:p>
            <a:pPr algn="just"/>
            <a:endParaRPr lang="fr-FR" dirty="0"/>
          </a:p>
          <a:p>
            <a:pPr algn="just"/>
            <a:endParaRPr lang="fr-FR" dirty="0"/>
          </a:p>
          <a:p>
            <a:pPr algn="just"/>
            <a:r>
              <a:rPr lang="fr-FR" dirty="0">
                <a:sym typeface="Wingdings" pitchFamily="2" charset="2"/>
              </a:rPr>
              <a:t> </a:t>
            </a:r>
            <a:r>
              <a:rPr lang="fr-FR" dirty="0"/>
              <a:t>le socle opérationnel sur lequel peut se déployer la stratégie de rayonnement et d’attractivité d’une Université qui entend porter l’ensemble de son activité de formation et de recherche au meilleur niveau national et international</a:t>
            </a:r>
          </a:p>
          <a:p>
            <a:pPr marL="285750" indent="-285750" algn="jus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B0829818-0C4B-4542-AFC4-39416D61E8E7}"/>
              </a:ext>
            </a:extLst>
          </p:cNvPr>
          <p:cNvSpPr txBox="1"/>
          <p:nvPr/>
        </p:nvSpPr>
        <p:spPr>
          <a:xfrm>
            <a:off x="1926596" y="339502"/>
            <a:ext cx="5290807" cy="369332"/>
          </a:xfrm>
          <a:prstGeom prst="rect">
            <a:avLst/>
          </a:prstGeom>
          <a:noFill/>
        </p:spPr>
        <p:txBody>
          <a:bodyPr wrap="none" rtlCol="0">
            <a:spAutoFit/>
          </a:bodyPr>
          <a:lstStyle/>
          <a:p>
            <a:r>
              <a:rPr lang="fr-FR" b="1" dirty="0">
                <a:solidFill>
                  <a:schemeClr val="tx1">
                    <a:lumMod val="65000"/>
                    <a:lumOff val="35000"/>
                  </a:schemeClr>
                </a:solidFill>
              </a:rPr>
              <a:t>Un levier nouveau : les CPOM 2022-2026 des instituts</a:t>
            </a:r>
          </a:p>
        </p:txBody>
      </p:sp>
    </p:spTree>
    <p:extLst>
      <p:ext uri="{BB962C8B-B14F-4D97-AF65-F5344CB8AC3E}">
        <p14:creationId xmlns:p14="http://schemas.microsoft.com/office/powerpoint/2010/main" val="37202609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24967</TotalTime>
  <Words>1126</Words>
  <Application>Microsoft Office PowerPoint</Application>
  <PresentationFormat>Affichage à l'écran (16:9)</PresentationFormat>
  <Paragraphs>146</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Aurélien RACAULT</dc:creator>
  <cp:lastModifiedBy>Lena HUVE</cp:lastModifiedBy>
  <cp:revision>40</cp:revision>
  <dcterms:created xsi:type="dcterms:W3CDTF">2022-06-29T18:06:01Z</dcterms:created>
  <dcterms:modified xsi:type="dcterms:W3CDTF">2022-06-30T07:13:28Z</dcterms:modified>
</cp:coreProperties>
</file>