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90" r:id="rId6"/>
    <p:sldId id="289" r:id="rId7"/>
    <p:sldId id="257" r:id="rId8"/>
    <p:sldId id="258" r:id="rId9"/>
    <p:sldId id="259" r:id="rId10"/>
    <p:sldId id="285" r:id="rId11"/>
    <p:sldId id="286" r:id="rId12"/>
    <p:sldId id="260" r:id="rId13"/>
    <p:sldId id="261" r:id="rId14"/>
    <p:sldId id="262" r:id="rId15"/>
    <p:sldId id="263" r:id="rId16"/>
    <p:sldId id="264" r:id="rId17"/>
    <p:sldId id="265" r:id="rId18"/>
    <p:sldId id="266" r:id="rId19"/>
    <p:sldId id="267" r:id="rId20"/>
    <p:sldId id="283" r:id="rId21"/>
    <p:sldId id="270" r:id="rId22"/>
    <p:sldId id="271" r:id="rId23"/>
    <p:sldId id="272" r:id="rId24"/>
    <p:sldId id="284" r:id="rId25"/>
    <p:sldId id="274" r:id="rId26"/>
    <p:sldId id="275" r:id="rId27"/>
    <p:sldId id="276" r:id="rId28"/>
    <p:sldId id="277" r:id="rId29"/>
    <p:sldId id="278" r:id="rId30"/>
    <p:sldId id="279" r:id="rId31"/>
    <p:sldId id="273" r:id="rId32"/>
    <p:sldId id="280" r:id="rId33"/>
    <p:sldId id="281" r:id="rId34"/>
    <p:sldId id="282"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6A9BE3-6137-12D4-3B09-00B81319B0D1}" name="Laradi, Sarah (Paris)" initials="SL" userId="S::LaradiS@state.gov::36758db2-a0a6-404f-bf89-bc3c3f341006" providerId="AD"/>
  <p188:author id="{BC39A9EC-B8D6-9DF3-9807-ACA95C46AC3E}" name="Du Moulinet d'Hardemare, Domitille (Paris)" initials="DD" userId="S::DuMoulinetHardemareD@state.gov::8819a28b-ae0b-4b9b-b247-3393c76c4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554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D35358-8B81-80D5-A1BB-C987C5E6588E}" v="2" dt="2024-10-02T10:26:39.932"/>
    <p1510:client id="{C7FB7060-70BD-1B42-8B01-2240E28B550D}" v="4" dt="2024-10-01T15:31:42.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49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29303-0618-482E-931C-E301FBC7A714}"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2265002E-DFD1-414F-9D1E-A0F492CB8E87}">
      <dgm:prSet phldrT="[Text]" custT="1"/>
      <dgm:spPr>
        <a:solidFill>
          <a:schemeClr val="tx2"/>
        </a:solidFill>
      </dgm:spPr>
      <dgm:t>
        <a:bodyPr/>
        <a:lstStyle/>
        <a:p>
          <a:r>
            <a:rPr lang="en-US" sz="2500">
              <a:latin typeface="Exo 2" panose="020B0604020202020204" charset="0"/>
            </a:rPr>
            <a:t>Delegates gather and nominate presidential candidate</a:t>
          </a:r>
        </a:p>
      </dgm:t>
    </dgm:pt>
    <dgm:pt modelId="{24A99270-8399-46BF-A500-018CB75B892A}" type="parTrans" cxnId="{275A0D1D-9C7A-4D64-89FA-F865969EEBD7}">
      <dgm:prSet/>
      <dgm:spPr/>
      <dgm:t>
        <a:bodyPr/>
        <a:lstStyle/>
        <a:p>
          <a:endParaRPr lang="en-US"/>
        </a:p>
      </dgm:t>
    </dgm:pt>
    <dgm:pt modelId="{3AA7C9A9-9197-40E6-A0FC-D194AFBD1AE1}" type="sibTrans" cxnId="{275A0D1D-9C7A-4D64-89FA-F865969EEBD7}">
      <dgm:prSet/>
      <dgm:spPr/>
      <dgm:t>
        <a:bodyPr/>
        <a:lstStyle/>
        <a:p>
          <a:endParaRPr lang="en-US"/>
        </a:p>
      </dgm:t>
    </dgm:pt>
    <dgm:pt modelId="{23AA2969-86DA-497F-B723-8C61B644A825}">
      <dgm:prSet phldrT="[Text]" custT="1"/>
      <dgm:spPr>
        <a:solidFill>
          <a:schemeClr val="tx2"/>
        </a:solidFill>
      </dgm:spPr>
      <dgm:t>
        <a:bodyPr/>
        <a:lstStyle/>
        <a:p>
          <a:r>
            <a:rPr lang="en-US" sz="2500">
              <a:latin typeface="Exo 2" panose="020B0604020202020204" charset="0"/>
            </a:rPr>
            <a:t>Presidential nominee announces VP pick</a:t>
          </a:r>
        </a:p>
      </dgm:t>
    </dgm:pt>
    <dgm:pt modelId="{93BE84E6-CA61-43B3-B344-C49E407BD7BD}" type="parTrans" cxnId="{BD795445-E219-4970-99D4-D35FEE777FDA}">
      <dgm:prSet/>
      <dgm:spPr/>
      <dgm:t>
        <a:bodyPr/>
        <a:lstStyle/>
        <a:p>
          <a:endParaRPr lang="en-US"/>
        </a:p>
      </dgm:t>
    </dgm:pt>
    <dgm:pt modelId="{B642A394-04DE-479D-859C-8B4A469C6761}" type="sibTrans" cxnId="{BD795445-E219-4970-99D4-D35FEE777FDA}">
      <dgm:prSet/>
      <dgm:spPr/>
      <dgm:t>
        <a:bodyPr/>
        <a:lstStyle/>
        <a:p>
          <a:endParaRPr lang="en-US"/>
        </a:p>
      </dgm:t>
    </dgm:pt>
    <dgm:pt modelId="{9919E80A-5E4B-4C60-A58D-00A531D43FDD}">
      <dgm:prSet phldrT="[Text]" custT="1"/>
      <dgm:spPr>
        <a:solidFill>
          <a:schemeClr val="tx2"/>
        </a:solidFill>
      </dgm:spPr>
      <dgm:t>
        <a:bodyPr/>
        <a:lstStyle/>
        <a:p>
          <a:r>
            <a:rPr lang="en-US" sz="2500">
              <a:latin typeface="Exo 2" panose="020B0604020202020204" charset="0"/>
            </a:rPr>
            <a:t>Presidential campaign begins for General Election</a:t>
          </a:r>
        </a:p>
      </dgm:t>
    </dgm:pt>
    <dgm:pt modelId="{87E2FE52-EDDD-4931-97A6-8342E728CA0B}" type="parTrans" cxnId="{93D8D4B4-A088-445C-83ED-A93B1E1B33D1}">
      <dgm:prSet/>
      <dgm:spPr/>
      <dgm:t>
        <a:bodyPr/>
        <a:lstStyle/>
        <a:p>
          <a:endParaRPr lang="en-US"/>
        </a:p>
      </dgm:t>
    </dgm:pt>
    <dgm:pt modelId="{E9D63E01-CA48-47BF-A562-333E426BFF53}" type="sibTrans" cxnId="{93D8D4B4-A088-445C-83ED-A93B1E1B33D1}">
      <dgm:prSet/>
      <dgm:spPr/>
      <dgm:t>
        <a:bodyPr/>
        <a:lstStyle/>
        <a:p>
          <a:endParaRPr lang="en-US"/>
        </a:p>
      </dgm:t>
    </dgm:pt>
    <dgm:pt modelId="{A47FF0CE-9635-47A4-8929-CF698106EE5D}">
      <dgm:prSet phldrT="[Text]"/>
      <dgm:spPr>
        <a:solidFill>
          <a:schemeClr val="tx2"/>
        </a:solidFill>
      </dgm:spPr>
      <dgm:t>
        <a:bodyPr/>
        <a:lstStyle/>
        <a:p>
          <a:r>
            <a:rPr lang="en-US" b="1">
              <a:latin typeface="Exo 2" panose="020B0604020202020204" charset="0"/>
            </a:rPr>
            <a:t>Republican Convention </a:t>
          </a:r>
          <a:r>
            <a:rPr lang="en-US">
              <a:latin typeface="Exo 2" panose="020B0604020202020204" charset="0"/>
            </a:rPr>
            <a:t>: </a:t>
          </a:r>
        </a:p>
        <a:p>
          <a:r>
            <a:rPr lang="en-US">
              <a:solidFill>
                <a:srgbClr val="FFFFFF"/>
              </a:solidFill>
              <a:latin typeface="Exo 2" panose="020B0604020202020204" charset="0"/>
              <a:ea typeface="Exo 2"/>
              <a:cs typeface="Exo 2"/>
              <a:sym typeface="Exo 2"/>
            </a:rPr>
            <a:t>July 15-18, Milwaukee, WI           </a:t>
          </a:r>
        </a:p>
        <a:p>
          <a:r>
            <a:rPr lang="en-US" b="1">
              <a:latin typeface="Exo 2" panose="020B0604020202020204" charset="0"/>
            </a:rPr>
            <a:t>Democratic Convention </a:t>
          </a:r>
          <a:r>
            <a:rPr lang="en-US">
              <a:latin typeface="Exo 2" panose="020B0604020202020204" charset="0"/>
            </a:rPr>
            <a:t>: </a:t>
          </a:r>
        </a:p>
        <a:p>
          <a:r>
            <a:rPr lang="en-US">
              <a:solidFill>
                <a:srgbClr val="FFFFFF"/>
              </a:solidFill>
              <a:latin typeface="Exo 2" panose="020B0604020202020204" charset="0"/>
              <a:ea typeface="Exo 2"/>
              <a:cs typeface="Exo 2"/>
              <a:sym typeface="Exo 2"/>
            </a:rPr>
            <a:t>August 19-22, Chicago, IL</a:t>
          </a:r>
          <a:endParaRPr lang="en-US">
            <a:latin typeface="Exo 2" panose="020B0604020202020204" charset="0"/>
          </a:endParaRPr>
        </a:p>
      </dgm:t>
    </dgm:pt>
    <dgm:pt modelId="{E5B1070E-036A-47BA-99EB-B94F3B4A2B8B}" type="parTrans" cxnId="{2076E6EB-0C6F-4AED-9F0F-62C676C3625E}">
      <dgm:prSet/>
      <dgm:spPr/>
      <dgm:t>
        <a:bodyPr/>
        <a:lstStyle/>
        <a:p>
          <a:endParaRPr lang="en-US"/>
        </a:p>
      </dgm:t>
    </dgm:pt>
    <dgm:pt modelId="{56792E1E-F000-4DD0-B697-D14B9017AA78}" type="sibTrans" cxnId="{2076E6EB-0C6F-4AED-9F0F-62C676C3625E}">
      <dgm:prSet/>
      <dgm:spPr/>
      <dgm:t>
        <a:bodyPr/>
        <a:lstStyle/>
        <a:p>
          <a:endParaRPr lang="en-US"/>
        </a:p>
      </dgm:t>
    </dgm:pt>
    <dgm:pt modelId="{B7348628-DF80-49C5-AC53-3E41A13A6C36}" type="pres">
      <dgm:prSet presAssocID="{A3429303-0618-482E-931C-E301FBC7A714}" presName="rootnode" presStyleCnt="0">
        <dgm:presLayoutVars>
          <dgm:chMax/>
          <dgm:chPref/>
          <dgm:dir/>
          <dgm:animLvl val="lvl"/>
        </dgm:presLayoutVars>
      </dgm:prSet>
      <dgm:spPr/>
    </dgm:pt>
    <dgm:pt modelId="{04E0D98B-BB05-4E21-A9A3-5E8E4999317A}" type="pres">
      <dgm:prSet presAssocID="{A47FF0CE-9635-47A4-8929-CF698106EE5D}" presName="composite" presStyleCnt="0"/>
      <dgm:spPr/>
    </dgm:pt>
    <dgm:pt modelId="{1371E145-C5BF-4B7E-8381-8A5B8925E481}" type="pres">
      <dgm:prSet presAssocID="{A47FF0CE-9635-47A4-8929-CF698106EE5D}" presName="bentUpArrow1" presStyleLbl="alignImgPlace1" presStyleIdx="0" presStyleCnt="3" custLinFactNeighborX="-18553" custLinFactNeighborY="12347"/>
      <dgm:spPr>
        <a:effectLst>
          <a:outerShdw blurRad="76200" dir="13500000" sy="23000" kx="1200000" algn="br" rotWithShape="0">
            <a:prstClr val="black">
              <a:alpha val="20000"/>
            </a:prstClr>
          </a:outerShdw>
        </a:effectLst>
      </dgm:spPr>
    </dgm:pt>
    <dgm:pt modelId="{808DC9EC-3E0A-4489-BED3-652E8312017D}" type="pres">
      <dgm:prSet presAssocID="{A47FF0CE-9635-47A4-8929-CF698106EE5D}" presName="ParentText" presStyleLbl="node1" presStyleIdx="0" presStyleCnt="4" custScaleX="217034" custScaleY="115616" custLinFactNeighborX="-26328" custLinFactNeighborY="10615">
        <dgm:presLayoutVars>
          <dgm:chMax val="1"/>
          <dgm:chPref val="1"/>
          <dgm:bulletEnabled val="1"/>
        </dgm:presLayoutVars>
      </dgm:prSet>
      <dgm:spPr/>
    </dgm:pt>
    <dgm:pt modelId="{1E01FB21-8AE1-42FD-8E1F-546B52548A31}" type="pres">
      <dgm:prSet presAssocID="{A47FF0CE-9635-47A4-8929-CF698106EE5D}" presName="ChildText" presStyleLbl="revTx" presStyleIdx="0" presStyleCnt="3">
        <dgm:presLayoutVars>
          <dgm:chMax val="0"/>
          <dgm:chPref val="0"/>
          <dgm:bulletEnabled val="1"/>
        </dgm:presLayoutVars>
      </dgm:prSet>
      <dgm:spPr/>
    </dgm:pt>
    <dgm:pt modelId="{7C6E5C0C-17FB-4B66-85F1-23EFBF6A0992}" type="pres">
      <dgm:prSet presAssocID="{56792E1E-F000-4DD0-B697-D14B9017AA78}" presName="sibTrans" presStyleCnt="0"/>
      <dgm:spPr/>
    </dgm:pt>
    <dgm:pt modelId="{C54F80BB-ACCF-4736-B7DA-7FEA3751B304}" type="pres">
      <dgm:prSet presAssocID="{2265002E-DFD1-414F-9D1E-A0F492CB8E87}" presName="composite" presStyleCnt="0"/>
      <dgm:spPr/>
    </dgm:pt>
    <dgm:pt modelId="{01CB1B14-9E2E-4733-BB8A-111AD0EEC962}" type="pres">
      <dgm:prSet presAssocID="{2265002E-DFD1-414F-9D1E-A0F492CB8E87}" presName="bentUpArrow1" presStyleLbl="alignImgPlace1" presStyleIdx="1" presStyleCnt="3" custLinFactNeighborX="26942" custLinFactNeighborY="16527"/>
      <dgm:spPr>
        <a:effectLst>
          <a:outerShdw blurRad="76200" dir="13500000" sy="23000" kx="1200000" algn="br" rotWithShape="0">
            <a:prstClr val="black">
              <a:alpha val="20000"/>
            </a:prstClr>
          </a:outerShdw>
        </a:effectLst>
      </dgm:spPr>
    </dgm:pt>
    <dgm:pt modelId="{0885666D-1F2F-4583-B63B-C20CB5BECD0E}" type="pres">
      <dgm:prSet presAssocID="{2265002E-DFD1-414F-9D1E-A0F492CB8E87}" presName="ParentText" presStyleLbl="node1" presStyleIdx="1" presStyleCnt="4" custScaleX="150011" custScaleY="108305" custLinFactNeighborX="13695" custLinFactNeighborY="11921">
        <dgm:presLayoutVars>
          <dgm:chMax val="1"/>
          <dgm:chPref val="1"/>
          <dgm:bulletEnabled val="1"/>
        </dgm:presLayoutVars>
      </dgm:prSet>
      <dgm:spPr/>
    </dgm:pt>
    <dgm:pt modelId="{7761A08B-1BF0-454C-8FE3-D60B42582E14}" type="pres">
      <dgm:prSet presAssocID="{2265002E-DFD1-414F-9D1E-A0F492CB8E87}" presName="ChildText" presStyleLbl="revTx" presStyleIdx="1" presStyleCnt="3">
        <dgm:presLayoutVars>
          <dgm:chMax val="0"/>
          <dgm:chPref val="0"/>
          <dgm:bulletEnabled val="1"/>
        </dgm:presLayoutVars>
      </dgm:prSet>
      <dgm:spPr/>
    </dgm:pt>
    <dgm:pt modelId="{AE0790CC-7724-4D20-A215-F37B39E9D8C6}" type="pres">
      <dgm:prSet presAssocID="{3AA7C9A9-9197-40E6-A0FC-D194AFBD1AE1}" presName="sibTrans" presStyleCnt="0"/>
      <dgm:spPr/>
    </dgm:pt>
    <dgm:pt modelId="{16F734B9-68EB-42A7-B511-1013BD7EE731}" type="pres">
      <dgm:prSet presAssocID="{23AA2969-86DA-497F-B723-8C61B644A825}" presName="composite" presStyleCnt="0"/>
      <dgm:spPr/>
    </dgm:pt>
    <dgm:pt modelId="{F3AFB1E9-B5B7-4F4A-87BA-C16D4BEFAE5E}" type="pres">
      <dgm:prSet presAssocID="{23AA2969-86DA-497F-B723-8C61B644A825}" presName="bentUpArrow1" presStyleLbl="alignImgPlace1" presStyleIdx="2" presStyleCnt="3" custLinFactNeighborX="43384" custLinFactNeighborY="10678"/>
      <dgm:spPr>
        <a:effectLst>
          <a:outerShdw blurRad="76200" dir="13500000" sy="23000" kx="1200000" algn="br" rotWithShape="0">
            <a:prstClr val="black">
              <a:alpha val="20000"/>
            </a:prstClr>
          </a:outerShdw>
        </a:effectLst>
      </dgm:spPr>
    </dgm:pt>
    <dgm:pt modelId="{E7B097BC-6DCA-4F31-8483-BEF0FF1E50BC}" type="pres">
      <dgm:prSet presAssocID="{23AA2969-86DA-497F-B723-8C61B644A825}" presName="ParentText" presStyleLbl="node1" presStyleIdx="2" presStyleCnt="4" custScaleX="167378" custScaleY="116022" custLinFactNeighborX="11481" custLinFactNeighborY="5764">
        <dgm:presLayoutVars>
          <dgm:chMax val="1"/>
          <dgm:chPref val="1"/>
          <dgm:bulletEnabled val="1"/>
        </dgm:presLayoutVars>
      </dgm:prSet>
      <dgm:spPr/>
    </dgm:pt>
    <dgm:pt modelId="{84F8E52F-32F1-4224-B700-27DF436E36CB}" type="pres">
      <dgm:prSet presAssocID="{23AA2969-86DA-497F-B723-8C61B644A825}" presName="ChildText" presStyleLbl="revTx" presStyleIdx="2" presStyleCnt="3">
        <dgm:presLayoutVars>
          <dgm:chMax val="0"/>
          <dgm:chPref val="0"/>
          <dgm:bulletEnabled val="1"/>
        </dgm:presLayoutVars>
      </dgm:prSet>
      <dgm:spPr/>
    </dgm:pt>
    <dgm:pt modelId="{8A822613-C087-422B-BC0F-E14D681990FD}" type="pres">
      <dgm:prSet presAssocID="{B642A394-04DE-479D-859C-8B4A469C6761}" presName="sibTrans" presStyleCnt="0"/>
      <dgm:spPr/>
    </dgm:pt>
    <dgm:pt modelId="{69CC18EE-4EA1-494D-8D89-F74551320093}" type="pres">
      <dgm:prSet presAssocID="{9919E80A-5E4B-4C60-A58D-00A531D43FDD}" presName="composite" presStyleCnt="0"/>
      <dgm:spPr/>
    </dgm:pt>
    <dgm:pt modelId="{EDB46709-AE70-4B26-A88B-E5B37F9943AF}" type="pres">
      <dgm:prSet presAssocID="{9919E80A-5E4B-4C60-A58D-00A531D43FDD}" presName="ParentText" presStyleLbl="node1" presStyleIdx="3" presStyleCnt="4" custScaleX="160798" custScaleY="116243" custLinFactNeighborX="31828" custLinFactNeighborY="2596">
        <dgm:presLayoutVars>
          <dgm:chMax val="1"/>
          <dgm:chPref val="1"/>
          <dgm:bulletEnabled val="1"/>
        </dgm:presLayoutVars>
      </dgm:prSet>
      <dgm:spPr/>
    </dgm:pt>
  </dgm:ptLst>
  <dgm:cxnLst>
    <dgm:cxn modelId="{275A0D1D-9C7A-4D64-89FA-F865969EEBD7}" srcId="{A3429303-0618-482E-931C-E301FBC7A714}" destId="{2265002E-DFD1-414F-9D1E-A0F492CB8E87}" srcOrd="1" destOrd="0" parTransId="{24A99270-8399-46BF-A500-018CB75B892A}" sibTransId="{3AA7C9A9-9197-40E6-A0FC-D194AFBD1AE1}"/>
    <dgm:cxn modelId="{BD795445-E219-4970-99D4-D35FEE777FDA}" srcId="{A3429303-0618-482E-931C-E301FBC7A714}" destId="{23AA2969-86DA-497F-B723-8C61B644A825}" srcOrd="2" destOrd="0" parTransId="{93BE84E6-CA61-43B3-B344-C49E407BD7BD}" sibTransId="{B642A394-04DE-479D-859C-8B4A469C6761}"/>
    <dgm:cxn modelId="{2293BA47-C381-41A8-8F63-9C464776402C}" type="presOf" srcId="{2265002E-DFD1-414F-9D1E-A0F492CB8E87}" destId="{0885666D-1F2F-4583-B63B-C20CB5BECD0E}" srcOrd="0" destOrd="0" presId="urn:microsoft.com/office/officeart/2005/8/layout/StepDownProcess"/>
    <dgm:cxn modelId="{75EC6185-A3C9-4AC2-AF43-C75B332BBF38}" type="presOf" srcId="{A3429303-0618-482E-931C-E301FBC7A714}" destId="{B7348628-DF80-49C5-AC53-3E41A13A6C36}" srcOrd="0" destOrd="0" presId="urn:microsoft.com/office/officeart/2005/8/layout/StepDownProcess"/>
    <dgm:cxn modelId="{D7FA3C8E-B88D-451E-B1B9-23EE8D03A358}" type="presOf" srcId="{A47FF0CE-9635-47A4-8929-CF698106EE5D}" destId="{808DC9EC-3E0A-4489-BED3-652E8312017D}" srcOrd="0" destOrd="0" presId="urn:microsoft.com/office/officeart/2005/8/layout/StepDownProcess"/>
    <dgm:cxn modelId="{D0B1B891-BB6D-4583-B04B-5FB3A02F495D}" type="presOf" srcId="{9919E80A-5E4B-4C60-A58D-00A531D43FDD}" destId="{EDB46709-AE70-4B26-A88B-E5B37F9943AF}" srcOrd="0" destOrd="0" presId="urn:microsoft.com/office/officeart/2005/8/layout/StepDownProcess"/>
    <dgm:cxn modelId="{6F230A9F-F2CF-4711-BC1E-59BA07B992B9}" type="presOf" srcId="{23AA2969-86DA-497F-B723-8C61B644A825}" destId="{E7B097BC-6DCA-4F31-8483-BEF0FF1E50BC}" srcOrd="0" destOrd="0" presId="urn:microsoft.com/office/officeart/2005/8/layout/StepDownProcess"/>
    <dgm:cxn modelId="{93D8D4B4-A088-445C-83ED-A93B1E1B33D1}" srcId="{A3429303-0618-482E-931C-E301FBC7A714}" destId="{9919E80A-5E4B-4C60-A58D-00A531D43FDD}" srcOrd="3" destOrd="0" parTransId="{87E2FE52-EDDD-4931-97A6-8342E728CA0B}" sibTransId="{E9D63E01-CA48-47BF-A562-333E426BFF53}"/>
    <dgm:cxn modelId="{2076E6EB-0C6F-4AED-9F0F-62C676C3625E}" srcId="{A3429303-0618-482E-931C-E301FBC7A714}" destId="{A47FF0CE-9635-47A4-8929-CF698106EE5D}" srcOrd="0" destOrd="0" parTransId="{E5B1070E-036A-47BA-99EB-B94F3B4A2B8B}" sibTransId="{56792E1E-F000-4DD0-B697-D14B9017AA78}"/>
    <dgm:cxn modelId="{FD9786C4-F93C-43F3-9DDA-A1D4BDFA239A}" type="presParOf" srcId="{B7348628-DF80-49C5-AC53-3E41A13A6C36}" destId="{04E0D98B-BB05-4E21-A9A3-5E8E4999317A}" srcOrd="0" destOrd="0" presId="urn:microsoft.com/office/officeart/2005/8/layout/StepDownProcess"/>
    <dgm:cxn modelId="{C92F5794-39F4-4CB7-9407-3E194E29E942}" type="presParOf" srcId="{04E0D98B-BB05-4E21-A9A3-5E8E4999317A}" destId="{1371E145-C5BF-4B7E-8381-8A5B8925E481}" srcOrd="0" destOrd="0" presId="urn:microsoft.com/office/officeart/2005/8/layout/StepDownProcess"/>
    <dgm:cxn modelId="{4F5FAE21-3CCD-4D89-AD47-B4E3C5EC696A}" type="presParOf" srcId="{04E0D98B-BB05-4E21-A9A3-5E8E4999317A}" destId="{808DC9EC-3E0A-4489-BED3-652E8312017D}" srcOrd="1" destOrd="0" presId="urn:microsoft.com/office/officeart/2005/8/layout/StepDownProcess"/>
    <dgm:cxn modelId="{F136D953-F078-4B92-9E5F-D15F38946272}" type="presParOf" srcId="{04E0D98B-BB05-4E21-A9A3-5E8E4999317A}" destId="{1E01FB21-8AE1-42FD-8E1F-546B52548A31}" srcOrd="2" destOrd="0" presId="urn:microsoft.com/office/officeart/2005/8/layout/StepDownProcess"/>
    <dgm:cxn modelId="{42F81F0B-8ABC-4C4B-B863-75A373B5A2D0}" type="presParOf" srcId="{B7348628-DF80-49C5-AC53-3E41A13A6C36}" destId="{7C6E5C0C-17FB-4B66-85F1-23EFBF6A0992}" srcOrd="1" destOrd="0" presId="urn:microsoft.com/office/officeart/2005/8/layout/StepDownProcess"/>
    <dgm:cxn modelId="{A10F9695-D366-4D1B-9F15-A1EC05F8893B}" type="presParOf" srcId="{B7348628-DF80-49C5-AC53-3E41A13A6C36}" destId="{C54F80BB-ACCF-4736-B7DA-7FEA3751B304}" srcOrd="2" destOrd="0" presId="urn:microsoft.com/office/officeart/2005/8/layout/StepDownProcess"/>
    <dgm:cxn modelId="{A1190725-C515-4671-AE3C-E868011A747A}" type="presParOf" srcId="{C54F80BB-ACCF-4736-B7DA-7FEA3751B304}" destId="{01CB1B14-9E2E-4733-BB8A-111AD0EEC962}" srcOrd="0" destOrd="0" presId="urn:microsoft.com/office/officeart/2005/8/layout/StepDownProcess"/>
    <dgm:cxn modelId="{39EC15CC-E550-42DB-9AA4-77DC22985F81}" type="presParOf" srcId="{C54F80BB-ACCF-4736-B7DA-7FEA3751B304}" destId="{0885666D-1F2F-4583-B63B-C20CB5BECD0E}" srcOrd="1" destOrd="0" presId="urn:microsoft.com/office/officeart/2005/8/layout/StepDownProcess"/>
    <dgm:cxn modelId="{AB851934-BF34-40DB-A225-A2176B24C334}" type="presParOf" srcId="{C54F80BB-ACCF-4736-B7DA-7FEA3751B304}" destId="{7761A08B-1BF0-454C-8FE3-D60B42582E14}" srcOrd="2" destOrd="0" presId="urn:microsoft.com/office/officeart/2005/8/layout/StepDownProcess"/>
    <dgm:cxn modelId="{C3CB51A3-6D9D-4593-92B1-CE2B62875BFB}" type="presParOf" srcId="{B7348628-DF80-49C5-AC53-3E41A13A6C36}" destId="{AE0790CC-7724-4D20-A215-F37B39E9D8C6}" srcOrd="3" destOrd="0" presId="urn:microsoft.com/office/officeart/2005/8/layout/StepDownProcess"/>
    <dgm:cxn modelId="{EAE951A7-6975-4820-9BFA-8EBB4BCC3DA2}" type="presParOf" srcId="{B7348628-DF80-49C5-AC53-3E41A13A6C36}" destId="{16F734B9-68EB-42A7-B511-1013BD7EE731}" srcOrd="4" destOrd="0" presId="urn:microsoft.com/office/officeart/2005/8/layout/StepDownProcess"/>
    <dgm:cxn modelId="{A6A81D82-3283-4D9E-8064-7BEA0105CCFE}" type="presParOf" srcId="{16F734B9-68EB-42A7-B511-1013BD7EE731}" destId="{F3AFB1E9-B5B7-4F4A-87BA-C16D4BEFAE5E}" srcOrd="0" destOrd="0" presId="urn:microsoft.com/office/officeart/2005/8/layout/StepDownProcess"/>
    <dgm:cxn modelId="{47922DC9-D253-49D5-AA74-366CCC1BB582}" type="presParOf" srcId="{16F734B9-68EB-42A7-B511-1013BD7EE731}" destId="{E7B097BC-6DCA-4F31-8483-BEF0FF1E50BC}" srcOrd="1" destOrd="0" presId="urn:microsoft.com/office/officeart/2005/8/layout/StepDownProcess"/>
    <dgm:cxn modelId="{634A73E1-3466-454A-924F-486BD5992516}" type="presParOf" srcId="{16F734B9-68EB-42A7-B511-1013BD7EE731}" destId="{84F8E52F-32F1-4224-B700-27DF436E36CB}" srcOrd="2" destOrd="0" presId="urn:microsoft.com/office/officeart/2005/8/layout/StepDownProcess"/>
    <dgm:cxn modelId="{06BA66D8-4973-4F52-BC85-488882197B92}" type="presParOf" srcId="{B7348628-DF80-49C5-AC53-3E41A13A6C36}" destId="{8A822613-C087-422B-BC0F-E14D681990FD}" srcOrd="5" destOrd="0" presId="urn:microsoft.com/office/officeart/2005/8/layout/StepDownProcess"/>
    <dgm:cxn modelId="{F732E361-CE9E-4709-930A-74FC5F49FC7C}" type="presParOf" srcId="{B7348628-DF80-49C5-AC53-3E41A13A6C36}" destId="{69CC18EE-4EA1-494D-8D89-F74551320093}" srcOrd="6" destOrd="0" presId="urn:microsoft.com/office/officeart/2005/8/layout/StepDownProcess"/>
    <dgm:cxn modelId="{F3B0A2BC-081E-41E0-8488-2F97B8324C7B}" type="presParOf" srcId="{69CC18EE-4EA1-494D-8D89-F74551320093}" destId="{EDB46709-AE70-4B26-A88B-E5B37F9943AF}"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EA4C0A-6224-4E63-9D92-B9C4D3707A8E}" type="doc">
      <dgm:prSet loTypeId="urn:diagrams.loki3.com/VaryingWidthList" loCatId="officeonline" qsTypeId="urn:microsoft.com/office/officeart/2005/8/quickstyle/simple3" qsCatId="simple" csTypeId="urn:microsoft.com/office/officeart/2005/8/colors/accent1_2" csCatId="accent1" phldr="1"/>
      <dgm:spPr/>
    </dgm:pt>
    <dgm:pt modelId="{98E81A20-151D-4B62-8811-1C2F99D34DE6}">
      <dgm:prSet phldrT="[Text]"/>
      <dgm:spPr>
        <a:solidFill>
          <a:schemeClr val="accent2">
            <a:lumMod val="20000"/>
            <a:lumOff val="80000"/>
          </a:schemeClr>
        </a:solidFill>
      </dgm:spPr>
      <dgm:t>
        <a:bodyPr/>
        <a:lstStyle/>
        <a:p>
          <a:r>
            <a:rPr lang="en-US">
              <a:solidFill>
                <a:schemeClr val="tx1"/>
              </a:solidFill>
              <a:latin typeface="Exo 2" panose="020B0604020202020204" charset="0"/>
            </a:rPr>
            <a:t>Voters</a:t>
          </a:r>
        </a:p>
      </dgm:t>
    </dgm:pt>
    <dgm:pt modelId="{A88D5B3D-DF6A-4CB7-A351-A46787597C36}" type="parTrans" cxnId="{2FF1F877-D53D-446B-AE69-DC563D4D1B81}">
      <dgm:prSet/>
      <dgm:spPr/>
      <dgm:t>
        <a:bodyPr/>
        <a:lstStyle/>
        <a:p>
          <a:endParaRPr lang="en-US"/>
        </a:p>
      </dgm:t>
    </dgm:pt>
    <dgm:pt modelId="{E8D96BAD-DA94-42D8-AEAE-ADE52A38D66D}" type="sibTrans" cxnId="{2FF1F877-D53D-446B-AE69-DC563D4D1B81}">
      <dgm:prSet/>
      <dgm:spPr/>
      <dgm:t>
        <a:bodyPr/>
        <a:lstStyle/>
        <a:p>
          <a:endParaRPr lang="en-US"/>
        </a:p>
      </dgm:t>
    </dgm:pt>
    <dgm:pt modelId="{8144F1B6-0EA4-490B-884C-3CC7E256A976}">
      <dgm:prSet phldrT="[Text]"/>
      <dgm:spPr>
        <a:solidFill>
          <a:schemeClr val="accent2">
            <a:lumMod val="20000"/>
            <a:lumOff val="80000"/>
          </a:schemeClr>
        </a:solidFill>
      </dgm:spPr>
      <dgm:t>
        <a:bodyPr/>
        <a:lstStyle/>
        <a:p>
          <a:r>
            <a:rPr lang="en-US">
              <a:latin typeface="Exo 2" panose="020B0604020202020204" charset="0"/>
            </a:rPr>
            <a:t>Electors</a:t>
          </a:r>
        </a:p>
      </dgm:t>
    </dgm:pt>
    <dgm:pt modelId="{02CEBBA4-7D4E-4F95-8691-2A61DEE4CC4F}" type="parTrans" cxnId="{2CFE340B-F126-4B4A-83AB-3335025DA211}">
      <dgm:prSet/>
      <dgm:spPr/>
      <dgm:t>
        <a:bodyPr/>
        <a:lstStyle/>
        <a:p>
          <a:endParaRPr lang="en-US"/>
        </a:p>
      </dgm:t>
    </dgm:pt>
    <dgm:pt modelId="{48870DE3-ED47-4BEC-8F6E-A95AC4882626}" type="sibTrans" cxnId="{2CFE340B-F126-4B4A-83AB-3335025DA211}">
      <dgm:prSet/>
      <dgm:spPr/>
      <dgm:t>
        <a:bodyPr/>
        <a:lstStyle/>
        <a:p>
          <a:endParaRPr lang="en-US"/>
        </a:p>
      </dgm:t>
    </dgm:pt>
    <dgm:pt modelId="{5F868526-075C-49D0-AD88-377B329C7DFF}">
      <dgm:prSet phldrT="[Text]"/>
      <dgm:spPr>
        <a:solidFill>
          <a:schemeClr val="accent2">
            <a:lumMod val="20000"/>
            <a:lumOff val="80000"/>
          </a:schemeClr>
        </a:solidFill>
      </dgm:spPr>
      <dgm:t>
        <a:bodyPr/>
        <a:lstStyle/>
        <a:p>
          <a:r>
            <a:rPr lang="en-US">
              <a:latin typeface="Exo 2" panose="020B0604020202020204" charset="0"/>
            </a:rPr>
            <a:t>Congress</a:t>
          </a:r>
        </a:p>
      </dgm:t>
    </dgm:pt>
    <dgm:pt modelId="{CC67BEB6-EB09-4979-9211-B46558CDA885}" type="parTrans" cxnId="{FADD2F69-E996-48F3-9EB0-5CC9194821A5}">
      <dgm:prSet/>
      <dgm:spPr/>
      <dgm:t>
        <a:bodyPr/>
        <a:lstStyle/>
        <a:p>
          <a:endParaRPr lang="en-US"/>
        </a:p>
      </dgm:t>
    </dgm:pt>
    <dgm:pt modelId="{901B2D18-F284-4630-8C77-71FA112F0BCA}" type="sibTrans" cxnId="{FADD2F69-E996-48F3-9EB0-5CC9194821A5}">
      <dgm:prSet/>
      <dgm:spPr/>
      <dgm:t>
        <a:bodyPr/>
        <a:lstStyle/>
        <a:p>
          <a:endParaRPr lang="en-US"/>
        </a:p>
      </dgm:t>
    </dgm:pt>
    <dgm:pt modelId="{617D736D-2471-4D8F-86AA-A3D29B3345F2}">
      <dgm:prSet phldrT="[Text]"/>
      <dgm:spPr>
        <a:solidFill>
          <a:schemeClr val="accent2">
            <a:lumMod val="20000"/>
            <a:lumOff val="80000"/>
          </a:schemeClr>
        </a:solidFill>
      </dgm:spPr>
      <dgm:t>
        <a:bodyPr/>
        <a:lstStyle/>
        <a:p>
          <a:r>
            <a:rPr lang="en-US">
              <a:latin typeface="Exo 2" panose="020B0604020202020204" charset="0"/>
            </a:rPr>
            <a:t>President</a:t>
          </a:r>
        </a:p>
      </dgm:t>
    </dgm:pt>
    <dgm:pt modelId="{24F73436-5949-4FD4-8909-5756AED174DD}" type="parTrans" cxnId="{CD5684E7-4014-49E7-A4C0-20D9C769E150}">
      <dgm:prSet/>
      <dgm:spPr/>
      <dgm:t>
        <a:bodyPr/>
        <a:lstStyle/>
        <a:p>
          <a:endParaRPr lang="en-US"/>
        </a:p>
      </dgm:t>
    </dgm:pt>
    <dgm:pt modelId="{BE15ACF0-5790-4FA1-866C-D1D66B13D6AB}" type="sibTrans" cxnId="{CD5684E7-4014-49E7-A4C0-20D9C769E150}">
      <dgm:prSet/>
      <dgm:spPr/>
      <dgm:t>
        <a:bodyPr/>
        <a:lstStyle/>
        <a:p>
          <a:endParaRPr lang="en-US"/>
        </a:p>
      </dgm:t>
    </dgm:pt>
    <dgm:pt modelId="{396DC193-C49A-4153-A227-F7B961C32462}" type="pres">
      <dgm:prSet presAssocID="{4AEA4C0A-6224-4E63-9D92-B9C4D3707A8E}" presName="Name0" presStyleCnt="0">
        <dgm:presLayoutVars>
          <dgm:resizeHandles/>
        </dgm:presLayoutVars>
      </dgm:prSet>
      <dgm:spPr/>
    </dgm:pt>
    <dgm:pt modelId="{F8844C7F-6647-46EA-9972-66CD9F713FB7}" type="pres">
      <dgm:prSet presAssocID="{98E81A20-151D-4B62-8811-1C2F99D34DE6}" presName="text" presStyleLbl="node1" presStyleIdx="0" presStyleCnt="4">
        <dgm:presLayoutVars>
          <dgm:bulletEnabled val="1"/>
        </dgm:presLayoutVars>
      </dgm:prSet>
      <dgm:spPr/>
    </dgm:pt>
    <dgm:pt modelId="{CA02C045-D8E0-468B-988C-02FD3462C3D7}" type="pres">
      <dgm:prSet presAssocID="{E8D96BAD-DA94-42D8-AEAE-ADE52A38D66D}" presName="space" presStyleCnt="0"/>
      <dgm:spPr/>
    </dgm:pt>
    <dgm:pt modelId="{0A6A36A1-D652-49DF-96F5-37CCB074AFCA}" type="pres">
      <dgm:prSet presAssocID="{8144F1B6-0EA4-490B-884C-3CC7E256A976}" presName="text" presStyleLbl="node1" presStyleIdx="1" presStyleCnt="4">
        <dgm:presLayoutVars>
          <dgm:bulletEnabled val="1"/>
        </dgm:presLayoutVars>
      </dgm:prSet>
      <dgm:spPr/>
    </dgm:pt>
    <dgm:pt modelId="{C1336E78-7922-4BA8-90F1-0FBA2DCEE3F6}" type="pres">
      <dgm:prSet presAssocID="{48870DE3-ED47-4BEC-8F6E-A95AC4882626}" presName="space" presStyleCnt="0"/>
      <dgm:spPr/>
    </dgm:pt>
    <dgm:pt modelId="{443AC9B5-BDC7-4BE9-9A2F-607E809833CA}" type="pres">
      <dgm:prSet presAssocID="{5F868526-075C-49D0-AD88-377B329C7DFF}" presName="text" presStyleLbl="node1" presStyleIdx="2" presStyleCnt="4">
        <dgm:presLayoutVars>
          <dgm:bulletEnabled val="1"/>
        </dgm:presLayoutVars>
      </dgm:prSet>
      <dgm:spPr/>
    </dgm:pt>
    <dgm:pt modelId="{49E63CEE-98E3-4D8A-B7CB-22FEACFB7779}" type="pres">
      <dgm:prSet presAssocID="{901B2D18-F284-4630-8C77-71FA112F0BCA}" presName="space" presStyleCnt="0"/>
      <dgm:spPr/>
    </dgm:pt>
    <dgm:pt modelId="{B460BE11-A3C6-406F-BC59-6A401B77DDD7}" type="pres">
      <dgm:prSet presAssocID="{617D736D-2471-4D8F-86AA-A3D29B3345F2}" presName="text" presStyleLbl="node1" presStyleIdx="3" presStyleCnt="4">
        <dgm:presLayoutVars>
          <dgm:bulletEnabled val="1"/>
        </dgm:presLayoutVars>
      </dgm:prSet>
      <dgm:spPr/>
    </dgm:pt>
  </dgm:ptLst>
  <dgm:cxnLst>
    <dgm:cxn modelId="{2CFE340B-F126-4B4A-83AB-3335025DA211}" srcId="{4AEA4C0A-6224-4E63-9D92-B9C4D3707A8E}" destId="{8144F1B6-0EA4-490B-884C-3CC7E256A976}" srcOrd="1" destOrd="0" parTransId="{02CEBBA4-7D4E-4F95-8691-2A61DEE4CC4F}" sibTransId="{48870DE3-ED47-4BEC-8F6E-A95AC4882626}"/>
    <dgm:cxn modelId="{FADD2F69-E996-48F3-9EB0-5CC9194821A5}" srcId="{4AEA4C0A-6224-4E63-9D92-B9C4D3707A8E}" destId="{5F868526-075C-49D0-AD88-377B329C7DFF}" srcOrd="2" destOrd="0" parTransId="{CC67BEB6-EB09-4979-9211-B46558CDA885}" sibTransId="{901B2D18-F284-4630-8C77-71FA112F0BCA}"/>
    <dgm:cxn modelId="{DBCF3469-C305-4455-A450-9F7DE90FE981}" type="presOf" srcId="{5F868526-075C-49D0-AD88-377B329C7DFF}" destId="{443AC9B5-BDC7-4BE9-9A2F-607E809833CA}" srcOrd="0" destOrd="0" presId="urn:diagrams.loki3.com/VaryingWidthList"/>
    <dgm:cxn modelId="{2FF1F877-D53D-446B-AE69-DC563D4D1B81}" srcId="{4AEA4C0A-6224-4E63-9D92-B9C4D3707A8E}" destId="{98E81A20-151D-4B62-8811-1C2F99D34DE6}" srcOrd="0" destOrd="0" parTransId="{A88D5B3D-DF6A-4CB7-A351-A46787597C36}" sibTransId="{E8D96BAD-DA94-42D8-AEAE-ADE52A38D66D}"/>
    <dgm:cxn modelId="{6F7018B8-F5AC-4CA0-9115-3CF68B1320C9}" type="presOf" srcId="{8144F1B6-0EA4-490B-884C-3CC7E256A976}" destId="{0A6A36A1-D652-49DF-96F5-37CCB074AFCA}" srcOrd="0" destOrd="0" presId="urn:diagrams.loki3.com/VaryingWidthList"/>
    <dgm:cxn modelId="{E0E084C3-85E1-4A8E-8183-ED0B3BCFB247}" type="presOf" srcId="{617D736D-2471-4D8F-86AA-A3D29B3345F2}" destId="{B460BE11-A3C6-406F-BC59-6A401B77DDD7}" srcOrd="0" destOrd="0" presId="urn:diagrams.loki3.com/VaryingWidthList"/>
    <dgm:cxn modelId="{5F391FC8-6464-4891-AD88-7573A68610F6}" type="presOf" srcId="{98E81A20-151D-4B62-8811-1C2F99D34DE6}" destId="{F8844C7F-6647-46EA-9972-66CD9F713FB7}" srcOrd="0" destOrd="0" presId="urn:diagrams.loki3.com/VaryingWidthList"/>
    <dgm:cxn modelId="{CD5684E7-4014-49E7-A4C0-20D9C769E150}" srcId="{4AEA4C0A-6224-4E63-9D92-B9C4D3707A8E}" destId="{617D736D-2471-4D8F-86AA-A3D29B3345F2}" srcOrd="3" destOrd="0" parTransId="{24F73436-5949-4FD4-8909-5756AED174DD}" sibTransId="{BE15ACF0-5790-4FA1-866C-D1D66B13D6AB}"/>
    <dgm:cxn modelId="{285246EB-3550-424B-BF5E-F0BF65EAD553}" type="presOf" srcId="{4AEA4C0A-6224-4E63-9D92-B9C4D3707A8E}" destId="{396DC193-C49A-4153-A227-F7B961C32462}" srcOrd="0" destOrd="0" presId="urn:diagrams.loki3.com/VaryingWidthList"/>
    <dgm:cxn modelId="{EDB96761-5674-4907-A221-317EDCF40D7A}" type="presParOf" srcId="{396DC193-C49A-4153-A227-F7B961C32462}" destId="{F8844C7F-6647-46EA-9972-66CD9F713FB7}" srcOrd="0" destOrd="0" presId="urn:diagrams.loki3.com/VaryingWidthList"/>
    <dgm:cxn modelId="{CED1AC1D-9337-4510-A35E-C9584AFF5AAC}" type="presParOf" srcId="{396DC193-C49A-4153-A227-F7B961C32462}" destId="{CA02C045-D8E0-468B-988C-02FD3462C3D7}" srcOrd="1" destOrd="0" presId="urn:diagrams.loki3.com/VaryingWidthList"/>
    <dgm:cxn modelId="{8BC9F6D7-326A-4272-BADE-93500494F16D}" type="presParOf" srcId="{396DC193-C49A-4153-A227-F7B961C32462}" destId="{0A6A36A1-D652-49DF-96F5-37CCB074AFCA}" srcOrd="2" destOrd="0" presId="urn:diagrams.loki3.com/VaryingWidthList"/>
    <dgm:cxn modelId="{9805EAAA-9A95-42FF-B119-01E2FF046627}" type="presParOf" srcId="{396DC193-C49A-4153-A227-F7B961C32462}" destId="{C1336E78-7922-4BA8-90F1-0FBA2DCEE3F6}" srcOrd="3" destOrd="0" presId="urn:diagrams.loki3.com/VaryingWidthList"/>
    <dgm:cxn modelId="{6492632E-1921-47EF-B361-8F63F61C5330}" type="presParOf" srcId="{396DC193-C49A-4153-A227-F7B961C32462}" destId="{443AC9B5-BDC7-4BE9-9A2F-607E809833CA}" srcOrd="4" destOrd="0" presId="urn:diagrams.loki3.com/VaryingWidthList"/>
    <dgm:cxn modelId="{F4159BBB-530F-48C8-8B34-74640A23E058}" type="presParOf" srcId="{396DC193-C49A-4153-A227-F7B961C32462}" destId="{49E63CEE-98E3-4D8A-B7CB-22FEACFB7779}" srcOrd="5" destOrd="0" presId="urn:diagrams.loki3.com/VaryingWidthList"/>
    <dgm:cxn modelId="{6DB02EF1-6E21-43FE-B595-AAE18069CF56}" type="presParOf" srcId="{396DC193-C49A-4153-A227-F7B961C32462}" destId="{B460BE11-A3C6-406F-BC59-6A401B77DDD7}" srcOrd="6" destOrd="0" presId="urn:diagrams.loki3.com/VaryingWidth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1E145-C5BF-4B7E-8381-8A5B8925E481}">
      <dsp:nvSpPr>
        <dsp:cNvPr id="0" name=""/>
        <dsp:cNvSpPr/>
      </dsp:nvSpPr>
      <dsp:spPr>
        <a:xfrm rot="5400000">
          <a:off x="4205918" y="1963989"/>
          <a:ext cx="1449882" cy="165063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dsp:style>
    </dsp:sp>
    <dsp:sp modelId="{808DC9EC-3E0A-4489-BED3-652E8312017D}">
      <dsp:nvSpPr>
        <dsp:cNvPr id="0" name=""/>
        <dsp:cNvSpPr/>
      </dsp:nvSpPr>
      <dsp:spPr>
        <a:xfrm>
          <a:off x="2057178" y="225704"/>
          <a:ext cx="5297254" cy="1975235"/>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latin typeface="Exo 2" panose="020B0604020202020204" charset="0"/>
            </a:rPr>
            <a:t>Republican Convention </a:t>
          </a:r>
          <a:r>
            <a:rPr lang="en-US" sz="2200" kern="1200">
              <a:latin typeface="Exo 2" panose="020B0604020202020204" charset="0"/>
            </a:rPr>
            <a:t>: </a:t>
          </a:r>
        </a:p>
        <a:p>
          <a:pPr marL="0" lvl="0" indent="0" algn="ctr" defTabSz="977900">
            <a:lnSpc>
              <a:spcPct val="90000"/>
            </a:lnSpc>
            <a:spcBef>
              <a:spcPct val="0"/>
            </a:spcBef>
            <a:spcAft>
              <a:spcPct val="35000"/>
            </a:spcAft>
            <a:buNone/>
          </a:pPr>
          <a:r>
            <a:rPr lang="en-US" sz="2200" kern="1200">
              <a:solidFill>
                <a:srgbClr val="FFFFFF"/>
              </a:solidFill>
              <a:latin typeface="Exo 2" panose="020B0604020202020204" charset="0"/>
              <a:ea typeface="Exo 2"/>
              <a:cs typeface="Exo 2"/>
              <a:sym typeface="Exo 2"/>
            </a:rPr>
            <a:t>July 15-18, Milwaukee, WI           </a:t>
          </a:r>
        </a:p>
        <a:p>
          <a:pPr marL="0" lvl="0" indent="0" algn="ctr" defTabSz="977900">
            <a:lnSpc>
              <a:spcPct val="90000"/>
            </a:lnSpc>
            <a:spcBef>
              <a:spcPct val="0"/>
            </a:spcBef>
            <a:spcAft>
              <a:spcPct val="35000"/>
            </a:spcAft>
            <a:buNone/>
          </a:pPr>
          <a:r>
            <a:rPr lang="en-US" sz="2200" b="1" kern="1200">
              <a:latin typeface="Exo 2" panose="020B0604020202020204" charset="0"/>
            </a:rPr>
            <a:t>Democratic Convention </a:t>
          </a:r>
          <a:r>
            <a:rPr lang="en-US" sz="2200" kern="1200">
              <a:latin typeface="Exo 2" panose="020B0604020202020204" charset="0"/>
            </a:rPr>
            <a:t>: </a:t>
          </a:r>
        </a:p>
        <a:p>
          <a:pPr marL="0" lvl="0" indent="0" algn="ctr" defTabSz="977900">
            <a:lnSpc>
              <a:spcPct val="90000"/>
            </a:lnSpc>
            <a:spcBef>
              <a:spcPct val="0"/>
            </a:spcBef>
            <a:spcAft>
              <a:spcPct val="35000"/>
            </a:spcAft>
            <a:buNone/>
          </a:pPr>
          <a:r>
            <a:rPr lang="en-US" sz="2200" kern="1200">
              <a:solidFill>
                <a:srgbClr val="FFFFFF"/>
              </a:solidFill>
              <a:latin typeface="Exo 2" panose="020B0604020202020204" charset="0"/>
              <a:ea typeface="Exo 2"/>
              <a:cs typeface="Exo 2"/>
              <a:sym typeface="Exo 2"/>
            </a:rPr>
            <a:t>August 19-22, Chicago, IL</a:t>
          </a:r>
          <a:endParaRPr lang="en-US" sz="2200" kern="1200">
            <a:latin typeface="Exo 2" panose="020B0604020202020204" charset="0"/>
          </a:endParaRPr>
        </a:p>
      </dsp:txBody>
      <dsp:txXfrm>
        <a:off x="2153618" y="322144"/>
        <a:ext cx="5104374" cy="1782355"/>
      </dsp:txXfrm>
    </dsp:sp>
    <dsp:sp modelId="{1E01FB21-8AE1-42FD-8E1F-546B52548A31}">
      <dsp:nvSpPr>
        <dsp:cNvPr id="0" name=""/>
        <dsp:cNvSpPr/>
      </dsp:nvSpPr>
      <dsp:spPr>
        <a:xfrm>
          <a:off x="6568779" y="340687"/>
          <a:ext cx="1775167" cy="1380840"/>
        </a:xfrm>
        <a:prstGeom prst="rect">
          <a:avLst/>
        </a:prstGeom>
        <a:noFill/>
        <a:ln>
          <a:noFill/>
        </a:ln>
        <a:effectLst/>
      </dsp:spPr>
      <dsp:style>
        <a:lnRef idx="0">
          <a:scrgbClr r="0" g="0" b="0"/>
        </a:lnRef>
        <a:fillRef idx="0">
          <a:scrgbClr r="0" g="0" b="0"/>
        </a:fillRef>
        <a:effectRef idx="0">
          <a:scrgbClr r="0" g="0" b="0"/>
        </a:effectRef>
        <a:fontRef idx="minor"/>
      </dsp:style>
    </dsp:sp>
    <dsp:sp modelId="{01CB1B14-9E2E-4733-BB8A-111AD0EEC962}">
      <dsp:nvSpPr>
        <dsp:cNvPr id="0" name=""/>
        <dsp:cNvSpPr/>
      </dsp:nvSpPr>
      <dsp:spPr>
        <a:xfrm rot="5400000">
          <a:off x="6848147" y="4014684"/>
          <a:ext cx="1449882" cy="165063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dsp:style>
    </dsp:sp>
    <dsp:sp modelId="{0885666D-1F2F-4583-B63B-C20CB5BECD0E}">
      <dsp:nvSpPr>
        <dsp:cNvPr id="0" name=""/>
        <dsp:cNvSpPr/>
      </dsp:nvSpPr>
      <dsp:spPr>
        <a:xfrm>
          <a:off x="5743240" y="2300559"/>
          <a:ext cx="3661391" cy="1850331"/>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Exo 2" panose="020B0604020202020204" charset="0"/>
            </a:rPr>
            <a:t>Delegates gather and nominate presidential candidate</a:t>
          </a:r>
        </a:p>
      </dsp:txBody>
      <dsp:txXfrm>
        <a:off x="5833582" y="2390901"/>
        <a:ext cx="3480707" cy="1669647"/>
      </dsp:txXfrm>
    </dsp:sp>
    <dsp:sp modelId="{7761A08B-1BF0-454C-8FE3-D60B42582E14}">
      <dsp:nvSpPr>
        <dsp:cNvPr id="0" name=""/>
        <dsp:cNvSpPr/>
      </dsp:nvSpPr>
      <dsp:spPr>
        <a:xfrm>
          <a:off x="8460049" y="2330778"/>
          <a:ext cx="1775167" cy="1380840"/>
        </a:xfrm>
        <a:prstGeom prst="rect">
          <a:avLst/>
        </a:prstGeom>
        <a:noFill/>
        <a:ln>
          <a:noFill/>
        </a:ln>
        <a:effectLst/>
      </dsp:spPr>
      <dsp:style>
        <a:lnRef idx="0">
          <a:scrgbClr r="0" g="0" b="0"/>
        </a:lnRef>
        <a:fillRef idx="0">
          <a:scrgbClr r="0" g="0" b="0"/>
        </a:fillRef>
        <a:effectRef idx="0">
          <a:scrgbClr r="0" g="0" b="0"/>
        </a:effectRef>
        <a:fontRef idx="minor"/>
      </dsp:style>
    </dsp:sp>
    <dsp:sp modelId="{F3AFB1E9-B5B7-4F4A-87BA-C16D4BEFAE5E}">
      <dsp:nvSpPr>
        <dsp:cNvPr id="0" name=""/>
        <dsp:cNvSpPr/>
      </dsp:nvSpPr>
      <dsp:spPr>
        <a:xfrm rot="5400000">
          <a:off x="10040688" y="5985892"/>
          <a:ext cx="1449882" cy="165063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a:outerShdw blurRad="76200" dir="13500000" sy="23000" kx="1200000" algn="br" rotWithShape="0">
            <a:prstClr val="black">
              <a:alpha val="20000"/>
            </a:prstClr>
          </a:outerShdw>
        </a:effectLst>
      </dsp:spPr>
      <dsp:style>
        <a:lnRef idx="2">
          <a:scrgbClr r="0" g="0" b="0"/>
        </a:lnRef>
        <a:fillRef idx="1">
          <a:scrgbClr r="0" g="0" b="0"/>
        </a:fillRef>
        <a:effectRef idx="0">
          <a:scrgbClr r="0" g="0" b="0"/>
        </a:effectRef>
        <a:fontRef idx="minor"/>
      </dsp:style>
    </dsp:sp>
    <dsp:sp modelId="{E7B097BC-6DCA-4F31-8483-BEF0FF1E50BC}">
      <dsp:nvSpPr>
        <dsp:cNvPr id="0" name=""/>
        <dsp:cNvSpPr/>
      </dsp:nvSpPr>
      <dsp:spPr>
        <a:xfrm>
          <a:off x="8398403" y="4185461"/>
          <a:ext cx="4085275" cy="1982171"/>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Exo 2" panose="020B0604020202020204" charset="0"/>
            </a:rPr>
            <a:t>Presidential nominee announces VP pick</a:t>
          </a:r>
        </a:p>
      </dsp:txBody>
      <dsp:txXfrm>
        <a:off x="8495182" y="4282240"/>
        <a:ext cx="3891717" cy="1788613"/>
      </dsp:txXfrm>
    </dsp:sp>
    <dsp:sp modelId="{84F8E52F-32F1-4224-B700-27DF436E36CB}">
      <dsp:nvSpPr>
        <dsp:cNvPr id="0" name=""/>
        <dsp:cNvSpPr/>
      </dsp:nvSpPr>
      <dsp:spPr>
        <a:xfrm>
          <a:off x="11381192" y="4386789"/>
          <a:ext cx="1775167" cy="1380840"/>
        </a:xfrm>
        <a:prstGeom prst="rect">
          <a:avLst/>
        </a:prstGeom>
        <a:noFill/>
        <a:ln>
          <a:noFill/>
        </a:ln>
        <a:effectLst/>
      </dsp:spPr>
      <dsp:style>
        <a:lnRef idx="0">
          <a:scrgbClr r="0" g="0" b="0"/>
        </a:lnRef>
        <a:fillRef idx="0">
          <a:scrgbClr r="0" g="0" b="0"/>
        </a:fillRef>
        <a:effectRef idx="0">
          <a:scrgbClr r="0" g="0" b="0"/>
        </a:effectRef>
        <a:fontRef idx="minor"/>
      </dsp:style>
    </dsp:sp>
    <dsp:sp modelId="{EDB46709-AE70-4B26-A88B-E5B37F9943AF}">
      <dsp:nvSpPr>
        <dsp:cNvPr id="0" name=""/>
        <dsp:cNvSpPr/>
      </dsp:nvSpPr>
      <dsp:spPr>
        <a:xfrm>
          <a:off x="11604223" y="6187348"/>
          <a:ext cx="3924674" cy="1985947"/>
        </a:xfrm>
        <a:prstGeom prst="roundRect">
          <a:avLst>
            <a:gd name="adj" fmla="val 1667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latin typeface="Exo 2" panose="020B0604020202020204" charset="0"/>
            </a:rPr>
            <a:t>Presidential campaign begins for General Election</a:t>
          </a:r>
        </a:p>
      </dsp:txBody>
      <dsp:txXfrm>
        <a:off x="11701186" y="6284311"/>
        <a:ext cx="3730748" cy="17920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44C7F-6647-46EA-9972-66CD9F713FB7}">
      <dsp:nvSpPr>
        <dsp:cNvPr id="0" name=""/>
        <dsp:cNvSpPr/>
      </dsp:nvSpPr>
      <dsp:spPr>
        <a:xfrm>
          <a:off x="2009391" y="1821"/>
          <a:ext cx="1755000" cy="876292"/>
        </a:xfrm>
        <a:prstGeom prst="rect">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6840" tIns="116840" rIns="116840" bIns="116840" numCol="1" spcCol="1270" anchor="ctr" anchorCtr="0">
          <a:noAutofit/>
        </a:bodyPr>
        <a:lstStyle/>
        <a:p>
          <a:pPr marL="0" lvl="0" indent="0" algn="ctr" defTabSz="2044700">
            <a:lnSpc>
              <a:spcPct val="90000"/>
            </a:lnSpc>
            <a:spcBef>
              <a:spcPct val="0"/>
            </a:spcBef>
            <a:spcAft>
              <a:spcPct val="35000"/>
            </a:spcAft>
            <a:buNone/>
          </a:pPr>
          <a:r>
            <a:rPr lang="en-US" sz="4600" kern="1200">
              <a:solidFill>
                <a:schemeClr val="tx1"/>
              </a:solidFill>
              <a:latin typeface="Exo 2" panose="020B0604020202020204" charset="0"/>
            </a:rPr>
            <a:t>Voters</a:t>
          </a:r>
        </a:p>
      </dsp:txBody>
      <dsp:txXfrm>
        <a:off x="2009391" y="1821"/>
        <a:ext cx="1755000" cy="876292"/>
      </dsp:txXfrm>
    </dsp:sp>
    <dsp:sp modelId="{0A6A36A1-D652-49DF-96F5-37CCB074AFCA}">
      <dsp:nvSpPr>
        <dsp:cNvPr id="0" name=""/>
        <dsp:cNvSpPr/>
      </dsp:nvSpPr>
      <dsp:spPr>
        <a:xfrm>
          <a:off x="1829391" y="921929"/>
          <a:ext cx="2115000" cy="876292"/>
        </a:xfrm>
        <a:prstGeom prst="rect">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6840" tIns="116840" rIns="116840" bIns="116840" numCol="1" spcCol="1270" anchor="ctr" anchorCtr="0">
          <a:noAutofit/>
        </a:bodyPr>
        <a:lstStyle/>
        <a:p>
          <a:pPr marL="0" lvl="0" indent="0" algn="ctr" defTabSz="2044700">
            <a:lnSpc>
              <a:spcPct val="90000"/>
            </a:lnSpc>
            <a:spcBef>
              <a:spcPct val="0"/>
            </a:spcBef>
            <a:spcAft>
              <a:spcPct val="35000"/>
            </a:spcAft>
            <a:buNone/>
          </a:pPr>
          <a:r>
            <a:rPr lang="en-US" sz="4600" kern="1200">
              <a:latin typeface="Exo 2" panose="020B0604020202020204" charset="0"/>
            </a:rPr>
            <a:t>Electors</a:t>
          </a:r>
        </a:p>
      </dsp:txBody>
      <dsp:txXfrm>
        <a:off x="1829391" y="921929"/>
        <a:ext cx="2115000" cy="876292"/>
      </dsp:txXfrm>
    </dsp:sp>
    <dsp:sp modelId="{443AC9B5-BDC7-4BE9-9A2F-607E809833CA}">
      <dsp:nvSpPr>
        <dsp:cNvPr id="0" name=""/>
        <dsp:cNvSpPr/>
      </dsp:nvSpPr>
      <dsp:spPr>
        <a:xfrm>
          <a:off x="1694391" y="1842036"/>
          <a:ext cx="2385000" cy="876292"/>
        </a:xfrm>
        <a:prstGeom prst="rect">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6840" tIns="116840" rIns="116840" bIns="116840" numCol="1" spcCol="1270" anchor="ctr" anchorCtr="0">
          <a:noAutofit/>
        </a:bodyPr>
        <a:lstStyle/>
        <a:p>
          <a:pPr marL="0" lvl="0" indent="0" algn="ctr" defTabSz="2044700">
            <a:lnSpc>
              <a:spcPct val="90000"/>
            </a:lnSpc>
            <a:spcBef>
              <a:spcPct val="0"/>
            </a:spcBef>
            <a:spcAft>
              <a:spcPct val="35000"/>
            </a:spcAft>
            <a:buNone/>
          </a:pPr>
          <a:r>
            <a:rPr lang="en-US" sz="4600" kern="1200">
              <a:latin typeface="Exo 2" panose="020B0604020202020204" charset="0"/>
            </a:rPr>
            <a:t>Congress</a:t>
          </a:r>
        </a:p>
      </dsp:txBody>
      <dsp:txXfrm>
        <a:off x="1694391" y="1842036"/>
        <a:ext cx="2385000" cy="876292"/>
      </dsp:txXfrm>
    </dsp:sp>
    <dsp:sp modelId="{B460BE11-A3C6-406F-BC59-6A401B77DDD7}">
      <dsp:nvSpPr>
        <dsp:cNvPr id="0" name=""/>
        <dsp:cNvSpPr/>
      </dsp:nvSpPr>
      <dsp:spPr>
        <a:xfrm>
          <a:off x="1626891" y="2762143"/>
          <a:ext cx="2520000" cy="876292"/>
        </a:xfrm>
        <a:prstGeom prst="rect">
          <a:avLst/>
        </a:prstGeom>
        <a:solidFill>
          <a:schemeClr val="accent2">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6840" tIns="116840" rIns="116840" bIns="116840" numCol="1" spcCol="1270" anchor="ctr" anchorCtr="0">
          <a:noAutofit/>
        </a:bodyPr>
        <a:lstStyle/>
        <a:p>
          <a:pPr marL="0" lvl="0" indent="0" algn="ctr" defTabSz="2044700">
            <a:lnSpc>
              <a:spcPct val="90000"/>
            </a:lnSpc>
            <a:spcBef>
              <a:spcPct val="0"/>
            </a:spcBef>
            <a:spcAft>
              <a:spcPct val="35000"/>
            </a:spcAft>
            <a:buNone/>
          </a:pPr>
          <a:r>
            <a:rPr lang="en-US" sz="4600" kern="1200">
              <a:latin typeface="Exo 2" panose="020B0604020202020204" charset="0"/>
            </a:rPr>
            <a:t>President</a:t>
          </a:r>
        </a:p>
      </dsp:txBody>
      <dsp:txXfrm>
        <a:off x="1626891" y="2762143"/>
        <a:ext cx="2520000" cy="87629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97FD6A-671A-4246-8605-151B1BA5448C}"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E099-AA85-4725-92BC-ED19B920CCCE}" type="slidenum">
              <a:rPr lang="en-US" smtClean="0"/>
              <a:t>‹#›</a:t>
            </a:fld>
            <a:endParaRPr lang="en-US"/>
          </a:p>
        </p:txBody>
      </p:sp>
    </p:spTree>
    <p:extLst>
      <p:ext uri="{BB962C8B-B14F-4D97-AF65-F5344CB8AC3E}">
        <p14:creationId xmlns:p14="http://schemas.microsoft.com/office/powerpoint/2010/main" val="75737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b="1">
                <a:solidFill>
                  <a:schemeClr val="bg1"/>
                </a:solidFill>
                <a:latin typeface="Exo 2" panose="020B0604020202020204" charset="0"/>
              </a:rPr>
              <a:t>Elections in 2024:</a:t>
            </a:r>
            <a:endParaRPr lang="en-US" sz="2400">
              <a:solidFill>
                <a:schemeClr val="bg1"/>
              </a:solidFill>
              <a:latin typeface="Exo 2" panose="020B0604020202020204" charset="0"/>
            </a:endParaRPr>
          </a:p>
          <a:p>
            <a:pPr lvl="2"/>
            <a:r>
              <a:rPr lang="en-US" sz="2400" b="1">
                <a:solidFill>
                  <a:schemeClr val="bg1"/>
                </a:solidFill>
                <a:latin typeface="Exo 2" panose="020B0604020202020204" charset="0"/>
              </a:rPr>
              <a:t>House of Representatives:</a:t>
            </a:r>
          </a:p>
          <a:p>
            <a:pPr marL="1257300" lvl="2" indent="-342900">
              <a:buFont typeface="Wingdings" panose="05000000000000000000" pitchFamily="2" charset="2"/>
              <a:buChar char="Ø"/>
            </a:pPr>
            <a:r>
              <a:rPr lang="en-US" sz="2400">
                <a:solidFill>
                  <a:schemeClr val="bg1"/>
                </a:solidFill>
                <a:latin typeface="Exo 2" panose="020B0604020202020204" charset="0"/>
              </a:rPr>
              <a:t>All 435 seats on the ballot.</a:t>
            </a:r>
          </a:p>
          <a:p>
            <a:pPr marL="1257300" lvl="2" indent="-342900">
              <a:buFont typeface="Wingdings" panose="05000000000000000000" pitchFamily="2" charset="2"/>
              <a:buChar char="Ø"/>
            </a:pPr>
            <a:r>
              <a:rPr lang="en-US" sz="2400">
                <a:solidFill>
                  <a:schemeClr val="bg1"/>
                </a:solidFill>
                <a:latin typeface="Exo 2" panose="020B0604020202020204" charset="0"/>
              </a:rPr>
              <a:t>Every two years, voters elect new representatives for two-year terms.</a:t>
            </a:r>
          </a:p>
          <a:p>
            <a:pPr marL="1143000" lvl="2" indent="-228600">
              <a:buFont typeface="+mj-lt"/>
              <a:buAutoNum type="arabicPeriod"/>
            </a:pPr>
            <a:endParaRPr lang="en-US" sz="2400">
              <a:solidFill>
                <a:schemeClr val="bg1"/>
              </a:solidFill>
              <a:latin typeface="Exo 2" panose="020B0604020202020204" charset="0"/>
            </a:endParaRPr>
          </a:p>
          <a:p>
            <a:pPr lvl="2"/>
            <a:endParaRPr lang="en-US" sz="2400">
              <a:solidFill>
                <a:schemeClr val="bg1"/>
              </a:solidFill>
              <a:latin typeface="Exo 2" panose="020B0604020202020204" charset="0"/>
            </a:endParaRPr>
          </a:p>
          <a:p>
            <a:pPr lvl="2"/>
            <a:endParaRPr lang="en-US" sz="2400">
              <a:solidFill>
                <a:schemeClr val="bg1"/>
              </a:solidFill>
              <a:latin typeface="Exo 2" panose="020B0604020202020204" charset="0"/>
            </a:endParaRPr>
          </a:p>
          <a:p>
            <a:pPr lvl="2"/>
            <a:endParaRPr lang="en-US" sz="2400">
              <a:solidFill>
                <a:schemeClr val="bg1"/>
              </a:solidFill>
              <a:latin typeface="Exo 2" panose="020B0604020202020204" charset="0"/>
            </a:endParaRPr>
          </a:p>
          <a:p>
            <a:pPr marL="1143000" lvl="2" indent="-228600">
              <a:buFont typeface="+mj-lt"/>
              <a:buAutoNum type="arabicPeriod"/>
            </a:pPr>
            <a:endParaRPr lang="en-US" sz="2400">
              <a:solidFill>
                <a:schemeClr val="bg1"/>
              </a:solidFill>
              <a:latin typeface="Exo 2" panose="020B0604020202020204" charset="0"/>
            </a:endParaRPr>
          </a:p>
          <a:p>
            <a:pPr lvl="2"/>
            <a:r>
              <a:rPr lang="en-US" sz="2400" b="1">
                <a:solidFill>
                  <a:schemeClr val="bg1"/>
                </a:solidFill>
                <a:latin typeface="Exo 2" panose="020B0604020202020204" charset="0"/>
              </a:rPr>
              <a:t>Senate:</a:t>
            </a:r>
            <a:r>
              <a:rPr lang="en-US" sz="2400">
                <a:solidFill>
                  <a:schemeClr val="bg1"/>
                </a:solidFill>
                <a:latin typeface="Exo 2" panose="020B0604020202020204" charset="0"/>
              </a:rPr>
              <a:t> </a:t>
            </a:r>
          </a:p>
          <a:p>
            <a:pPr marL="1257300" lvl="2" indent="-342900">
              <a:buFont typeface="Wingdings" panose="05000000000000000000" pitchFamily="2" charset="2"/>
              <a:buChar char="Ø"/>
            </a:pPr>
            <a:r>
              <a:rPr lang="en-US" sz="2400">
                <a:solidFill>
                  <a:schemeClr val="bg1"/>
                </a:solidFill>
                <a:latin typeface="Exo 2" panose="020B0604020202020204" charset="0"/>
              </a:rPr>
              <a:t>1/3 of seats (34/100) on the ballot</a:t>
            </a:r>
          </a:p>
          <a:p>
            <a:pPr marL="1257300" lvl="2" indent="-342900">
              <a:buFont typeface="Wingdings" panose="05000000000000000000" pitchFamily="2" charset="2"/>
              <a:buChar char="Ø"/>
            </a:pPr>
            <a:r>
              <a:rPr lang="en-US" sz="2400">
                <a:solidFill>
                  <a:schemeClr val="bg1"/>
                </a:solidFill>
                <a:latin typeface="Exo 2" panose="020B0604020202020204" charset="0"/>
              </a:rPr>
              <a:t>Senators serve six-year terms, and elections are staggered, meaning only a portion of the Senate is up for election every two years.</a:t>
            </a:r>
          </a:p>
          <a:p>
            <a:endParaRPr lang="en-US"/>
          </a:p>
          <a:p>
            <a:r>
              <a:rPr lang="en-US"/>
              <a:t>In 2023, in the Senate : 51 Democrats and 49 Republicans</a:t>
            </a:r>
          </a:p>
          <a:p>
            <a:r>
              <a:rPr lang="en-US"/>
              <a:t>VS House of Representatives : 222 Republicans and 213 Democrats</a:t>
            </a:r>
          </a:p>
        </p:txBody>
      </p:sp>
      <p:sp>
        <p:nvSpPr>
          <p:cNvPr id="4" name="Slide Number Placeholder 3"/>
          <p:cNvSpPr>
            <a:spLocks noGrp="1"/>
          </p:cNvSpPr>
          <p:nvPr>
            <p:ph type="sldNum" sz="quarter" idx="5"/>
          </p:nvPr>
        </p:nvSpPr>
        <p:spPr/>
        <p:txBody>
          <a:bodyPr/>
          <a:lstStyle/>
          <a:p>
            <a:fld id="{211EE099-AA85-4725-92BC-ED19B920CCCE}" type="slidenum">
              <a:rPr lang="en-US" smtClean="0"/>
              <a:t>7</a:t>
            </a:fld>
            <a:endParaRPr lang="en-US"/>
          </a:p>
        </p:txBody>
      </p:sp>
    </p:spTree>
    <p:extLst>
      <p:ext uri="{BB962C8B-B14F-4D97-AF65-F5344CB8AC3E}">
        <p14:creationId xmlns:p14="http://schemas.microsoft.com/office/powerpoint/2010/main" val="481157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3359"/>
              </a:lnSpc>
            </a:pPr>
            <a:r>
              <a:rPr lang="en-US" sz="1200">
                <a:solidFill>
                  <a:srgbClr val="FFFFFF"/>
                </a:solidFill>
                <a:latin typeface="Exo 2"/>
                <a:ea typeface="Exo 2"/>
                <a:cs typeface="Exo 2"/>
                <a:sym typeface="Exo 2"/>
              </a:rPr>
              <a:t>1) In the presidential general election, citizens who are registered can:​</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Vote even if they did not vote in their state’s primary elections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Vote for any presidential candidate, regardless of the party they are registered with or who they voted for in the past</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2) Most people vote on </a:t>
            </a:r>
            <a:r>
              <a:rPr lang="en-US" sz="1200" b="1">
                <a:solidFill>
                  <a:srgbClr val="FFFFFF"/>
                </a:solidFill>
                <a:latin typeface="Exo 2 Bold"/>
                <a:ea typeface="Exo 2 Bold"/>
                <a:cs typeface="Exo 2 Bold"/>
                <a:sym typeface="Exo 2 Bold"/>
              </a:rPr>
              <a:t>Election Day</a:t>
            </a:r>
            <a:r>
              <a:rPr lang="en-US" sz="1200">
                <a:solidFill>
                  <a:srgbClr val="FFFFFF"/>
                </a:solidFill>
                <a:latin typeface="Exo 2"/>
                <a:ea typeface="Exo 2"/>
                <a:cs typeface="Exo 2"/>
                <a:sym typeface="Exo 2"/>
              </a:rPr>
              <a:t>, which is the first Tuesday after the first Monday in </a:t>
            </a:r>
            <a:r>
              <a:rPr lang="en-US" sz="1200" b="1">
                <a:solidFill>
                  <a:srgbClr val="FFFFFF"/>
                </a:solidFill>
                <a:latin typeface="Exo 2 Bold"/>
                <a:ea typeface="Exo 2 Bold"/>
                <a:cs typeface="Exo 2 Bold"/>
                <a:sym typeface="Exo 2 Bold"/>
              </a:rPr>
              <a:t>November (11/5/24) </a:t>
            </a:r>
          </a:p>
          <a:p>
            <a:pPr algn="just">
              <a:lnSpc>
                <a:spcPts val="3359"/>
              </a:lnSpc>
            </a:pPr>
            <a:endParaRPr lang="en-US" sz="1200" b="1">
              <a:solidFill>
                <a:srgbClr val="FFFFFF"/>
              </a:solidFill>
              <a:latin typeface="Exo 2 Bold"/>
              <a:ea typeface="Exo 2 Bold"/>
              <a:cs typeface="Exo 2 Bold"/>
              <a:sym typeface="Exo 2 Bold"/>
            </a:endParaRPr>
          </a:p>
          <a:p>
            <a:pPr algn="just">
              <a:lnSpc>
                <a:spcPts val="3359"/>
              </a:lnSpc>
            </a:pPr>
            <a:r>
              <a:rPr lang="en-US" sz="1200">
                <a:solidFill>
                  <a:srgbClr val="FFFFFF"/>
                </a:solidFill>
                <a:latin typeface="Exo 2"/>
                <a:ea typeface="Exo 2"/>
                <a:cs typeface="Exo 2"/>
                <a:sym typeface="Exo 2"/>
              </a:rPr>
              <a:t>3) Depending on where you live, the voting period may be extended to include absentee ballots, mail-in ballots, and early voting. The early voting period depends on your state and can go from mid-September to November.</a:t>
            </a:r>
          </a:p>
          <a:p>
            <a:endParaRPr lang="en-US"/>
          </a:p>
        </p:txBody>
      </p:sp>
      <p:sp>
        <p:nvSpPr>
          <p:cNvPr id="4" name="Slide Number Placeholder 3"/>
          <p:cNvSpPr>
            <a:spLocks noGrp="1"/>
          </p:cNvSpPr>
          <p:nvPr>
            <p:ph type="sldNum" sz="quarter" idx="5"/>
          </p:nvPr>
        </p:nvSpPr>
        <p:spPr/>
        <p:txBody>
          <a:bodyPr/>
          <a:lstStyle/>
          <a:p>
            <a:fld id="{211EE099-AA85-4725-92BC-ED19B920CCCE}" type="slidenum">
              <a:rPr lang="en-US" smtClean="0"/>
              <a:t>25</a:t>
            </a:fld>
            <a:endParaRPr lang="en-US"/>
          </a:p>
        </p:txBody>
      </p:sp>
    </p:spTree>
    <p:extLst>
      <p:ext uri="{BB962C8B-B14F-4D97-AF65-F5344CB8AC3E}">
        <p14:creationId xmlns:p14="http://schemas.microsoft.com/office/powerpoint/2010/main" val="1700028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Exo 2"/>
                <a:ea typeface="Exo 2"/>
                <a:cs typeface="Exo 2"/>
                <a:sym typeface="Exo 2"/>
              </a:rPr>
              <a:t>On </a:t>
            </a:r>
            <a:r>
              <a:rPr lang="en-US" sz="1200" b="1">
                <a:solidFill>
                  <a:srgbClr val="FFFFFF"/>
                </a:solidFill>
                <a:latin typeface="Exo 2 Bold"/>
                <a:ea typeface="Exo 2 Bold"/>
                <a:cs typeface="Exo 2 Bold"/>
                <a:sym typeface="Exo 2 Bold"/>
              </a:rPr>
              <a:t>Election Day,</a:t>
            </a:r>
            <a:r>
              <a:rPr lang="en-US" sz="1200">
                <a:solidFill>
                  <a:srgbClr val="FFFFFF"/>
                </a:solidFill>
                <a:latin typeface="Exo 2"/>
                <a:ea typeface="Exo 2"/>
                <a:cs typeface="Exo 2"/>
                <a:sym typeface="Exo 2"/>
              </a:rPr>
              <a:t> voters will not only determine the outcome of the presidential election but also play a crucial role in shaping Congress, the judicial branch, state governments and other local elections: ​</a:t>
            </a:r>
          </a:p>
          <a:p>
            <a:endParaRPr lang="en-US"/>
          </a:p>
        </p:txBody>
      </p:sp>
      <p:sp>
        <p:nvSpPr>
          <p:cNvPr id="4" name="Slide Number Placeholder 3"/>
          <p:cNvSpPr>
            <a:spLocks noGrp="1"/>
          </p:cNvSpPr>
          <p:nvPr>
            <p:ph type="sldNum" sz="quarter" idx="5"/>
          </p:nvPr>
        </p:nvSpPr>
        <p:spPr/>
        <p:txBody>
          <a:bodyPr/>
          <a:lstStyle/>
          <a:p>
            <a:fld id="{211EE099-AA85-4725-92BC-ED19B920CCCE}" type="slidenum">
              <a:rPr lang="en-US" smtClean="0"/>
              <a:t>26</a:t>
            </a:fld>
            <a:endParaRPr lang="en-US"/>
          </a:p>
        </p:txBody>
      </p:sp>
    </p:spTree>
    <p:extLst>
      <p:ext uri="{BB962C8B-B14F-4D97-AF65-F5344CB8AC3E}">
        <p14:creationId xmlns:p14="http://schemas.microsoft.com/office/powerpoint/2010/main" val="4049600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3499"/>
              </a:lnSpc>
            </a:pPr>
            <a:r>
              <a:rPr lang="en-US" sz="1200">
                <a:solidFill>
                  <a:srgbClr val="FFFFFF"/>
                </a:solidFill>
                <a:latin typeface="Exo 2"/>
                <a:ea typeface="Exo 2"/>
                <a:cs typeface="Exo 2"/>
                <a:sym typeface="Exo 2"/>
              </a:rPr>
              <a:t>The Electoral College is not a physical place. </a:t>
            </a:r>
          </a:p>
          <a:p>
            <a:pPr algn="just">
              <a:lnSpc>
                <a:spcPts val="3499"/>
              </a:lnSpc>
            </a:pPr>
            <a:endParaRPr lang="en-US" sz="1200">
              <a:solidFill>
                <a:srgbClr val="FFFFFF"/>
              </a:solidFill>
              <a:latin typeface="Exo 2"/>
              <a:ea typeface="Exo 2"/>
              <a:cs typeface="Exo 2"/>
              <a:sym typeface="Exo 2"/>
            </a:endParaRPr>
          </a:p>
          <a:p>
            <a:pPr algn="just">
              <a:lnSpc>
                <a:spcPts val="3499"/>
              </a:lnSpc>
            </a:pPr>
            <a:r>
              <a:rPr lang="en-US" sz="1200">
                <a:solidFill>
                  <a:srgbClr val="FFFFFF"/>
                </a:solidFill>
                <a:latin typeface="Exo 2"/>
                <a:ea typeface="Exo 2"/>
                <a:cs typeface="Exo 2"/>
                <a:sym typeface="Exo 2"/>
              </a:rPr>
              <a:t>It is a process which includes the:​</a:t>
            </a:r>
          </a:p>
          <a:p>
            <a:pPr algn="just">
              <a:lnSpc>
                <a:spcPts val="3499"/>
              </a:lnSpc>
            </a:pPr>
            <a:endParaRPr lang="en-US" sz="1200">
              <a:solidFill>
                <a:srgbClr val="FFFFFF"/>
              </a:solidFill>
              <a:latin typeface="Exo 2"/>
              <a:ea typeface="Exo 2"/>
              <a:cs typeface="Exo 2"/>
              <a:sym typeface="Exo 2"/>
            </a:endParaRPr>
          </a:p>
          <a:p>
            <a:pPr algn="just">
              <a:lnSpc>
                <a:spcPts val="3499"/>
              </a:lnSpc>
            </a:pPr>
            <a:r>
              <a:rPr lang="en-US" sz="1200">
                <a:solidFill>
                  <a:srgbClr val="FFFFFF"/>
                </a:solidFill>
                <a:latin typeface="Exo 2"/>
                <a:ea typeface="Exo 2"/>
                <a:cs typeface="Exo 2"/>
                <a:sym typeface="Exo 2"/>
              </a:rPr>
              <a:t>               Selection of electors​</a:t>
            </a:r>
          </a:p>
          <a:p>
            <a:pPr algn="just">
              <a:lnSpc>
                <a:spcPts val="3499"/>
              </a:lnSpc>
            </a:pPr>
            <a:endParaRPr lang="en-US" sz="1200">
              <a:solidFill>
                <a:srgbClr val="FFFFFF"/>
              </a:solidFill>
              <a:latin typeface="Exo 2"/>
              <a:ea typeface="Exo 2"/>
              <a:cs typeface="Exo 2"/>
              <a:sym typeface="Exo 2"/>
            </a:endParaRPr>
          </a:p>
          <a:p>
            <a:pPr algn="just">
              <a:lnSpc>
                <a:spcPts val="3499"/>
              </a:lnSpc>
            </a:pPr>
            <a:r>
              <a:rPr lang="en-US" sz="1200">
                <a:solidFill>
                  <a:srgbClr val="FFFFFF"/>
                </a:solidFill>
                <a:latin typeface="Exo 2"/>
                <a:ea typeface="Exo 2"/>
                <a:cs typeface="Exo 2"/>
                <a:sym typeface="Exo 2"/>
              </a:rPr>
              <a:t>               Meeting of electors who cast votes for the President and Vice President​</a:t>
            </a:r>
          </a:p>
          <a:p>
            <a:pPr algn="just">
              <a:lnSpc>
                <a:spcPts val="3499"/>
              </a:lnSpc>
            </a:pPr>
            <a:endParaRPr lang="en-US" sz="1200">
              <a:solidFill>
                <a:srgbClr val="FFFFFF"/>
              </a:solidFill>
              <a:latin typeface="Exo 2"/>
              <a:ea typeface="Exo 2"/>
              <a:cs typeface="Exo 2"/>
              <a:sym typeface="Exo 2"/>
            </a:endParaRPr>
          </a:p>
          <a:p>
            <a:pPr algn="just">
              <a:lnSpc>
                <a:spcPts val="3499"/>
              </a:lnSpc>
            </a:pPr>
            <a:r>
              <a:rPr lang="en-US" sz="1200">
                <a:solidFill>
                  <a:srgbClr val="FFFFFF"/>
                </a:solidFill>
                <a:latin typeface="Exo 2"/>
                <a:ea typeface="Exo 2"/>
                <a:cs typeface="Exo 2"/>
                <a:sym typeface="Exo 2"/>
              </a:rPr>
              <a:t>               Counting of the electors’ votes by Congress​</a:t>
            </a:r>
          </a:p>
          <a:p>
            <a:endParaRPr lang="en-US"/>
          </a:p>
        </p:txBody>
      </p:sp>
      <p:sp>
        <p:nvSpPr>
          <p:cNvPr id="4" name="Slide Number Placeholder 3"/>
          <p:cNvSpPr>
            <a:spLocks noGrp="1"/>
          </p:cNvSpPr>
          <p:nvPr>
            <p:ph type="sldNum" sz="quarter" idx="5"/>
          </p:nvPr>
        </p:nvSpPr>
        <p:spPr/>
        <p:txBody>
          <a:bodyPr/>
          <a:lstStyle/>
          <a:p>
            <a:fld id="{211EE099-AA85-4725-92BC-ED19B920CCCE}" type="slidenum">
              <a:rPr lang="en-US" smtClean="0"/>
              <a:t>27</a:t>
            </a:fld>
            <a:endParaRPr lang="en-US"/>
          </a:p>
        </p:txBody>
      </p:sp>
    </p:spTree>
    <p:extLst>
      <p:ext uri="{BB962C8B-B14F-4D97-AF65-F5344CB8AC3E}">
        <p14:creationId xmlns:p14="http://schemas.microsoft.com/office/powerpoint/2010/main" val="3711725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Exo 2"/>
                <a:ea typeface="Exo 2"/>
                <a:cs typeface="Exo 2"/>
                <a:sym typeface="Exo 2"/>
              </a:rPr>
              <a:t>Starting with the 2000 United States presidential election, the terms "</a:t>
            </a:r>
            <a:r>
              <a:rPr lang="en-US" sz="1200" b="1">
                <a:solidFill>
                  <a:srgbClr val="FFFFFF"/>
                </a:solidFill>
                <a:latin typeface="Exo 2 Bold"/>
                <a:ea typeface="Exo 2 Bold"/>
                <a:cs typeface="Exo 2 Bold"/>
                <a:sym typeface="Exo 2 Bold"/>
              </a:rPr>
              <a:t>red state</a:t>
            </a:r>
            <a:r>
              <a:rPr lang="en-US" sz="1200">
                <a:solidFill>
                  <a:srgbClr val="FFFFFF"/>
                </a:solidFill>
                <a:latin typeface="Exo 2"/>
                <a:ea typeface="Exo 2"/>
                <a:cs typeface="Exo 2"/>
                <a:sym typeface="Exo 2"/>
              </a:rPr>
              <a:t>" and "</a:t>
            </a:r>
            <a:r>
              <a:rPr lang="en-US" sz="1200" b="1">
                <a:solidFill>
                  <a:srgbClr val="FFFFFF"/>
                </a:solidFill>
                <a:latin typeface="Exo 2 Bold"/>
                <a:ea typeface="Exo 2 Bold"/>
                <a:cs typeface="Exo 2 Bold"/>
                <a:sym typeface="Exo 2 Bold"/>
              </a:rPr>
              <a:t>blue state</a:t>
            </a:r>
            <a:r>
              <a:rPr lang="en-US" sz="1200">
                <a:solidFill>
                  <a:srgbClr val="FFFFFF"/>
                </a:solidFill>
                <a:latin typeface="Exo 2"/>
                <a:ea typeface="Exo 2"/>
                <a:cs typeface="Exo 2"/>
                <a:sym typeface="Exo 2"/>
              </a:rPr>
              <a:t>" have referred to U.S. states whose voters vote predominantly for one party: </a:t>
            </a:r>
          </a:p>
          <a:p>
            <a:endParaRPr lang="en-US"/>
          </a:p>
        </p:txBody>
      </p:sp>
      <p:sp>
        <p:nvSpPr>
          <p:cNvPr id="4" name="Slide Number Placeholder 3"/>
          <p:cNvSpPr>
            <a:spLocks noGrp="1"/>
          </p:cNvSpPr>
          <p:nvPr>
            <p:ph type="sldNum" sz="quarter" idx="5"/>
          </p:nvPr>
        </p:nvSpPr>
        <p:spPr/>
        <p:txBody>
          <a:bodyPr/>
          <a:lstStyle/>
          <a:p>
            <a:fld id="{211EE099-AA85-4725-92BC-ED19B920CCCE}" type="slidenum">
              <a:rPr lang="en-US" smtClean="0"/>
              <a:t>28</a:t>
            </a:fld>
            <a:endParaRPr lang="en-US"/>
          </a:p>
        </p:txBody>
      </p:sp>
    </p:spTree>
    <p:extLst>
      <p:ext uri="{BB962C8B-B14F-4D97-AF65-F5344CB8AC3E}">
        <p14:creationId xmlns:p14="http://schemas.microsoft.com/office/powerpoint/2010/main" val="2106309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 cast your ballot for President, your vote goes to a statewide tally. In 48 states and Washington, D.C., the winner gets all the electoral votes for that state. Maine and Nebraska assign their electors using a proportional system. A candidate needs the vote of at least 270 electors—more than half of all electors—to win the presidential election. In most cases, a projected winner is announced on election night in November after you vote. But the actual Electoral College vote takes place in mid-December when the electors meet in their states. While the Constitution does not require electors to vote for the candidate chosen by their state's popular vote, some states do. The rare elector who votes for someone else may be fined, disqualified and replaced by a substitute elector, or potentially even prosecuted by their state.</a:t>
            </a:r>
          </a:p>
        </p:txBody>
      </p:sp>
      <p:sp>
        <p:nvSpPr>
          <p:cNvPr id="4" name="Slide Number Placeholder 3"/>
          <p:cNvSpPr>
            <a:spLocks noGrp="1"/>
          </p:cNvSpPr>
          <p:nvPr>
            <p:ph type="sldNum" sz="quarter" idx="5"/>
          </p:nvPr>
        </p:nvSpPr>
        <p:spPr/>
        <p:txBody>
          <a:bodyPr/>
          <a:lstStyle/>
          <a:p>
            <a:fld id="{211EE099-AA85-4725-92BC-ED19B920CCCE}" type="slidenum">
              <a:rPr lang="en-US" smtClean="0"/>
              <a:t>29</a:t>
            </a:fld>
            <a:endParaRPr lang="en-US"/>
          </a:p>
        </p:txBody>
      </p:sp>
    </p:spTree>
    <p:extLst>
      <p:ext uri="{BB962C8B-B14F-4D97-AF65-F5344CB8AC3E}">
        <p14:creationId xmlns:p14="http://schemas.microsoft.com/office/powerpoint/2010/main" val="4057805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a:t>
            </a:r>
            <a:r>
              <a:rPr lang="en-US" err="1"/>
              <a:t>historiaue</a:t>
            </a:r>
            <a:r>
              <a:rPr lang="en-US"/>
              <a:t> ; </a:t>
            </a:r>
            <a:r>
              <a:rPr lang="en-US" err="1"/>
              <a:t>pourquoi</a:t>
            </a:r>
            <a:r>
              <a:rPr lang="en-US"/>
              <a:t> 20</a:t>
            </a:r>
          </a:p>
        </p:txBody>
      </p:sp>
      <p:sp>
        <p:nvSpPr>
          <p:cNvPr id="4" name="Slide Number Placeholder 3"/>
          <p:cNvSpPr>
            <a:spLocks noGrp="1"/>
          </p:cNvSpPr>
          <p:nvPr>
            <p:ph type="sldNum" sz="quarter" idx="5"/>
          </p:nvPr>
        </p:nvSpPr>
        <p:spPr/>
        <p:txBody>
          <a:bodyPr/>
          <a:lstStyle/>
          <a:p>
            <a:fld id="{211EE099-AA85-4725-92BC-ED19B920CCCE}" type="slidenum">
              <a:rPr lang="en-US" smtClean="0"/>
              <a:t>30</a:t>
            </a:fld>
            <a:endParaRPr lang="en-US"/>
          </a:p>
        </p:txBody>
      </p:sp>
    </p:spTree>
    <p:extLst>
      <p:ext uri="{BB962C8B-B14F-4D97-AF65-F5344CB8AC3E}">
        <p14:creationId xmlns:p14="http://schemas.microsoft.com/office/powerpoint/2010/main" val="3504975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3359"/>
              </a:lnSpc>
            </a:pPr>
            <a:r>
              <a:rPr lang="en-US" sz="1200" u="sng">
                <a:solidFill>
                  <a:srgbClr val="FFFFFF"/>
                </a:solidFill>
                <a:latin typeface="Exo 2"/>
                <a:ea typeface="Exo 2"/>
                <a:cs typeface="Exo 2"/>
                <a:sym typeface="Exo 2"/>
              </a:rPr>
              <a:t>You can vote in U.S. federal, state, and local elections if you:​</a:t>
            </a:r>
          </a:p>
          <a:p>
            <a:pPr algn="just">
              <a:lnSpc>
                <a:spcPts val="3359"/>
              </a:lnSpc>
            </a:pPr>
            <a:endParaRPr lang="en-US" sz="1200" u="sng">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Are a U.S. citizen (some areas allow non-citizens to vote in local elections only)​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Meet your state’s residency requirements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Are 18 years old ​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Are registered to vote by your state's voter registration deadline </a:t>
            </a:r>
            <a:endParaRPr lang="en-US"/>
          </a:p>
        </p:txBody>
      </p:sp>
      <p:sp>
        <p:nvSpPr>
          <p:cNvPr id="4" name="Slide Number Placeholder 3"/>
          <p:cNvSpPr>
            <a:spLocks noGrp="1"/>
          </p:cNvSpPr>
          <p:nvPr>
            <p:ph type="sldNum" sz="quarter" idx="5"/>
          </p:nvPr>
        </p:nvSpPr>
        <p:spPr/>
        <p:txBody>
          <a:bodyPr/>
          <a:lstStyle/>
          <a:p>
            <a:fld id="{211EE099-AA85-4725-92BC-ED19B920CCCE}" type="slidenum">
              <a:rPr lang="en-US" smtClean="0"/>
              <a:t>14</a:t>
            </a:fld>
            <a:endParaRPr lang="en-US"/>
          </a:p>
        </p:txBody>
      </p:sp>
    </p:spTree>
    <p:extLst>
      <p:ext uri="{BB962C8B-B14F-4D97-AF65-F5344CB8AC3E}">
        <p14:creationId xmlns:p14="http://schemas.microsoft.com/office/powerpoint/2010/main" val="103523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3359"/>
              </a:lnSpc>
            </a:pPr>
            <a:r>
              <a:rPr lang="en-US" sz="1200">
                <a:solidFill>
                  <a:srgbClr val="FFFFFF"/>
                </a:solidFill>
                <a:latin typeface="Exo 2"/>
                <a:ea typeface="Exo 2"/>
                <a:cs typeface="Exo 2"/>
                <a:sym typeface="Exo 2"/>
              </a:rPr>
              <a:t>Non-citizens, including permanent legal residents, cannot vote in federal, state, and most local elections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Some people cannot vote after being convicted of a felony or if they are currently serving time for other types of crimes (rules vary by state)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Some people who have a mental disability may not be able to vote (rules vary by state)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U.S. citizens residing in U.S. territories cannot vote for President in the general election</a:t>
            </a:r>
          </a:p>
          <a:p>
            <a:endParaRPr lang="en-US"/>
          </a:p>
        </p:txBody>
      </p:sp>
      <p:sp>
        <p:nvSpPr>
          <p:cNvPr id="4" name="Slide Number Placeholder 3"/>
          <p:cNvSpPr>
            <a:spLocks noGrp="1"/>
          </p:cNvSpPr>
          <p:nvPr>
            <p:ph type="sldNum" sz="quarter" idx="5"/>
          </p:nvPr>
        </p:nvSpPr>
        <p:spPr/>
        <p:txBody>
          <a:bodyPr/>
          <a:lstStyle/>
          <a:p>
            <a:fld id="{211EE099-AA85-4725-92BC-ED19B920CCCE}" type="slidenum">
              <a:rPr lang="en-US" smtClean="0"/>
              <a:t>15</a:t>
            </a:fld>
            <a:endParaRPr lang="en-US"/>
          </a:p>
        </p:txBody>
      </p:sp>
    </p:spTree>
    <p:extLst>
      <p:ext uri="{BB962C8B-B14F-4D97-AF65-F5344CB8AC3E}">
        <p14:creationId xmlns:p14="http://schemas.microsoft.com/office/powerpoint/2010/main" val="33315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*Campaign Trail : </a:t>
            </a:r>
            <a:r>
              <a:rPr lang="en-US" sz="1200" b="0" u="none" strike="noStrike">
                <a:solidFill>
                  <a:srgbClr val="FFFFFF"/>
                </a:solidFill>
                <a:latin typeface="Open Sans 2 Bold"/>
                <a:ea typeface="Open Sans 2 Bold"/>
                <a:cs typeface="Open Sans 2 Bold"/>
                <a:sym typeface="Open Sans 2 Bold"/>
              </a:rPr>
              <a:t>candidates participate in presidential debates, national political conventions, rallies </a:t>
            </a:r>
            <a:r>
              <a:rPr lang="en-US" sz="1200" b="0" u="none" strike="noStrike" err="1">
                <a:solidFill>
                  <a:srgbClr val="FFFFFF"/>
                </a:solidFill>
                <a:latin typeface="Open Sans 2 Bold"/>
                <a:ea typeface="Open Sans 2 Bold"/>
                <a:cs typeface="Open Sans 2 Bold"/>
                <a:sym typeface="Open Sans 2 Bold"/>
              </a:rPr>
              <a:t>etc</a:t>
            </a:r>
            <a:endParaRPr lang="en-US" b="0"/>
          </a:p>
        </p:txBody>
      </p:sp>
      <p:sp>
        <p:nvSpPr>
          <p:cNvPr id="4" name="Slide Number Placeholder 3"/>
          <p:cNvSpPr>
            <a:spLocks noGrp="1"/>
          </p:cNvSpPr>
          <p:nvPr>
            <p:ph type="sldNum" sz="quarter" idx="5"/>
          </p:nvPr>
        </p:nvSpPr>
        <p:spPr/>
        <p:txBody>
          <a:bodyPr/>
          <a:lstStyle/>
          <a:p>
            <a:fld id="{211EE099-AA85-4725-92BC-ED19B920CCCE}" type="slidenum">
              <a:rPr lang="en-US" smtClean="0"/>
              <a:t>18</a:t>
            </a:fld>
            <a:endParaRPr lang="en-US"/>
          </a:p>
        </p:txBody>
      </p:sp>
    </p:spTree>
    <p:extLst>
      <p:ext uri="{BB962C8B-B14F-4D97-AF65-F5344CB8AC3E}">
        <p14:creationId xmlns:p14="http://schemas.microsoft.com/office/powerpoint/2010/main" val="1673663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*"canvassing" is the process of reaching out to voters—through door-to-door visits, phone calls, or surveys—to gather information, promote a candidate, or persuade them to vote a certain way.</a:t>
            </a:r>
          </a:p>
        </p:txBody>
      </p:sp>
      <p:sp>
        <p:nvSpPr>
          <p:cNvPr id="4" name="Slide Number Placeholder 3"/>
          <p:cNvSpPr>
            <a:spLocks noGrp="1"/>
          </p:cNvSpPr>
          <p:nvPr>
            <p:ph type="sldNum" sz="quarter" idx="5"/>
          </p:nvPr>
        </p:nvSpPr>
        <p:spPr/>
        <p:txBody>
          <a:bodyPr/>
          <a:lstStyle/>
          <a:p>
            <a:fld id="{211EE099-AA85-4725-92BC-ED19B920CCCE}" type="slidenum">
              <a:rPr lang="en-US" smtClean="0"/>
              <a:t>19</a:t>
            </a:fld>
            <a:endParaRPr lang="en-US"/>
          </a:p>
        </p:txBody>
      </p:sp>
    </p:spTree>
    <p:extLst>
      <p:ext uri="{BB962C8B-B14F-4D97-AF65-F5344CB8AC3E}">
        <p14:creationId xmlns:p14="http://schemas.microsoft.com/office/powerpoint/2010/main" val="3822526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ts val="3359"/>
              </a:lnSpc>
            </a:pPr>
            <a:r>
              <a:rPr lang="en-US" sz="1200" b="1" u="sng">
                <a:solidFill>
                  <a:srgbClr val="FFFFFF"/>
                </a:solidFill>
                <a:latin typeface="Exo 2 Bold"/>
                <a:ea typeface="Exo 2 Bold"/>
                <a:cs typeface="Exo 2 Bold"/>
                <a:sym typeface="Exo 2 Bold"/>
              </a:rPr>
              <a:t>What is the difference between the two?</a:t>
            </a:r>
          </a:p>
          <a:p>
            <a:pPr algn="just">
              <a:lnSpc>
                <a:spcPts val="3359"/>
              </a:lnSpc>
            </a:pPr>
            <a:endParaRPr lang="en-US" sz="1200" b="1" u="sng">
              <a:solidFill>
                <a:srgbClr val="FFFFFF"/>
              </a:solidFill>
              <a:latin typeface="Exo 2 Bold"/>
              <a:ea typeface="Exo 2 Bold"/>
              <a:cs typeface="Exo 2 Bold"/>
              <a:sym typeface="Exo 2 Bold"/>
            </a:endParaRPr>
          </a:p>
          <a:p>
            <a:pPr algn="just">
              <a:lnSpc>
                <a:spcPts val="3359"/>
              </a:lnSpc>
            </a:pPr>
            <a:r>
              <a:rPr lang="en-US" sz="1200">
                <a:solidFill>
                  <a:srgbClr val="FFFFFF"/>
                </a:solidFill>
                <a:latin typeface="Exo 2"/>
                <a:ea typeface="Exo 2"/>
                <a:cs typeface="Exo 2"/>
                <a:sym typeface="Exo 2"/>
              </a:rPr>
              <a:t>​U.S. states hold either a </a:t>
            </a:r>
            <a:r>
              <a:rPr lang="en-US" sz="1200" b="1">
                <a:solidFill>
                  <a:srgbClr val="FFFFFF"/>
                </a:solidFill>
                <a:latin typeface="Exo 2 Bold"/>
                <a:ea typeface="Exo 2 Bold"/>
                <a:cs typeface="Exo 2 Bold"/>
                <a:sym typeface="Exo 2 Bold"/>
              </a:rPr>
              <a:t>primary election</a:t>
            </a:r>
            <a:r>
              <a:rPr lang="en-US" sz="1200">
                <a:solidFill>
                  <a:srgbClr val="FFFFFF"/>
                </a:solidFill>
                <a:latin typeface="Exo 2"/>
                <a:ea typeface="Exo 2"/>
                <a:cs typeface="Exo 2"/>
                <a:sym typeface="Exo 2"/>
              </a:rPr>
              <a:t> or </a:t>
            </a:r>
            <a:r>
              <a:rPr lang="en-US" sz="1200" b="1">
                <a:solidFill>
                  <a:srgbClr val="FFFFFF"/>
                </a:solidFill>
                <a:latin typeface="Exo 2 Bold"/>
                <a:ea typeface="Exo 2 Bold"/>
                <a:cs typeface="Exo 2 Bold"/>
                <a:sym typeface="Exo 2 Bold"/>
              </a:rPr>
              <a:t>caucuses</a:t>
            </a:r>
            <a:r>
              <a:rPr lang="en-US" sz="1200">
                <a:solidFill>
                  <a:srgbClr val="FFFFFF"/>
                </a:solidFill>
                <a:latin typeface="Exo 2"/>
                <a:ea typeface="Exo 2"/>
                <a:cs typeface="Exo 2"/>
                <a:sym typeface="Exo 2"/>
              </a:rPr>
              <a:t>, part of which is to choose the state's top Republican and Democrat presidential candidates.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a:t>
            </a:r>
            <a:r>
              <a:rPr lang="en-US" sz="1200" b="1" u="sng">
                <a:solidFill>
                  <a:srgbClr val="FFFFFF"/>
                </a:solidFill>
                <a:latin typeface="Exo 2 Bold"/>
                <a:ea typeface="Exo 2 Bold"/>
                <a:cs typeface="Exo 2 Bold"/>
                <a:sym typeface="Exo 2 Bold"/>
              </a:rPr>
              <a:t>Caucuses </a:t>
            </a:r>
            <a:r>
              <a:rPr lang="en-US" sz="1200">
                <a:solidFill>
                  <a:srgbClr val="FFFFFF"/>
                </a:solidFill>
                <a:latin typeface="Exo 2"/>
                <a:ea typeface="Exo 2"/>
                <a:cs typeface="Exo 2"/>
                <a:sym typeface="Exo 2"/>
              </a:rPr>
              <a:t>are elections run by political parties </a:t>
            </a:r>
          </a:p>
          <a:p>
            <a:pPr algn="just">
              <a:lnSpc>
                <a:spcPts val="3359"/>
              </a:lnSpc>
            </a:pPr>
            <a:endParaRPr lang="en-US" sz="1200">
              <a:solidFill>
                <a:srgbClr val="FFFFFF"/>
              </a:solidFill>
              <a:latin typeface="Exo 2"/>
              <a:ea typeface="Exo 2"/>
              <a:cs typeface="Exo 2"/>
              <a:sym typeface="Exo 2"/>
            </a:endParaRP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a:t>
            </a:r>
            <a:r>
              <a:rPr lang="en-US" sz="1200" b="1" u="sng">
                <a:solidFill>
                  <a:srgbClr val="FFFFFF"/>
                </a:solidFill>
                <a:latin typeface="Exo 2 Bold"/>
                <a:ea typeface="Exo 2 Bold"/>
                <a:cs typeface="Exo 2 Bold"/>
                <a:sym typeface="Exo 2 Bold"/>
              </a:rPr>
              <a:t>Primaries </a:t>
            </a:r>
            <a:r>
              <a:rPr lang="en-US" sz="1200">
                <a:solidFill>
                  <a:srgbClr val="FFFFFF"/>
                </a:solidFill>
                <a:latin typeface="Exo 2"/>
                <a:ea typeface="Exo 2"/>
                <a:cs typeface="Exo 2"/>
                <a:sym typeface="Exo 2"/>
              </a:rPr>
              <a:t>are run by state and local governments</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At the end, the results of the vote is taken into account to award delegates to the winners.</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Both primaries and caucuses can be “open,” “closed,” or a mix of the two. </a:t>
            </a:r>
          </a:p>
          <a:p>
            <a:endParaRPr lang="en-US"/>
          </a:p>
          <a:p>
            <a:r>
              <a:rPr lang="en-US"/>
              <a:t>Primary elections and caucuses </a:t>
            </a:r>
          </a:p>
          <a:p>
            <a:r>
              <a:rPr lang="en-US"/>
              <a:t>differ in how they are organized </a:t>
            </a:r>
          </a:p>
          <a:p>
            <a:r>
              <a:rPr lang="en-US"/>
              <a:t>and who participates. And rates </a:t>
            </a:r>
          </a:p>
          <a:p>
            <a:r>
              <a:rPr lang="en-US"/>
              <a:t>of participation differ widely.</a:t>
            </a:r>
          </a:p>
          <a:p>
            <a:r>
              <a:rPr lang="en-US"/>
              <a:t>Primaries: State governments fund and conduct </a:t>
            </a:r>
          </a:p>
          <a:p>
            <a:r>
              <a:rPr lang="en-US"/>
              <a:t>primary elections much as they would any election: </a:t>
            </a:r>
          </a:p>
          <a:p>
            <a:r>
              <a:rPr lang="en-US"/>
              <a:t>Voters go to a polling place, vote and leave. Voting </a:t>
            </a:r>
          </a:p>
          <a:p>
            <a:r>
              <a:rPr lang="en-US"/>
              <a:t>is anonymous and quickly accomplished. Some states </a:t>
            </a:r>
          </a:p>
          <a:p>
            <a:r>
              <a:rPr lang="en-US"/>
              <a:t>hold “closed” primaries in which only declared party </a:t>
            </a:r>
          </a:p>
          <a:p>
            <a:r>
              <a:rPr lang="en-US"/>
              <a:t>members can participate. For example, only registered </a:t>
            </a:r>
          </a:p>
          <a:p>
            <a:r>
              <a:rPr lang="en-US"/>
              <a:t>Democrats can vote in a closed Democratic primary. </a:t>
            </a:r>
          </a:p>
          <a:p>
            <a:r>
              <a:rPr lang="en-US"/>
              <a:t>In an open primary, all voters can participate, </a:t>
            </a:r>
            <a:r>
              <a:rPr lang="en-US" err="1"/>
              <a:t>regardless</a:t>
            </a:r>
            <a:r>
              <a:rPr lang="en-US"/>
              <a:t> of their party affiliation or lack of affiliation.</a:t>
            </a:r>
          </a:p>
          <a:p>
            <a:r>
              <a:rPr lang="en-US"/>
              <a:t>Caucuses: State political parties organize </a:t>
            </a:r>
          </a:p>
          <a:p>
            <a:r>
              <a:rPr lang="en-US"/>
              <a:t>caucuses, in which faithful party members speak </a:t>
            </a:r>
          </a:p>
          <a:p>
            <a:r>
              <a:rPr lang="en-US"/>
              <a:t>openly on behalf of the candidates they support for the </a:t>
            </a:r>
          </a:p>
          <a:p>
            <a:r>
              <a:rPr lang="en-US"/>
              <a:t>party nomination. They are communal events in which </a:t>
            </a:r>
          </a:p>
          <a:p>
            <a:r>
              <a:rPr lang="en-US"/>
              <a:t>participants vote publicly. Caucuses tend to favor </a:t>
            </a:r>
            <a:r>
              <a:rPr lang="en-US" err="1"/>
              <a:t>candidates</a:t>
            </a:r>
            <a:r>
              <a:rPr lang="en-US"/>
              <a:t> who have dedicated and organized supporters who </a:t>
            </a:r>
          </a:p>
          <a:p>
            <a:r>
              <a:rPr lang="en-US"/>
              <a:t>can use the caucus to elect convention delegates pledged </a:t>
            </a:r>
          </a:p>
          <a:p>
            <a:r>
              <a:rPr lang="en-US"/>
              <a:t>to their favored presidential candidate. Caucus participants </a:t>
            </a:r>
          </a:p>
          <a:p>
            <a:r>
              <a:rPr lang="en-US"/>
              <a:t>also identify and prioritize issues they want to include </a:t>
            </a:r>
          </a:p>
          <a:p>
            <a:r>
              <a:rPr lang="en-US"/>
              <a:t>in the state or national party platform. Participation in </a:t>
            </a:r>
          </a:p>
          <a:p>
            <a:r>
              <a:rPr lang="en-US"/>
              <a:t>a caucus requires a high level of political engagement </a:t>
            </a:r>
          </a:p>
          <a:p>
            <a:r>
              <a:rPr lang="en-US"/>
              <a:t>and time. Consequently, caucuses tend to attract </a:t>
            </a:r>
          </a:p>
          <a:p>
            <a:r>
              <a:rPr lang="en-US"/>
              <a:t>fewer participants than primaries</a:t>
            </a:r>
          </a:p>
        </p:txBody>
      </p:sp>
      <p:sp>
        <p:nvSpPr>
          <p:cNvPr id="4" name="Slide Number Placeholder 3"/>
          <p:cNvSpPr>
            <a:spLocks noGrp="1"/>
          </p:cNvSpPr>
          <p:nvPr>
            <p:ph type="sldNum" sz="quarter" idx="5"/>
          </p:nvPr>
        </p:nvSpPr>
        <p:spPr/>
        <p:txBody>
          <a:bodyPr/>
          <a:lstStyle/>
          <a:p>
            <a:fld id="{211EE099-AA85-4725-92BC-ED19B920CCCE}" type="slidenum">
              <a:rPr lang="en-US" smtClean="0"/>
              <a:t>20</a:t>
            </a:fld>
            <a:endParaRPr lang="en-US"/>
          </a:p>
        </p:txBody>
      </p:sp>
    </p:spTree>
    <p:extLst>
      <p:ext uri="{BB962C8B-B14F-4D97-AF65-F5344CB8AC3E}">
        <p14:creationId xmlns:p14="http://schemas.microsoft.com/office/powerpoint/2010/main" val="214634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ts val="3359"/>
              </a:lnSpc>
            </a:pPr>
            <a:r>
              <a:rPr lang="en-US" sz="1200" b="1" u="sng">
                <a:solidFill>
                  <a:srgbClr val="FFFFFF"/>
                </a:solidFill>
                <a:latin typeface="Exo 2 Bold"/>
                <a:ea typeface="Exo 2 Bold"/>
                <a:cs typeface="Exo 2 Bold"/>
                <a:sym typeface="Exo 2 Bold"/>
              </a:rPr>
              <a:t>What is the difference between the two?</a:t>
            </a:r>
          </a:p>
          <a:p>
            <a:pPr algn="just">
              <a:lnSpc>
                <a:spcPts val="3359"/>
              </a:lnSpc>
            </a:pPr>
            <a:endParaRPr lang="en-US" sz="1200" b="1" u="sng">
              <a:solidFill>
                <a:srgbClr val="FFFFFF"/>
              </a:solidFill>
              <a:latin typeface="Exo 2 Bold"/>
              <a:ea typeface="Exo 2 Bold"/>
              <a:cs typeface="Exo 2 Bold"/>
              <a:sym typeface="Exo 2 Bold"/>
            </a:endParaRPr>
          </a:p>
          <a:p>
            <a:pPr algn="just">
              <a:lnSpc>
                <a:spcPts val="3359"/>
              </a:lnSpc>
            </a:pPr>
            <a:r>
              <a:rPr lang="en-US" sz="1200">
                <a:solidFill>
                  <a:srgbClr val="FFFFFF"/>
                </a:solidFill>
                <a:latin typeface="Exo 2"/>
                <a:ea typeface="Exo 2"/>
                <a:cs typeface="Exo 2"/>
                <a:sym typeface="Exo 2"/>
              </a:rPr>
              <a:t>​U.S. states hold either a </a:t>
            </a:r>
            <a:r>
              <a:rPr lang="en-US" sz="1200" b="1">
                <a:solidFill>
                  <a:srgbClr val="FFFFFF"/>
                </a:solidFill>
                <a:latin typeface="Exo 2 Bold"/>
                <a:ea typeface="Exo 2 Bold"/>
                <a:cs typeface="Exo 2 Bold"/>
                <a:sym typeface="Exo 2 Bold"/>
              </a:rPr>
              <a:t>primary election</a:t>
            </a:r>
            <a:r>
              <a:rPr lang="en-US" sz="1200">
                <a:solidFill>
                  <a:srgbClr val="FFFFFF"/>
                </a:solidFill>
                <a:latin typeface="Exo 2"/>
                <a:ea typeface="Exo 2"/>
                <a:cs typeface="Exo 2"/>
                <a:sym typeface="Exo 2"/>
              </a:rPr>
              <a:t> or </a:t>
            </a:r>
            <a:r>
              <a:rPr lang="en-US" sz="1200" b="1">
                <a:solidFill>
                  <a:srgbClr val="FFFFFF"/>
                </a:solidFill>
                <a:latin typeface="Exo 2 Bold"/>
                <a:ea typeface="Exo 2 Bold"/>
                <a:cs typeface="Exo 2 Bold"/>
                <a:sym typeface="Exo 2 Bold"/>
              </a:rPr>
              <a:t>caucuses</a:t>
            </a:r>
            <a:r>
              <a:rPr lang="en-US" sz="1200">
                <a:solidFill>
                  <a:srgbClr val="FFFFFF"/>
                </a:solidFill>
                <a:latin typeface="Exo 2"/>
                <a:ea typeface="Exo 2"/>
                <a:cs typeface="Exo 2"/>
                <a:sym typeface="Exo 2"/>
              </a:rPr>
              <a:t>, part of which is to choose the state's top Republican and Democrat presidential candidates.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a:t>
            </a:r>
            <a:r>
              <a:rPr lang="en-US" sz="1200" b="1" u="sng">
                <a:solidFill>
                  <a:srgbClr val="FFFFFF"/>
                </a:solidFill>
                <a:latin typeface="Exo 2 Bold"/>
                <a:ea typeface="Exo 2 Bold"/>
                <a:cs typeface="Exo 2 Bold"/>
                <a:sym typeface="Exo 2 Bold"/>
              </a:rPr>
              <a:t>Caucuses </a:t>
            </a:r>
            <a:r>
              <a:rPr lang="en-US" sz="1200">
                <a:solidFill>
                  <a:srgbClr val="FFFFFF"/>
                </a:solidFill>
                <a:latin typeface="Exo 2"/>
                <a:ea typeface="Exo 2"/>
                <a:cs typeface="Exo 2"/>
                <a:sym typeface="Exo 2"/>
              </a:rPr>
              <a:t>are elections run by political parties </a:t>
            </a:r>
          </a:p>
          <a:p>
            <a:pPr algn="just">
              <a:lnSpc>
                <a:spcPts val="3359"/>
              </a:lnSpc>
            </a:pPr>
            <a:endParaRPr lang="en-US" sz="1200">
              <a:solidFill>
                <a:srgbClr val="FFFFFF"/>
              </a:solidFill>
              <a:latin typeface="Exo 2"/>
              <a:ea typeface="Exo 2"/>
              <a:cs typeface="Exo 2"/>
              <a:sym typeface="Exo 2"/>
            </a:endParaRP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a:t>
            </a:r>
            <a:r>
              <a:rPr lang="en-US" sz="1200" b="1" u="sng">
                <a:solidFill>
                  <a:srgbClr val="FFFFFF"/>
                </a:solidFill>
                <a:latin typeface="Exo 2 Bold"/>
                <a:ea typeface="Exo 2 Bold"/>
                <a:cs typeface="Exo 2 Bold"/>
                <a:sym typeface="Exo 2 Bold"/>
              </a:rPr>
              <a:t>Primaries </a:t>
            </a:r>
            <a:r>
              <a:rPr lang="en-US" sz="1200">
                <a:solidFill>
                  <a:srgbClr val="FFFFFF"/>
                </a:solidFill>
                <a:latin typeface="Exo 2"/>
                <a:ea typeface="Exo 2"/>
                <a:cs typeface="Exo 2"/>
                <a:sym typeface="Exo 2"/>
              </a:rPr>
              <a:t>are run by state and local governments</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At the end, the results of the vote is taken into account to award delegates to the winners.</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Both primaries and caucuses can be “open,” “closed,” or a mix of the two. </a:t>
            </a:r>
          </a:p>
          <a:p>
            <a:endParaRPr lang="en-US"/>
          </a:p>
          <a:p>
            <a:r>
              <a:rPr lang="en-US"/>
              <a:t>Primary elections and caucuses </a:t>
            </a:r>
          </a:p>
          <a:p>
            <a:r>
              <a:rPr lang="en-US"/>
              <a:t>differ in how they are organized </a:t>
            </a:r>
          </a:p>
          <a:p>
            <a:r>
              <a:rPr lang="en-US"/>
              <a:t>and who participates. And rates </a:t>
            </a:r>
          </a:p>
          <a:p>
            <a:r>
              <a:rPr lang="en-US"/>
              <a:t>of participation differ widely.</a:t>
            </a:r>
          </a:p>
          <a:p>
            <a:r>
              <a:rPr lang="en-US"/>
              <a:t>Primaries: State governments fund and conduct </a:t>
            </a:r>
          </a:p>
          <a:p>
            <a:r>
              <a:rPr lang="en-US"/>
              <a:t>primary elections much as they would any election: </a:t>
            </a:r>
          </a:p>
          <a:p>
            <a:r>
              <a:rPr lang="en-US"/>
              <a:t>Voters go to a polling place, vote and leave. Voting </a:t>
            </a:r>
          </a:p>
          <a:p>
            <a:r>
              <a:rPr lang="en-US"/>
              <a:t>is anonymous and quickly accomplished. Some states </a:t>
            </a:r>
          </a:p>
          <a:p>
            <a:r>
              <a:rPr lang="en-US"/>
              <a:t>hold “closed” primaries in which only declared party </a:t>
            </a:r>
          </a:p>
          <a:p>
            <a:r>
              <a:rPr lang="en-US"/>
              <a:t>members can participate. For example, only registered </a:t>
            </a:r>
          </a:p>
          <a:p>
            <a:r>
              <a:rPr lang="en-US"/>
              <a:t>Democrats can vote in a closed Democratic primary. </a:t>
            </a:r>
          </a:p>
          <a:p>
            <a:r>
              <a:rPr lang="en-US"/>
              <a:t>In an open primary, all voters can participate, </a:t>
            </a:r>
            <a:r>
              <a:rPr lang="en-US" err="1"/>
              <a:t>regardless</a:t>
            </a:r>
            <a:r>
              <a:rPr lang="en-US"/>
              <a:t> of their party affiliation or lack of affiliation.</a:t>
            </a:r>
          </a:p>
          <a:p>
            <a:r>
              <a:rPr lang="en-US"/>
              <a:t>Caucuses: State political parties organize </a:t>
            </a:r>
          </a:p>
          <a:p>
            <a:r>
              <a:rPr lang="en-US"/>
              <a:t>caucuses, in which faithful party members speak </a:t>
            </a:r>
          </a:p>
          <a:p>
            <a:r>
              <a:rPr lang="en-US"/>
              <a:t>openly on behalf of the candidates they support for the </a:t>
            </a:r>
          </a:p>
          <a:p>
            <a:r>
              <a:rPr lang="en-US"/>
              <a:t>party nomination. They are communal events in which </a:t>
            </a:r>
          </a:p>
          <a:p>
            <a:r>
              <a:rPr lang="en-US"/>
              <a:t>participants vote publicly. Caucuses tend to favor </a:t>
            </a:r>
            <a:r>
              <a:rPr lang="en-US" err="1"/>
              <a:t>candidates</a:t>
            </a:r>
            <a:r>
              <a:rPr lang="en-US"/>
              <a:t> who have dedicated and organized supporters who </a:t>
            </a:r>
          </a:p>
          <a:p>
            <a:r>
              <a:rPr lang="en-US"/>
              <a:t>can use the caucus to elect convention delegates pledged </a:t>
            </a:r>
          </a:p>
          <a:p>
            <a:r>
              <a:rPr lang="en-US"/>
              <a:t>to their favored presidential candidate. Caucus participants </a:t>
            </a:r>
          </a:p>
          <a:p>
            <a:r>
              <a:rPr lang="en-US"/>
              <a:t>also identify and prioritize issues they want to include </a:t>
            </a:r>
          </a:p>
          <a:p>
            <a:r>
              <a:rPr lang="en-US"/>
              <a:t>in the state or national party platform. Participation in </a:t>
            </a:r>
          </a:p>
          <a:p>
            <a:r>
              <a:rPr lang="en-US"/>
              <a:t>a caucus requires a high level of political engagement </a:t>
            </a:r>
          </a:p>
          <a:p>
            <a:r>
              <a:rPr lang="en-US"/>
              <a:t>and time. Consequently, caucuses tend to attract </a:t>
            </a:r>
          </a:p>
          <a:p>
            <a:r>
              <a:rPr lang="en-US"/>
              <a:t>fewer participants than primaries</a:t>
            </a:r>
          </a:p>
        </p:txBody>
      </p:sp>
      <p:sp>
        <p:nvSpPr>
          <p:cNvPr id="4" name="Slide Number Placeholder 3"/>
          <p:cNvSpPr>
            <a:spLocks noGrp="1"/>
          </p:cNvSpPr>
          <p:nvPr>
            <p:ph type="sldNum" sz="quarter" idx="5"/>
          </p:nvPr>
        </p:nvSpPr>
        <p:spPr/>
        <p:txBody>
          <a:bodyPr/>
          <a:lstStyle/>
          <a:p>
            <a:fld id="{211EE099-AA85-4725-92BC-ED19B920CCCE}" type="slidenum">
              <a:rPr lang="en-US" smtClean="0"/>
              <a:t>21</a:t>
            </a:fld>
            <a:endParaRPr lang="en-US"/>
          </a:p>
        </p:txBody>
      </p:sp>
    </p:spTree>
    <p:extLst>
      <p:ext uri="{BB962C8B-B14F-4D97-AF65-F5344CB8AC3E}">
        <p14:creationId xmlns:p14="http://schemas.microsoft.com/office/powerpoint/2010/main" val="2292554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3359"/>
              </a:lnSpc>
            </a:pPr>
            <a:r>
              <a:rPr lang="en-US" sz="1200" b="1">
                <a:solidFill>
                  <a:srgbClr val="FFFFFF"/>
                </a:solidFill>
                <a:latin typeface="Exo 2 Bold"/>
                <a:ea typeface="Exo 2 Bold"/>
                <a:cs typeface="Exo 2 Bold"/>
                <a:sym typeface="Exo 2 Bold"/>
              </a:rPr>
              <a:t>National political conventions</a:t>
            </a:r>
            <a:r>
              <a:rPr lang="en-US" sz="1200">
                <a:solidFill>
                  <a:srgbClr val="FFFFFF"/>
                </a:solidFill>
                <a:latin typeface="Exo 2"/>
                <a:ea typeface="Exo 2"/>
                <a:cs typeface="Exo 2"/>
                <a:sym typeface="Exo 2"/>
              </a:rPr>
              <a:t> are held every four years in the months leading up to the U.S. presidential election.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The national conventions' purpose is for the delegates to officially </a:t>
            </a:r>
            <a:r>
              <a:rPr lang="en-US" sz="1200" b="1">
                <a:solidFill>
                  <a:srgbClr val="FFFFFF"/>
                </a:solidFill>
                <a:latin typeface="Exo 2 Bold"/>
                <a:ea typeface="Exo 2 Bold"/>
                <a:cs typeface="Exo 2 Bold"/>
                <a:sym typeface="Exo 2 Bold"/>
              </a:rPr>
              <a:t>nominate their candidate to run for President</a:t>
            </a:r>
            <a:r>
              <a:rPr lang="en-US" sz="1200">
                <a:solidFill>
                  <a:srgbClr val="FFFFFF"/>
                </a:solidFill>
                <a:latin typeface="Exo 2"/>
                <a:ea typeface="Exo 2"/>
                <a:cs typeface="Exo 2"/>
                <a:sym typeface="Exo 2"/>
              </a:rPr>
              <a:t>.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At the convention, the presidential nominee officially announces their selection of a </a:t>
            </a:r>
            <a:r>
              <a:rPr lang="en-US" sz="1200" b="1">
                <a:solidFill>
                  <a:srgbClr val="FFFFFF"/>
                </a:solidFill>
                <a:latin typeface="Exo 2 Bold"/>
                <a:ea typeface="Exo 2 Bold"/>
                <a:cs typeface="Exo 2 Bold"/>
                <a:sym typeface="Exo 2 Bold"/>
              </a:rPr>
              <a:t>vice-presidential running mate</a:t>
            </a:r>
            <a:r>
              <a:rPr lang="en-US" sz="1200">
                <a:solidFill>
                  <a:srgbClr val="FFFFFF"/>
                </a:solidFill>
                <a:latin typeface="Exo 2"/>
                <a:ea typeface="Exo 2"/>
                <a:cs typeface="Exo 2"/>
                <a:sym typeface="Exo 2"/>
              </a:rPr>
              <a:t>. </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For 2024, the Democratic Convention is scheduled for August 19-22 in Chicago, IL. </a:t>
            </a:r>
          </a:p>
          <a:p>
            <a:pPr algn="just">
              <a:lnSpc>
                <a:spcPts val="3359"/>
              </a:lnSpc>
            </a:pPr>
            <a:r>
              <a:rPr lang="en-US" sz="1200">
                <a:solidFill>
                  <a:srgbClr val="FFFFFF"/>
                </a:solidFill>
                <a:latin typeface="Exo 2"/>
                <a:ea typeface="Exo 2"/>
                <a:cs typeface="Exo 2"/>
                <a:sym typeface="Exo 2"/>
              </a:rPr>
              <a:t>The Republican Convention occurred July 15-18 in Milwaukee, WI.</a:t>
            </a:r>
          </a:p>
          <a:p>
            <a:pPr algn="just">
              <a:lnSpc>
                <a:spcPts val="3359"/>
              </a:lnSpc>
            </a:pPr>
            <a:endParaRPr lang="en-US" sz="1200">
              <a:solidFill>
                <a:srgbClr val="FFFFFF"/>
              </a:solidFill>
              <a:latin typeface="Exo 2"/>
              <a:ea typeface="Exo 2"/>
              <a:cs typeface="Exo 2"/>
              <a:sym typeface="Exo 2"/>
            </a:endParaRPr>
          </a:p>
          <a:p>
            <a:r>
              <a:rPr lang="en-US" b="1"/>
              <a:t>National Political Conventions:</a:t>
            </a:r>
            <a:r>
              <a:rPr lang="en-US"/>
              <a:t> These conventions are held every four years before the presidential election.</a:t>
            </a:r>
          </a:p>
          <a:p>
            <a:r>
              <a:rPr lang="en-US" b="1"/>
              <a:t>Democratic Convention:</a:t>
            </a:r>
            <a:r>
              <a:rPr lang="en-US"/>
              <a:t> Scheduled for August 19-22, 2024, in Chicago, IL.</a:t>
            </a:r>
          </a:p>
          <a:p>
            <a:r>
              <a:rPr lang="en-US" b="1"/>
              <a:t>Republican Convention:</a:t>
            </a:r>
            <a:r>
              <a:rPr lang="en-US"/>
              <a:t> Took place July 15-18, 2024, in Milwaukee, WI.</a:t>
            </a:r>
          </a:p>
          <a:p>
            <a:r>
              <a:rPr lang="en-US" b="1"/>
              <a:t>Delegates Gather and Nominate:</a:t>
            </a:r>
            <a:r>
              <a:rPr lang="en-US"/>
              <a:t> Party delegates meet to officially nominate their candidate for president.</a:t>
            </a:r>
          </a:p>
          <a:p>
            <a:r>
              <a:rPr lang="en-US" b="1"/>
              <a:t>Presidential Nominee Announces VP Pick:</a:t>
            </a:r>
            <a:r>
              <a:rPr lang="en-US"/>
              <a:t> The selected presidential candidate announces their choice for vice-presidential running mate.</a:t>
            </a:r>
          </a:p>
          <a:p>
            <a:r>
              <a:rPr lang="en-US" b="1"/>
              <a:t>Presidential Campaign Begins:</a:t>
            </a:r>
            <a:r>
              <a:rPr lang="en-US"/>
              <a:t> The nominated candidate starts their campaign for the general election.</a:t>
            </a:r>
          </a:p>
          <a:p>
            <a:pPr algn="just">
              <a:lnSpc>
                <a:spcPts val="3359"/>
              </a:lnSpc>
            </a:pPr>
            <a:endParaRPr lang="en-US" sz="1200">
              <a:solidFill>
                <a:srgbClr val="FFFFFF"/>
              </a:solidFill>
              <a:latin typeface="Exo 2"/>
              <a:ea typeface="Exo 2"/>
              <a:cs typeface="Exo 2"/>
              <a:sym typeface="Exo 2"/>
            </a:endParaRPr>
          </a:p>
          <a:p>
            <a:endParaRPr lang="en-US"/>
          </a:p>
        </p:txBody>
      </p:sp>
      <p:sp>
        <p:nvSpPr>
          <p:cNvPr id="4" name="Slide Number Placeholder 3"/>
          <p:cNvSpPr>
            <a:spLocks noGrp="1"/>
          </p:cNvSpPr>
          <p:nvPr>
            <p:ph type="sldNum" sz="quarter" idx="5"/>
          </p:nvPr>
        </p:nvSpPr>
        <p:spPr/>
        <p:txBody>
          <a:bodyPr/>
          <a:lstStyle/>
          <a:p>
            <a:fld id="{211EE099-AA85-4725-92BC-ED19B920CCCE}" type="slidenum">
              <a:rPr lang="en-US" smtClean="0"/>
              <a:t>22</a:t>
            </a:fld>
            <a:endParaRPr lang="en-US"/>
          </a:p>
        </p:txBody>
      </p:sp>
    </p:spTree>
    <p:extLst>
      <p:ext uri="{BB962C8B-B14F-4D97-AF65-F5344CB8AC3E}">
        <p14:creationId xmlns:p14="http://schemas.microsoft.com/office/powerpoint/2010/main" val="2928250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3359"/>
              </a:lnSpc>
            </a:pPr>
            <a:r>
              <a:rPr lang="en-US" sz="1200">
                <a:solidFill>
                  <a:srgbClr val="FFFFFF"/>
                </a:solidFill>
                <a:latin typeface="Exo 2"/>
                <a:ea typeface="Exo 2"/>
                <a:cs typeface="Exo 2"/>
                <a:sym typeface="Exo 2"/>
              </a:rPr>
              <a:t>A </a:t>
            </a:r>
            <a:r>
              <a:rPr lang="en-US" sz="1200" b="1">
                <a:solidFill>
                  <a:srgbClr val="FFFFFF"/>
                </a:solidFill>
                <a:latin typeface="Exo 2 Bold"/>
                <a:ea typeface="Exo 2 Bold"/>
                <a:cs typeface="Exo 2 Bold"/>
                <a:sym typeface="Exo 2 Bold"/>
              </a:rPr>
              <a:t>delegate </a:t>
            </a:r>
            <a:r>
              <a:rPr lang="en-US" sz="1200">
                <a:solidFill>
                  <a:srgbClr val="FFFFFF"/>
                </a:solidFill>
                <a:latin typeface="Exo 2"/>
                <a:ea typeface="Exo 2"/>
                <a:cs typeface="Exo 2"/>
                <a:sym typeface="Exo 2"/>
              </a:rPr>
              <a:t>is a person chosen to represent a group of people, typically at a political party's national convention.</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Delegates are responsible for casting votes on behalf of the party members from their state or territory to select the party's presidential and vice-presidential nominees. There are two main types of delegates:</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a:t>
            </a:r>
            <a:r>
              <a:rPr lang="en-US" sz="1200" b="1" u="sng">
                <a:solidFill>
                  <a:srgbClr val="FFFFFF"/>
                </a:solidFill>
                <a:latin typeface="Exo 2 Bold"/>
                <a:ea typeface="Exo 2 Bold"/>
                <a:cs typeface="Exo 2 Bold"/>
                <a:sym typeface="Exo 2 Bold"/>
              </a:rPr>
              <a:t>Pledged Delegates</a:t>
            </a:r>
            <a:r>
              <a:rPr lang="en-US" sz="1200">
                <a:solidFill>
                  <a:srgbClr val="FFFFFF"/>
                </a:solidFill>
                <a:latin typeface="Exo 2"/>
                <a:ea typeface="Exo 2"/>
                <a:cs typeface="Exo 2"/>
                <a:sym typeface="Exo 2"/>
              </a:rPr>
              <a:t>: These delegates are selected through primaries and caucuses and are committed to supporting a specific candidate based on the results of those events</a:t>
            </a:r>
          </a:p>
          <a:p>
            <a:pPr algn="just">
              <a:lnSpc>
                <a:spcPts val="3359"/>
              </a:lnSpc>
            </a:pPr>
            <a:endParaRPr lang="en-US" sz="1200">
              <a:solidFill>
                <a:srgbClr val="FFFFFF"/>
              </a:solidFill>
              <a:latin typeface="Exo 2"/>
              <a:ea typeface="Exo 2"/>
              <a:cs typeface="Exo 2"/>
              <a:sym typeface="Exo 2"/>
            </a:endParaRPr>
          </a:p>
          <a:p>
            <a:pPr algn="just">
              <a:lnSpc>
                <a:spcPts val="3359"/>
              </a:lnSpc>
            </a:pPr>
            <a:r>
              <a:rPr lang="en-US" sz="1200">
                <a:solidFill>
                  <a:srgbClr val="FFFFFF"/>
                </a:solidFill>
                <a:latin typeface="Exo 2"/>
                <a:ea typeface="Exo 2"/>
                <a:cs typeface="Exo 2"/>
                <a:sym typeface="Exo 2"/>
              </a:rPr>
              <a:t>             </a:t>
            </a:r>
            <a:r>
              <a:rPr lang="en-US" sz="1200" b="1" u="sng">
                <a:solidFill>
                  <a:srgbClr val="FFFFFF"/>
                </a:solidFill>
                <a:latin typeface="Exo 2 Bold"/>
                <a:ea typeface="Exo 2 Bold"/>
                <a:cs typeface="Exo 2 Bold"/>
                <a:sym typeface="Exo 2 Bold"/>
              </a:rPr>
              <a:t>Unpledged or Automatic Delegates</a:t>
            </a:r>
            <a:r>
              <a:rPr lang="en-US" sz="1200">
                <a:solidFill>
                  <a:srgbClr val="FFFFFF"/>
                </a:solidFill>
                <a:latin typeface="Exo 2"/>
                <a:ea typeface="Exo 2"/>
                <a:cs typeface="Exo 2"/>
                <a:sym typeface="Exo 2"/>
              </a:rPr>
              <a:t>: These delegates, often called superdelegates in the Democratic Party, include party leaders and elected officials who are not bound by primary or caucus results and can support any candidate they choose</a:t>
            </a:r>
          </a:p>
          <a:p>
            <a:endParaRPr lang="en-US"/>
          </a:p>
          <a:p>
            <a:endParaRPr lang="en-US"/>
          </a:p>
          <a:p>
            <a:pPr algn="l"/>
            <a:r>
              <a:rPr lang="en-US"/>
              <a:t>Constitution : </a:t>
            </a:r>
            <a:r>
              <a:rPr lang="en-US" b="0" i="0">
                <a:solidFill>
                  <a:srgbClr val="5B697F"/>
                </a:solidFill>
                <a:effectLst/>
                <a:highlight>
                  <a:srgbClr val="FFFFFF"/>
                </a:highlight>
                <a:latin typeface="bentonsansregular"/>
              </a:rPr>
              <a:t>The colloquially-named Electoral College arises from Article II, Section 1, Clauses 2 and 3, which state that:</a:t>
            </a:r>
          </a:p>
          <a:p>
            <a:pPr algn="l"/>
            <a:r>
              <a:rPr lang="en-US" b="1" i="0">
                <a:solidFill>
                  <a:srgbClr val="5B697F"/>
                </a:solidFill>
                <a:effectLst/>
                <a:highlight>
                  <a:srgbClr val="FFFFFF"/>
                </a:highlight>
                <a:latin typeface="var(--ncc-font-bold)"/>
              </a:rPr>
              <a:t>"Each State shall appoint, in such Manner as the Legislature thereof may direct, a Number of Electors, equal to the whole Number of Senators and Representatives to which the State may be entitled in the Congress; but no Senator or Representative, or person holding an Office of Trust or Profit under the United States shall be appointed an Elector.</a:t>
            </a:r>
            <a:endParaRPr lang="en-US" b="0" i="0">
              <a:solidFill>
                <a:srgbClr val="5B697F"/>
              </a:solidFill>
              <a:effectLst/>
              <a:highlight>
                <a:srgbClr val="FFFFFF"/>
              </a:highlight>
              <a:latin typeface="bentonsansregular"/>
            </a:endParaRPr>
          </a:p>
          <a:p>
            <a:endParaRPr lang="en-US"/>
          </a:p>
        </p:txBody>
      </p:sp>
      <p:sp>
        <p:nvSpPr>
          <p:cNvPr id="4" name="Slide Number Placeholder 3"/>
          <p:cNvSpPr>
            <a:spLocks noGrp="1"/>
          </p:cNvSpPr>
          <p:nvPr>
            <p:ph type="sldNum" sz="quarter" idx="5"/>
          </p:nvPr>
        </p:nvSpPr>
        <p:spPr/>
        <p:txBody>
          <a:bodyPr/>
          <a:lstStyle/>
          <a:p>
            <a:fld id="{211EE099-AA85-4725-92BC-ED19B920CCCE}" type="slidenum">
              <a:rPr lang="en-US" smtClean="0"/>
              <a:t>23</a:t>
            </a:fld>
            <a:endParaRPr lang="en-US"/>
          </a:p>
        </p:txBody>
      </p:sp>
    </p:spTree>
    <p:extLst>
      <p:ext uri="{BB962C8B-B14F-4D97-AF65-F5344CB8AC3E}">
        <p14:creationId xmlns:p14="http://schemas.microsoft.com/office/powerpoint/2010/main" val="61907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CEA35AE2-D08F-1B74-C122-DC8110E35A32}"/>
              </a:ext>
            </a:extLst>
          </p:cNvPr>
          <p:cNvSpPr txBox="1"/>
          <p:nvPr userDrawn="1"/>
        </p:nvSpPr>
        <p:spPr>
          <a:xfrm>
            <a:off x="9144000" y="256636"/>
            <a:ext cx="9144000" cy="453137"/>
          </a:xfrm>
          <a:prstGeom prst="rect">
            <a:avLst/>
          </a:prstGeom>
          <a:noFill/>
        </p:spPr>
        <p:txBody>
          <a:bodyPr wrap="square">
            <a:spAutoFit/>
          </a:bodyPr>
          <a:lstStyle/>
          <a:p>
            <a:pPr marL="0" marR="0" lvl="0" indent="0" algn="r" defTabSz="914400" rtl="0" eaLnBrk="1" fontAlgn="auto" latinLnBrk="0" hangingPunct="1">
              <a:lnSpc>
                <a:spcPts val="3220"/>
              </a:lnSpc>
              <a:spcBef>
                <a:spcPts val="0"/>
              </a:spcBef>
              <a:spcAft>
                <a:spcPts val="0"/>
              </a:spcAft>
              <a:buClrTx/>
              <a:buSzTx/>
              <a:buFontTx/>
              <a:buNone/>
              <a:tabLst/>
              <a:defRPr/>
            </a:pPr>
            <a:r>
              <a:rPr kumimoji="0" lang="en-US" sz="1200" b="1" i="0" u="none" strike="noStrike" kern="1200" cap="none" spc="0" normalizeH="0" baseline="0" noProof="0">
                <a:ln>
                  <a:noFill/>
                </a:ln>
                <a:solidFill>
                  <a:srgbClr val="FDFDFD"/>
                </a:solidFill>
                <a:effectLst/>
                <a:uLnTx/>
                <a:uFillTx/>
                <a:latin typeface="Open Sans 1 Bold"/>
                <a:ea typeface="Open Sans 1 Bold"/>
                <a:cs typeface="Open Sans 1 Bold"/>
                <a:sym typeface="Open Sans 1 Bold"/>
              </a:rPr>
              <a:t>2024 U.S. PRESIDENTIAL ELECTION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1026" name="Picture 2">
            <a:extLst>
              <a:ext uri="{FF2B5EF4-FFF2-40B4-BE49-F238E27FC236}">
                <a16:creationId xmlns:a16="http://schemas.microsoft.com/office/drawing/2014/main" id="{2D885F7C-3126-1C0A-5592-76757C44CB4A}"/>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7373600" y="9326617"/>
            <a:ext cx="666749" cy="6651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8.sv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26.png"/><Relationship Id="rId10" Type="http://schemas.openxmlformats.org/officeDocument/2006/relationships/image" Target="../media/image48.png"/><Relationship Id="rId4" Type="http://schemas.openxmlformats.org/officeDocument/2006/relationships/image" Target="../media/image43.sv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26.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photos.app.goo.gl/SymuNurqEpgnyb1v8"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26.png"/><Relationship Id="rId4" Type="http://schemas.openxmlformats.org/officeDocument/2006/relationships/image" Target="../media/image60.sv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3.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4.png"/><Relationship Id="rId4" Type="http://schemas.openxmlformats.org/officeDocument/2006/relationships/image" Target="../media/image26.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26.png"/><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26.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75.svg"/><Relationship Id="rId18" Type="http://schemas.openxmlformats.org/officeDocument/2006/relationships/image" Target="../media/image80.png"/><Relationship Id="rId3" Type="http://schemas.openxmlformats.org/officeDocument/2006/relationships/image" Target="../media/image27.png"/><Relationship Id="rId7" Type="http://schemas.openxmlformats.org/officeDocument/2006/relationships/diagramData" Target="../diagrams/data2.xml"/><Relationship Id="rId12" Type="http://schemas.openxmlformats.org/officeDocument/2006/relationships/image" Target="../media/image74.png"/><Relationship Id="rId17" Type="http://schemas.openxmlformats.org/officeDocument/2006/relationships/image" Target="../media/image79.svg"/><Relationship Id="rId2" Type="http://schemas.openxmlformats.org/officeDocument/2006/relationships/notesSlide" Target="../notesSlides/notesSlide12.xml"/><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diagramDrawing" Target="../diagrams/drawing2.xml"/><Relationship Id="rId5" Type="http://schemas.openxmlformats.org/officeDocument/2006/relationships/image" Target="../media/image73.png"/><Relationship Id="rId15" Type="http://schemas.openxmlformats.org/officeDocument/2006/relationships/image" Target="../media/image77.svg"/><Relationship Id="rId10" Type="http://schemas.openxmlformats.org/officeDocument/2006/relationships/diagramColors" Target="../diagrams/colors2.xml"/><Relationship Id="rId19" Type="http://schemas.openxmlformats.org/officeDocument/2006/relationships/image" Target="../media/image81.svg"/><Relationship Id="rId4" Type="http://schemas.openxmlformats.org/officeDocument/2006/relationships/image" Target="../media/image28.svg"/><Relationship Id="rId9" Type="http://schemas.openxmlformats.org/officeDocument/2006/relationships/diagramQuickStyle" Target="../diagrams/quickStyle2.xml"/><Relationship Id="rId1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4.png"/><Relationship Id="rId4" Type="http://schemas.openxmlformats.org/officeDocument/2006/relationships/image" Target="../media/image83.svg"/></Relationships>
</file>

<file path=ppt/slides/_rels/slide29.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26.png"/><Relationship Id="rId5" Type="http://schemas.openxmlformats.org/officeDocument/2006/relationships/image" Target="../media/image87.png"/><Relationship Id="rId10" Type="http://schemas.openxmlformats.org/officeDocument/2006/relationships/image" Target="../media/image92.svg"/><Relationship Id="rId4" Type="http://schemas.openxmlformats.org/officeDocument/2006/relationships/image" Target="../media/image86.svg"/><Relationship Id="rId9"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rive.google.com/file/d/1QYZvUo9PRx6G8VFvl5XeVEz9mpXY9rca/view?pli=1"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3.png"/><Relationship Id="rId7" Type="http://schemas.openxmlformats.org/officeDocument/2006/relationships/image" Target="../media/image97.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710641" y="2464919"/>
            <a:ext cx="6568294" cy="4584716"/>
            <a:chOff x="0" y="0"/>
            <a:chExt cx="10163260" cy="7295283"/>
          </a:xfrm>
        </p:grpSpPr>
        <p:pic>
          <p:nvPicPr>
            <p:cNvPr id="3" name="Picture 3"/>
            <p:cNvPicPr>
              <a:picLocks noChangeAspect="1"/>
            </p:cNvPicPr>
            <p:nvPr/>
          </p:nvPicPr>
          <p:blipFill>
            <a:blip r:embed="rId2"/>
            <a:srcRect l="6464" r="6464"/>
            <a:stretch>
              <a:fillRect/>
            </a:stretch>
          </p:blipFill>
          <p:spPr>
            <a:xfrm>
              <a:off x="0" y="0"/>
              <a:ext cx="10163260" cy="7295283"/>
            </a:xfrm>
            <a:prstGeom prst="rect">
              <a:avLst/>
            </a:prstGeom>
          </p:spPr>
        </p:pic>
      </p:grpSp>
      <p:grpSp>
        <p:nvGrpSpPr>
          <p:cNvPr id="4" name="Group 4"/>
          <p:cNvGrpSpPr/>
          <p:nvPr/>
        </p:nvGrpSpPr>
        <p:grpSpPr>
          <a:xfrm>
            <a:off x="1240790" y="0"/>
            <a:ext cx="212090" cy="5143500"/>
            <a:chOff x="0" y="0"/>
            <a:chExt cx="55859" cy="1354667"/>
          </a:xfrm>
        </p:grpSpPr>
        <p:sp>
          <p:nvSpPr>
            <p:cNvPr id="5" name="Freeform 5"/>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F0000"/>
            </a:solidFill>
          </p:spPr>
          <p:txBody>
            <a:bodyPr/>
            <a:lstStyle/>
            <a:p>
              <a:endParaRPr lang="en-US"/>
            </a:p>
          </p:txBody>
        </p:sp>
        <p:sp>
          <p:nvSpPr>
            <p:cNvPr id="6" name="TextBox 6"/>
            <p:cNvSpPr txBox="1"/>
            <p:nvPr/>
          </p:nvSpPr>
          <p:spPr>
            <a:xfrm>
              <a:off x="0" y="-38100"/>
              <a:ext cx="55859" cy="1392767"/>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2157517" y="2464919"/>
            <a:ext cx="7543695" cy="2962349"/>
          </a:xfrm>
          <a:prstGeom prst="rect">
            <a:avLst/>
          </a:prstGeom>
        </p:spPr>
        <p:txBody>
          <a:bodyPr wrap="square" lIns="0" tIns="0" rIns="0" bIns="0" rtlCol="0" anchor="t">
            <a:spAutoFit/>
          </a:bodyPr>
          <a:lstStyle/>
          <a:p>
            <a:pPr>
              <a:lnSpc>
                <a:spcPts val="7700"/>
              </a:lnSpc>
            </a:pPr>
            <a:r>
              <a:rPr lang="en-US" sz="7000" b="1">
                <a:solidFill>
                  <a:srgbClr val="FDFDFD"/>
                </a:solidFill>
                <a:latin typeface="Exo 2 Ultra-Bold"/>
                <a:ea typeface="Exo 2 Ultra-Bold"/>
                <a:cs typeface="Exo 2 Ultra-Bold"/>
                <a:sym typeface="Exo 2 Ultra-Bold"/>
              </a:rPr>
              <a:t>2024 </a:t>
            </a:r>
          </a:p>
          <a:p>
            <a:pPr>
              <a:lnSpc>
                <a:spcPts val="7700"/>
              </a:lnSpc>
            </a:pPr>
            <a:r>
              <a:rPr lang="en-US" sz="7000" b="1">
                <a:solidFill>
                  <a:srgbClr val="FDFDFD"/>
                </a:solidFill>
                <a:latin typeface="Exo 2 Ultra-Bold"/>
                <a:ea typeface="Exo 2 Ultra-Bold"/>
                <a:cs typeface="Exo 2 Ultra-Bold"/>
                <a:sym typeface="Exo 2 Ultra-Bold"/>
              </a:rPr>
              <a:t>U.S. PRESIDENTIAL</a:t>
            </a:r>
          </a:p>
          <a:p>
            <a:pPr>
              <a:lnSpc>
                <a:spcPts val="7700"/>
              </a:lnSpc>
            </a:pPr>
            <a:r>
              <a:rPr lang="en-US" sz="7000" b="1">
                <a:solidFill>
                  <a:srgbClr val="FDFDFD"/>
                </a:solidFill>
                <a:latin typeface="Exo 2 Ultra-Bold"/>
                <a:ea typeface="Exo 2 Ultra-Bold"/>
                <a:cs typeface="Exo 2 Ultra-Bold"/>
                <a:sym typeface="Exo 2 Ultra-Bold"/>
              </a:rPr>
              <a:t>ELECTION</a:t>
            </a:r>
            <a:endParaRPr lang="en-US"/>
          </a:p>
        </p:txBody>
      </p:sp>
      <p:sp>
        <p:nvSpPr>
          <p:cNvPr id="8" name="TextBox 8"/>
          <p:cNvSpPr txBox="1"/>
          <p:nvPr/>
        </p:nvSpPr>
        <p:spPr>
          <a:xfrm>
            <a:off x="12524605" y="9093484"/>
            <a:ext cx="4325567" cy="976630"/>
          </a:xfrm>
          <a:prstGeom prst="rect">
            <a:avLst/>
          </a:prstGeom>
        </p:spPr>
        <p:txBody>
          <a:bodyPr wrap="square" lIns="0" tIns="0" rIns="0" bIns="0" rtlCol="0" anchor="t">
            <a:spAutoFit/>
          </a:bodyPr>
          <a:lstStyle/>
          <a:p>
            <a:pPr>
              <a:lnSpc>
                <a:spcPts val="3920"/>
              </a:lnSpc>
            </a:pPr>
            <a:r>
              <a:rPr lang="en-US" sz="2400" spc="36">
                <a:solidFill>
                  <a:srgbClr val="FDFDFD"/>
                </a:solidFill>
                <a:latin typeface="Open Sans 1"/>
                <a:ea typeface="Open Sans 1"/>
                <a:cs typeface="Open Sans 1"/>
                <a:sym typeface="Open Sans 1"/>
              </a:rPr>
              <a:t>U.S. Mission to France 2024</a:t>
            </a:r>
          </a:p>
          <a:p>
            <a:pPr algn="l">
              <a:lnSpc>
                <a:spcPts val="3920"/>
              </a:lnSpc>
            </a:pPr>
            <a:endParaRPr lang="en-US" sz="2800" spc="36">
              <a:solidFill>
                <a:srgbClr val="FDFDFD"/>
              </a:solidFill>
              <a:latin typeface="Open Sans 1"/>
              <a:ea typeface="Open Sans 1"/>
              <a:cs typeface="Open Sans 1"/>
              <a:sym typeface="Open Sans 1"/>
            </a:endParaRPr>
          </a:p>
        </p:txBody>
      </p:sp>
      <p:sp>
        <p:nvSpPr>
          <p:cNvPr id="10" name="Freeform 10"/>
          <p:cNvSpPr/>
          <p:nvPr/>
        </p:nvSpPr>
        <p:spPr>
          <a:xfrm>
            <a:off x="2267684" y="5704609"/>
            <a:ext cx="3173981" cy="484753"/>
          </a:xfrm>
          <a:custGeom>
            <a:avLst/>
            <a:gdLst/>
            <a:ahLst/>
            <a:cxnLst/>
            <a:rect l="l" t="t" r="r" b="b"/>
            <a:pathLst>
              <a:path w="3173981" h="484753">
                <a:moveTo>
                  <a:pt x="0" y="0"/>
                </a:moveTo>
                <a:lnTo>
                  <a:pt x="3173981" y="0"/>
                </a:lnTo>
                <a:lnTo>
                  <a:pt x="3173981" y="484753"/>
                </a:lnTo>
                <a:lnTo>
                  <a:pt x="0" y="4847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7096830" y="1952055"/>
            <a:ext cx="11515583" cy="7219925"/>
          </a:xfrm>
          <a:prstGeom prst="rect">
            <a:avLst/>
          </a:prstGeom>
        </p:spPr>
        <p:txBody>
          <a:bodyPr wrap="square" lIns="0" tIns="0" rIns="0" bIns="0" rtlCol="0" anchor="t">
            <a:spAutoFit/>
          </a:bodyPr>
          <a:lstStyle/>
          <a:p>
            <a:pPr algn="just">
              <a:lnSpc>
                <a:spcPct val="150000"/>
              </a:lnSpc>
            </a:pPr>
            <a:r>
              <a:rPr lang="en-US" sz="2800" b="1">
                <a:solidFill>
                  <a:srgbClr val="FFFFFF"/>
                </a:solidFill>
                <a:latin typeface="Exo 2"/>
                <a:ea typeface="Exo 2"/>
                <a:cs typeface="Exo 2"/>
                <a:sym typeface="Exo 2"/>
              </a:rPr>
              <a:t>Three Requirements to Run for U.S. President : </a:t>
            </a:r>
          </a:p>
          <a:p>
            <a:pPr algn="just">
              <a:lnSpc>
                <a:spcPct val="150000"/>
              </a:lnSpc>
            </a:pPr>
            <a:r>
              <a:rPr lang="en-US" sz="2800">
                <a:solidFill>
                  <a:srgbClr val="FFFFFF"/>
                </a:solidFill>
                <a:latin typeface="Exo 2"/>
                <a:ea typeface="Exo 2"/>
                <a:cs typeface="Exo 2"/>
                <a:sym typeface="Exo 2"/>
              </a:rPr>
              <a:t>(</a:t>
            </a:r>
            <a:r>
              <a:rPr lang="en-US" sz="2800" i="1">
                <a:solidFill>
                  <a:srgbClr val="FFFFFF"/>
                </a:solidFill>
                <a:latin typeface="Exo 2"/>
                <a:ea typeface="Exo 2"/>
                <a:cs typeface="Exo 2"/>
                <a:sym typeface="Exo 2"/>
              </a:rPr>
              <a:t>Article II, Section 1, Clause 5 of the Constitution</a:t>
            </a:r>
            <a:r>
              <a:rPr lang="en-US" sz="2800">
                <a:solidFill>
                  <a:srgbClr val="FFFFFF"/>
                </a:solidFill>
                <a:latin typeface="Exo 2"/>
                <a:ea typeface="Exo 2"/>
                <a:cs typeface="Exo 2"/>
                <a:sym typeface="Exo 2"/>
              </a:rPr>
              <a:t>)</a:t>
            </a:r>
          </a:p>
          <a:p>
            <a:pPr algn="just">
              <a:lnSpc>
                <a:spcPct val="150000"/>
              </a:lnSpc>
            </a:pPr>
            <a:endParaRPr lang="en-US" sz="2800">
              <a:solidFill>
                <a:srgbClr val="FFFFFF"/>
              </a:solidFill>
              <a:latin typeface="Exo 2"/>
              <a:ea typeface="Exo 2"/>
              <a:cs typeface="Exo 2"/>
              <a:sym typeface="Exo 2"/>
            </a:endParaRPr>
          </a:p>
          <a:p>
            <a:pPr algn="just">
              <a:lnSpc>
                <a:spcPct val="150000"/>
              </a:lnSpc>
            </a:pPr>
            <a:r>
              <a:rPr lang="en-US" sz="2800">
                <a:solidFill>
                  <a:srgbClr val="FFFFFF"/>
                </a:solidFill>
                <a:latin typeface="Exo 2"/>
                <a:ea typeface="Exo 2"/>
                <a:cs typeface="Exo 2"/>
                <a:sym typeface="Exo 2"/>
              </a:rPr>
              <a:t>	</a:t>
            </a:r>
            <a:r>
              <a:rPr lang="en-US" sz="2800" b="1">
                <a:solidFill>
                  <a:srgbClr val="FFFFFF"/>
                </a:solidFill>
                <a:latin typeface="Exo 2"/>
                <a:ea typeface="Exo 2"/>
                <a:cs typeface="Exo 2"/>
                <a:sym typeface="Exo 2"/>
              </a:rPr>
              <a:t>Natural-born citizen</a:t>
            </a:r>
            <a:r>
              <a:rPr lang="en-US" sz="2800">
                <a:solidFill>
                  <a:srgbClr val="FFFFFF"/>
                </a:solidFill>
                <a:latin typeface="Exo 2"/>
                <a:ea typeface="Exo 2"/>
                <a:cs typeface="Exo 2"/>
                <a:sym typeface="Exo 2"/>
              </a:rPr>
              <a:t>:</a:t>
            </a:r>
          </a:p>
          <a:p>
            <a:pPr marL="342900" indent="-342900" algn="just">
              <a:lnSpc>
                <a:spcPct val="150000"/>
              </a:lnSpc>
              <a:buFont typeface="Wingdings" panose="05000000000000000000" pitchFamily="2" charset="2"/>
              <a:buChar char="Ø"/>
            </a:pPr>
            <a:r>
              <a:rPr lang="en-US" sz="2800">
                <a:solidFill>
                  <a:srgbClr val="FFFFFF"/>
                </a:solidFill>
                <a:latin typeface="Exo 2"/>
                <a:ea typeface="Exo 2"/>
                <a:cs typeface="Exo 2"/>
                <a:sym typeface="Exo 2"/>
              </a:rPr>
              <a:t>Must be born in the U.S. or to U.S. citizen parents</a:t>
            </a:r>
          </a:p>
          <a:p>
            <a:pPr marL="342900" indent="-342900" algn="just">
              <a:lnSpc>
                <a:spcPct val="150000"/>
              </a:lnSpc>
              <a:buFont typeface="Wingdings" panose="05000000000000000000" pitchFamily="2" charset="2"/>
              <a:buChar char="Ø"/>
            </a:pPr>
            <a:r>
              <a:rPr lang="en-US" sz="2800">
                <a:solidFill>
                  <a:srgbClr val="FFFFFF"/>
                </a:solidFill>
                <a:latin typeface="Exo 2"/>
                <a:ea typeface="Exo 2"/>
                <a:cs typeface="Exo 2"/>
                <a:sym typeface="Exo 2"/>
              </a:rPr>
              <a:t>Cannot be a citizen through naturalization</a:t>
            </a:r>
          </a:p>
          <a:p>
            <a:pPr algn="just">
              <a:lnSpc>
                <a:spcPct val="150000"/>
              </a:lnSpc>
            </a:pPr>
            <a:endParaRPr lang="en-US" sz="2800">
              <a:solidFill>
                <a:srgbClr val="FFFFFF"/>
              </a:solidFill>
              <a:latin typeface="Exo 2"/>
              <a:ea typeface="Exo 2"/>
              <a:cs typeface="Exo 2"/>
              <a:sym typeface="Exo 2"/>
            </a:endParaRPr>
          </a:p>
          <a:p>
            <a:pPr algn="just">
              <a:lnSpc>
                <a:spcPct val="150000"/>
              </a:lnSpc>
            </a:pPr>
            <a:r>
              <a:rPr lang="en-US" sz="2800">
                <a:solidFill>
                  <a:srgbClr val="FFFFFF"/>
                </a:solidFill>
                <a:latin typeface="Exo 2"/>
                <a:ea typeface="Exo 2"/>
                <a:cs typeface="Exo 2"/>
                <a:sym typeface="Exo 2"/>
              </a:rPr>
              <a:t>	At least </a:t>
            </a:r>
            <a:r>
              <a:rPr lang="en-US" sz="2800" b="1">
                <a:solidFill>
                  <a:srgbClr val="FFFFFF"/>
                </a:solidFill>
                <a:latin typeface="Exo 2"/>
                <a:ea typeface="Exo 2"/>
                <a:cs typeface="Exo 2"/>
                <a:sym typeface="Exo 2"/>
              </a:rPr>
              <a:t>35 </a:t>
            </a:r>
            <a:r>
              <a:rPr lang="en-US" sz="2800">
                <a:solidFill>
                  <a:srgbClr val="FFFFFF"/>
                </a:solidFill>
                <a:latin typeface="Exo 2"/>
                <a:ea typeface="Exo 2"/>
                <a:cs typeface="Exo 2"/>
                <a:sym typeface="Exo 2"/>
              </a:rPr>
              <a:t>years old</a:t>
            </a:r>
          </a:p>
          <a:p>
            <a:pPr algn="just">
              <a:lnSpc>
                <a:spcPct val="150000"/>
              </a:lnSpc>
            </a:pPr>
            <a:endParaRPr lang="en-US" sz="2800">
              <a:solidFill>
                <a:srgbClr val="FFFFFF"/>
              </a:solidFill>
              <a:latin typeface="Exo 2"/>
              <a:ea typeface="Exo 2"/>
              <a:cs typeface="Exo 2"/>
              <a:sym typeface="Exo 2"/>
            </a:endParaRPr>
          </a:p>
          <a:p>
            <a:pPr algn="just">
              <a:lnSpc>
                <a:spcPct val="150000"/>
              </a:lnSpc>
            </a:pPr>
            <a:r>
              <a:rPr lang="en-US" sz="2800">
                <a:solidFill>
                  <a:srgbClr val="FFFFFF"/>
                </a:solidFill>
                <a:latin typeface="Exo 2"/>
                <a:ea typeface="Exo 2"/>
                <a:cs typeface="Exo 2"/>
                <a:sym typeface="Exo 2"/>
              </a:rPr>
              <a:t>	Resident of the United States for at least </a:t>
            </a:r>
            <a:r>
              <a:rPr lang="en-US" sz="2800" b="1">
                <a:solidFill>
                  <a:srgbClr val="FFFFFF"/>
                </a:solidFill>
                <a:latin typeface="Exo 2"/>
                <a:ea typeface="Exo 2"/>
                <a:cs typeface="Exo 2"/>
                <a:sym typeface="Exo 2"/>
              </a:rPr>
              <a:t>14 years</a:t>
            </a:r>
          </a:p>
          <a:p>
            <a:pPr algn="l">
              <a:lnSpc>
                <a:spcPts val="3359"/>
              </a:lnSpc>
            </a:pPr>
            <a:endParaRPr lang="en-US" sz="2400">
              <a:solidFill>
                <a:srgbClr val="FFFFFF"/>
              </a:solidFill>
              <a:latin typeface="Exo 2"/>
              <a:ea typeface="Exo 2"/>
              <a:cs typeface="Exo 2"/>
              <a:sym typeface="Exo 2"/>
            </a:endParaRPr>
          </a:p>
          <a:p>
            <a:pPr algn="l">
              <a:lnSpc>
                <a:spcPts val="2520"/>
              </a:lnSpc>
            </a:pPr>
            <a:endParaRPr lang="en-US" sz="2400">
              <a:solidFill>
                <a:srgbClr val="FFFFFF"/>
              </a:solidFill>
              <a:latin typeface="Exo 2"/>
              <a:ea typeface="Exo 2"/>
              <a:cs typeface="Exo 2"/>
              <a:sym typeface="Exo 2"/>
            </a:endParaRPr>
          </a:p>
        </p:txBody>
      </p:sp>
      <p:sp>
        <p:nvSpPr>
          <p:cNvPr id="10" name="Freeform 10"/>
          <p:cNvSpPr/>
          <p:nvPr/>
        </p:nvSpPr>
        <p:spPr>
          <a:xfrm>
            <a:off x="7059543" y="7941493"/>
            <a:ext cx="798287" cy="436827"/>
          </a:xfrm>
          <a:custGeom>
            <a:avLst/>
            <a:gdLst/>
            <a:ahLst/>
            <a:cxnLst/>
            <a:rect l="l" t="t" r="r" b="b"/>
            <a:pathLst>
              <a:path w="798287" h="364219">
                <a:moveTo>
                  <a:pt x="0" y="0"/>
                </a:moveTo>
                <a:lnTo>
                  <a:pt x="798287" y="0"/>
                </a:lnTo>
                <a:lnTo>
                  <a:pt x="798287" y="364218"/>
                </a:lnTo>
                <a:lnTo>
                  <a:pt x="0" y="3642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2000"/>
          </a:p>
        </p:txBody>
      </p:sp>
      <p:sp>
        <p:nvSpPr>
          <p:cNvPr id="11" name="TextBox 11"/>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Who can become President of the U.S. ?</a:t>
            </a:r>
          </a:p>
        </p:txBody>
      </p:sp>
      <p:sp>
        <p:nvSpPr>
          <p:cNvPr id="13" name="TextBox 13"/>
          <p:cNvSpPr txBox="1"/>
          <p:nvPr/>
        </p:nvSpPr>
        <p:spPr>
          <a:xfrm>
            <a:off x="1136000" y="7824076"/>
            <a:ext cx="5369570" cy="675640"/>
          </a:xfrm>
          <a:prstGeom prst="rect">
            <a:avLst/>
          </a:prstGeom>
        </p:spPr>
        <p:txBody>
          <a:bodyPr lIns="0" tIns="0" rIns="0" bIns="0" rtlCol="0" anchor="t">
            <a:spAutoFit/>
          </a:bodyPr>
          <a:lstStyle/>
          <a:p>
            <a:pPr algn="just">
              <a:lnSpc>
                <a:spcPts val="2659"/>
              </a:lnSpc>
              <a:spcBef>
                <a:spcPct val="0"/>
              </a:spcBef>
            </a:pPr>
            <a:r>
              <a:rPr lang="en-US" sz="1899" b="1">
                <a:solidFill>
                  <a:srgbClr val="FFFFFF"/>
                </a:solidFill>
                <a:latin typeface="Exo 2 Bold"/>
                <a:ea typeface="Exo 2 Bold"/>
                <a:cs typeface="Exo 2 Bold"/>
                <a:sym typeface="Exo 2 Bold"/>
              </a:rPr>
              <a:t>The President can only serve ​two 4-year terms ​</a:t>
            </a:r>
          </a:p>
          <a:p>
            <a:pPr algn="just">
              <a:lnSpc>
                <a:spcPts val="2659"/>
              </a:lnSpc>
              <a:spcBef>
                <a:spcPct val="0"/>
              </a:spcBef>
            </a:pPr>
            <a:r>
              <a:rPr lang="en-US" sz="1899" i="1">
                <a:solidFill>
                  <a:srgbClr val="FFFFFF"/>
                </a:solidFill>
                <a:latin typeface="Exo 2 Light Italics"/>
                <a:ea typeface="Exo 2 Light Italics"/>
                <a:cs typeface="Exo 2 Light Italics"/>
                <a:sym typeface="Exo 2 Light Italics"/>
              </a:rPr>
              <a:t>22nd Amendment of the Constitution </a:t>
            </a:r>
            <a:r>
              <a:rPr lang="en-US" sz="1899">
                <a:solidFill>
                  <a:srgbClr val="FFFFFF"/>
                </a:solidFill>
                <a:latin typeface="Exo 2 Light Italics"/>
                <a:ea typeface="Exo 2 Light Italics"/>
                <a:cs typeface="Exo 2 Light Italics"/>
                <a:sym typeface="Exo 2 Light Italics"/>
              </a:rPr>
              <a:t>1947</a:t>
            </a:r>
            <a:endParaRPr lang="en-US" sz="1899" i="1">
              <a:solidFill>
                <a:srgbClr val="FFFFFF"/>
              </a:solidFill>
              <a:latin typeface="Exo 2 Light Italics"/>
              <a:ea typeface="Exo 2 Light Italics"/>
              <a:cs typeface="Exo 2 Light Italics"/>
              <a:sym typeface="Exo 2 Light Italics"/>
            </a:endParaRPr>
          </a:p>
        </p:txBody>
      </p:sp>
      <p:sp>
        <p:nvSpPr>
          <p:cNvPr id="14" name="Freeform 14"/>
          <p:cNvSpPr/>
          <p:nvPr/>
        </p:nvSpPr>
        <p:spPr>
          <a:xfrm>
            <a:off x="6997960" y="4113117"/>
            <a:ext cx="798287" cy="436827"/>
          </a:xfrm>
          <a:custGeom>
            <a:avLst/>
            <a:gdLst/>
            <a:ahLst/>
            <a:cxnLst/>
            <a:rect l="l" t="t" r="r" b="b"/>
            <a:pathLst>
              <a:path w="798287" h="364219">
                <a:moveTo>
                  <a:pt x="0" y="0"/>
                </a:moveTo>
                <a:lnTo>
                  <a:pt x="798287" y="0"/>
                </a:lnTo>
                <a:lnTo>
                  <a:pt x="798287" y="364219"/>
                </a:lnTo>
                <a:lnTo>
                  <a:pt x="0" y="3642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2000"/>
          </a:p>
        </p:txBody>
      </p:sp>
      <p:sp>
        <p:nvSpPr>
          <p:cNvPr id="15" name="Freeform 15"/>
          <p:cNvSpPr/>
          <p:nvPr/>
        </p:nvSpPr>
        <p:spPr>
          <a:xfrm>
            <a:off x="6997960" y="6711006"/>
            <a:ext cx="798287" cy="436827"/>
          </a:xfrm>
          <a:custGeom>
            <a:avLst/>
            <a:gdLst/>
            <a:ahLst/>
            <a:cxnLst/>
            <a:rect l="l" t="t" r="r" b="b"/>
            <a:pathLst>
              <a:path w="798287" h="364219">
                <a:moveTo>
                  <a:pt x="0" y="0"/>
                </a:moveTo>
                <a:lnTo>
                  <a:pt x="798287" y="0"/>
                </a:lnTo>
                <a:lnTo>
                  <a:pt x="798287" y="364219"/>
                </a:lnTo>
                <a:lnTo>
                  <a:pt x="0" y="3642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2000"/>
          </a:p>
        </p:txBody>
      </p:sp>
      <p:sp>
        <p:nvSpPr>
          <p:cNvPr id="16" name="Freeform 16"/>
          <p:cNvSpPr/>
          <p:nvPr/>
        </p:nvSpPr>
        <p:spPr>
          <a:xfrm>
            <a:off x="1028700" y="3175905"/>
            <a:ext cx="5027051" cy="4524346"/>
          </a:xfrm>
          <a:custGeom>
            <a:avLst/>
            <a:gdLst/>
            <a:ahLst/>
            <a:cxnLst/>
            <a:rect l="l" t="t" r="r" b="b"/>
            <a:pathLst>
              <a:path w="5027051" h="4524346">
                <a:moveTo>
                  <a:pt x="0" y="0"/>
                </a:moveTo>
                <a:lnTo>
                  <a:pt x="5027051" y="0"/>
                </a:lnTo>
                <a:lnTo>
                  <a:pt x="5027051" y="4524346"/>
                </a:lnTo>
                <a:lnTo>
                  <a:pt x="0" y="4524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691AD928-D464-F239-F964-8C7276906681}"/>
              </a:ext>
            </a:extLst>
          </p:cNvPr>
          <p:cNvPicPr>
            <a:picLocks noChangeAspect="1"/>
          </p:cNvPicPr>
          <p:nvPr/>
        </p:nvPicPr>
        <p:blipFill>
          <a:blip r:embed="rId6"/>
          <a:stretch>
            <a:fillRect/>
          </a:stretch>
        </p:blipFill>
        <p:spPr>
          <a:xfrm>
            <a:off x="11075807" y="152909"/>
            <a:ext cx="7212193" cy="81083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423522" y="5543741"/>
            <a:ext cx="15513164" cy="3362844"/>
          </a:xfrm>
          <a:prstGeom prst="rect">
            <a:avLst/>
          </a:prstGeom>
        </p:spPr>
        <p:txBody>
          <a:bodyPr wrap="square" lIns="0" tIns="0" rIns="0" bIns="0" numCol="1" rtlCol="0" anchor="t">
            <a:spAutoFit/>
          </a:bodyPr>
          <a:lstStyle/>
          <a:p>
            <a:pPr algn="l">
              <a:lnSpc>
                <a:spcPts val="3359"/>
              </a:lnSpc>
            </a:pPr>
            <a:r>
              <a:rPr lang="en-US" sz="2399">
                <a:solidFill>
                  <a:srgbClr val="FFFFFF"/>
                </a:solidFill>
                <a:latin typeface="Exo 2"/>
                <a:ea typeface="Exo 2"/>
                <a:cs typeface="Exo 2"/>
                <a:sym typeface="Exo 2"/>
              </a:rPr>
              <a:t>​</a:t>
            </a:r>
          </a:p>
          <a:p>
            <a:pPr algn="l">
              <a:lnSpc>
                <a:spcPct val="150000"/>
              </a:lnSpc>
            </a:pPr>
            <a:r>
              <a:rPr lang="en-US" sz="2600">
                <a:solidFill>
                  <a:srgbClr val="FFFFFF"/>
                </a:solidFill>
                <a:latin typeface="Exo 2"/>
                <a:ea typeface="Exo 2"/>
                <a:cs typeface="Exo 2"/>
                <a:sym typeface="Exo 2"/>
              </a:rPr>
              <a:t>                    Head of the </a:t>
            </a:r>
            <a:r>
              <a:rPr lang="en-US" sz="2600" b="1">
                <a:solidFill>
                  <a:srgbClr val="FFFFFF"/>
                </a:solidFill>
                <a:latin typeface="Exo 2"/>
                <a:ea typeface="Exo 2"/>
                <a:cs typeface="Exo 2"/>
                <a:sym typeface="Exo 2"/>
              </a:rPr>
              <a:t>Executive</a:t>
            </a:r>
            <a:r>
              <a:rPr lang="en-US" sz="2600">
                <a:solidFill>
                  <a:srgbClr val="FFFFFF"/>
                </a:solidFill>
                <a:latin typeface="Exo 2"/>
                <a:ea typeface="Exo 2"/>
                <a:cs typeface="Exo 2"/>
                <a:sym typeface="Exo 2"/>
              </a:rPr>
              <a:t> branch​ </a:t>
            </a:r>
          </a:p>
          <a:p>
            <a:pPr algn="l">
              <a:lnSpc>
                <a:spcPct val="150000"/>
              </a:lnSpc>
            </a:pPr>
            <a:r>
              <a:rPr lang="en-US" sz="2600">
                <a:solidFill>
                  <a:srgbClr val="FFFFFF"/>
                </a:solidFill>
                <a:latin typeface="Exo 2"/>
                <a:ea typeface="Exo 2"/>
                <a:cs typeface="Exo 2"/>
                <a:sym typeface="Exo 2"/>
              </a:rPr>
              <a:t>​</a:t>
            </a:r>
          </a:p>
          <a:p>
            <a:pPr algn="l">
              <a:lnSpc>
                <a:spcPct val="150000"/>
              </a:lnSpc>
            </a:pPr>
            <a:r>
              <a:rPr lang="en-US" sz="2600">
                <a:solidFill>
                  <a:srgbClr val="FFFFFF"/>
                </a:solidFill>
                <a:latin typeface="Exo 2"/>
                <a:ea typeface="Exo 2"/>
                <a:cs typeface="Exo 2"/>
                <a:sym typeface="Exo 2"/>
              </a:rPr>
              <a:t>                    </a:t>
            </a:r>
            <a:r>
              <a:rPr lang="en-US" sz="2600" b="1">
                <a:solidFill>
                  <a:srgbClr val="FFFFFF"/>
                </a:solidFill>
                <a:latin typeface="Exo 2"/>
                <a:ea typeface="Exo 2"/>
                <a:cs typeface="Exo 2"/>
                <a:sym typeface="Exo 2"/>
              </a:rPr>
              <a:t>Commander-in-Chief</a:t>
            </a:r>
            <a:r>
              <a:rPr lang="en-US" sz="2600">
                <a:solidFill>
                  <a:srgbClr val="FFFFFF"/>
                </a:solidFill>
                <a:latin typeface="Exo 2"/>
                <a:ea typeface="Exo 2"/>
                <a:cs typeface="Exo 2"/>
                <a:sym typeface="Exo 2"/>
              </a:rPr>
              <a:t> of the armed forces </a:t>
            </a:r>
          </a:p>
          <a:p>
            <a:pPr algn="l">
              <a:lnSpc>
                <a:spcPct val="150000"/>
              </a:lnSpc>
            </a:pPr>
            <a:r>
              <a:rPr lang="en-US" sz="2600">
                <a:solidFill>
                  <a:srgbClr val="FFFFFF"/>
                </a:solidFill>
                <a:latin typeface="Exo 2"/>
                <a:ea typeface="Exo 2"/>
                <a:cs typeface="Exo 2"/>
                <a:sym typeface="Exo 2"/>
              </a:rPr>
              <a:t>​</a:t>
            </a:r>
          </a:p>
          <a:p>
            <a:pPr algn="l">
              <a:lnSpc>
                <a:spcPct val="150000"/>
              </a:lnSpc>
            </a:pPr>
            <a:r>
              <a:rPr lang="en-US" sz="2600">
                <a:solidFill>
                  <a:srgbClr val="FFFFFF"/>
                </a:solidFill>
                <a:latin typeface="Exo 2"/>
                <a:ea typeface="Exo 2"/>
                <a:cs typeface="Exo 2"/>
                <a:sym typeface="Exo 2"/>
              </a:rPr>
              <a:t>                    Appoints high-ranking officials of executive  agencies and members of the federal judiciary​ </a:t>
            </a:r>
          </a:p>
        </p:txBody>
      </p:sp>
      <p:sp>
        <p:nvSpPr>
          <p:cNvPr id="10" name="Freeform 10"/>
          <p:cNvSpPr/>
          <p:nvPr/>
        </p:nvSpPr>
        <p:spPr>
          <a:xfrm>
            <a:off x="540860" y="6128727"/>
            <a:ext cx="975679" cy="445154"/>
          </a:xfrm>
          <a:custGeom>
            <a:avLst/>
            <a:gdLst/>
            <a:ahLst/>
            <a:cxnLst/>
            <a:rect l="l" t="t" r="r" b="b"/>
            <a:pathLst>
              <a:path w="975679" h="445154">
                <a:moveTo>
                  <a:pt x="0" y="0"/>
                </a:moveTo>
                <a:lnTo>
                  <a:pt x="975679" y="0"/>
                </a:lnTo>
                <a:lnTo>
                  <a:pt x="975679" y="445153"/>
                </a:lnTo>
                <a:lnTo>
                  <a:pt x="0" y="445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9279531" y="6117344"/>
            <a:ext cx="975679" cy="445154"/>
          </a:xfrm>
          <a:custGeom>
            <a:avLst/>
            <a:gdLst/>
            <a:ahLst/>
            <a:cxnLst/>
            <a:rect l="l" t="t" r="r" b="b"/>
            <a:pathLst>
              <a:path w="975679" h="445154">
                <a:moveTo>
                  <a:pt x="0" y="0"/>
                </a:moveTo>
                <a:lnTo>
                  <a:pt x="975679" y="0"/>
                </a:lnTo>
                <a:lnTo>
                  <a:pt x="975679" y="445153"/>
                </a:lnTo>
                <a:lnTo>
                  <a:pt x="0" y="445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9279530" y="7333227"/>
            <a:ext cx="975679" cy="445154"/>
          </a:xfrm>
          <a:custGeom>
            <a:avLst/>
            <a:gdLst/>
            <a:ahLst/>
            <a:cxnLst/>
            <a:rect l="l" t="t" r="r" b="b"/>
            <a:pathLst>
              <a:path w="975679" h="445154">
                <a:moveTo>
                  <a:pt x="0" y="0"/>
                </a:moveTo>
                <a:lnTo>
                  <a:pt x="975679" y="0"/>
                </a:lnTo>
                <a:lnTo>
                  <a:pt x="975679" y="445154"/>
                </a:lnTo>
                <a:lnTo>
                  <a:pt x="0" y="445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540860" y="7279328"/>
            <a:ext cx="975679" cy="445154"/>
          </a:xfrm>
          <a:custGeom>
            <a:avLst/>
            <a:gdLst/>
            <a:ahLst/>
            <a:cxnLst/>
            <a:rect l="l" t="t" r="r" b="b"/>
            <a:pathLst>
              <a:path w="975679" h="445154">
                <a:moveTo>
                  <a:pt x="0" y="0"/>
                </a:moveTo>
                <a:lnTo>
                  <a:pt x="975679" y="0"/>
                </a:lnTo>
                <a:lnTo>
                  <a:pt x="975679" y="445153"/>
                </a:lnTo>
                <a:lnTo>
                  <a:pt x="0" y="445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540860" y="8488221"/>
            <a:ext cx="975679" cy="445154"/>
          </a:xfrm>
          <a:custGeom>
            <a:avLst/>
            <a:gdLst/>
            <a:ahLst/>
            <a:cxnLst/>
            <a:rect l="l" t="t" r="r" b="b"/>
            <a:pathLst>
              <a:path w="975679" h="445154">
                <a:moveTo>
                  <a:pt x="0" y="0"/>
                </a:moveTo>
                <a:lnTo>
                  <a:pt x="975679" y="0"/>
                </a:lnTo>
                <a:lnTo>
                  <a:pt x="975679" y="445154"/>
                </a:lnTo>
                <a:lnTo>
                  <a:pt x="0" y="445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6"/>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What are the main roles of the President ?</a:t>
            </a:r>
          </a:p>
        </p:txBody>
      </p:sp>
      <p:pic>
        <p:nvPicPr>
          <p:cNvPr id="5" name="Picture 4">
            <a:extLst>
              <a:ext uri="{FF2B5EF4-FFF2-40B4-BE49-F238E27FC236}">
                <a16:creationId xmlns:a16="http://schemas.microsoft.com/office/drawing/2014/main" id="{CBB09E6E-1A45-1761-2FEE-40FD4CC7AF1C}"/>
              </a:ext>
            </a:extLst>
          </p:cNvPr>
          <p:cNvPicPr>
            <a:picLocks noChangeAspect="1"/>
          </p:cNvPicPr>
          <p:nvPr/>
        </p:nvPicPr>
        <p:blipFill>
          <a:blip r:embed="rId4"/>
          <a:stretch>
            <a:fillRect/>
          </a:stretch>
        </p:blipFill>
        <p:spPr>
          <a:xfrm>
            <a:off x="10895333" y="229974"/>
            <a:ext cx="7212193" cy="810838"/>
          </a:xfrm>
          <a:prstGeom prst="rect">
            <a:avLst/>
          </a:prstGeom>
        </p:spPr>
      </p:pic>
      <p:pic>
        <p:nvPicPr>
          <p:cNvPr id="6" name="Picture 5">
            <a:extLst>
              <a:ext uri="{FF2B5EF4-FFF2-40B4-BE49-F238E27FC236}">
                <a16:creationId xmlns:a16="http://schemas.microsoft.com/office/drawing/2014/main" id="{D683717A-6FE3-187B-15F9-694424E46B6C}"/>
              </a:ext>
            </a:extLst>
          </p:cNvPr>
          <p:cNvPicPr>
            <a:picLocks noChangeAspect="1"/>
          </p:cNvPicPr>
          <p:nvPr/>
        </p:nvPicPr>
        <p:blipFill>
          <a:blip r:embed="rId5"/>
          <a:stretch>
            <a:fillRect/>
          </a:stretch>
        </p:blipFill>
        <p:spPr>
          <a:xfrm>
            <a:off x="4877186" y="1569315"/>
            <a:ext cx="7011336" cy="3947636"/>
          </a:xfrm>
          <a:prstGeom prst="rect">
            <a:avLst/>
          </a:prstGeom>
        </p:spPr>
      </p:pic>
      <p:sp>
        <p:nvSpPr>
          <p:cNvPr id="7" name="TextBox 6">
            <a:extLst>
              <a:ext uri="{FF2B5EF4-FFF2-40B4-BE49-F238E27FC236}">
                <a16:creationId xmlns:a16="http://schemas.microsoft.com/office/drawing/2014/main" id="{35A67F63-2A7A-31D3-551A-A25F7662C67F}"/>
              </a:ext>
            </a:extLst>
          </p:cNvPr>
          <p:cNvSpPr txBox="1"/>
          <p:nvPr/>
        </p:nvSpPr>
        <p:spPr>
          <a:xfrm>
            <a:off x="1733133" y="2979519"/>
            <a:ext cx="3326932"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bg1"/>
                </a:solidFill>
                <a:latin typeface="Exo 2"/>
              </a:rPr>
              <a:t>Joe Biden (2021-2025)</a:t>
            </a:r>
          </a:p>
          <a:p>
            <a:pPr marL="285750" indent="-285750">
              <a:buFont typeface="Arial" panose="020B0604020202020204" pitchFamily="34" charset="0"/>
              <a:buChar char="•"/>
            </a:pPr>
            <a:r>
              <a:rPr lang="en-US">
                <a:solidFill>
                  <a:schemeClr val="bg1"/>
                </a:solidFill>
                <a:latin typeface="Exo 2"/>
              </a:rPr>
              <a:t>Donald Trump (2017-2021)</a:t>
            </a:r>
          </a:p>
        </p:txBody>
      </p:sp>
      <p:sp>
        <p:nvSpPr>
          <p:cNvPr id="8" name="TextBox 7">
            <a:extLst>
              <a:ext uri="{FF2B5EF4-FFF2-40B4-BE49-F238E27FC236}">
                <a16:creationId xmlns:a16="http://schemas.microsoft.com/office/drawing/2014/main" id="{F0A8C1C8-BAD2-0171-9F03-CEB76B12CDF5}"/>
              </a:ext>
            </a:extLst>
          </p:cNvPr>
          <p:cNvSpPr txBox="1"/>
          <p:nvPr/>
        </p:nvSpPr>
        <p:spPr>
          <a:xfrm>
            <a:off x="11991703" y="2979518"/>
            <a:ext cx="3572691"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bg1"/>
                </a:solidFill>
                <a:latin typeface="Exo 2" panose="020B0604020202020204" charset="0"/>
              </a:rPr>
              <a:t>Barack Obama (2009-2017)</a:t>
            </a:r>
          </a:p>
          <a:p>
            <a:pPr marL="285750" indent="-285750">
              <a:buFont typeface="Arial" panose="020B0604020202020204" pitchFamily="34" charset="0"/>
              <a:buChar char="•"/>
            </a:pPr>
            <a:r>
              <a:rPr lang="en-US">
                <a:solidFill>
                  <a:schemeClr val="bg1"/>
                </a:solidFill>
                <a:latin typeface="Exo 2" panose="020B0604020202020204" charset="0"/>
              </a:rPr>
              <a:t>George W. Bush (2001-2009)</a:t>
            </a:r>
            <a:endParaRPr lang="en-US">
              <a:solidFill>
                <a:schemeClr val="bg1"/>
              </a:solidFill>
              <a:latin typeface="Exo 2" panose="020B0604020202020204" charset="0"/>
              <a:ea typeface="Calibri"/>
              <a:cs typeface="Calibri"/>
            </a:endParaRPr>
          </a:p>
        </p:txBody>
      </p:sp>
      <p:sp>
        <p:nvSpPr>
          <p:cNvPr id="17" name="TextBox 16">
            <a:extLst>
              <a:ext uri="{FF2B5EF4-FFF2-40B4-BE49-F238E27FC236}">
                <a16:creationId xmlns:a16="http://schemas.microsoft.com/office/drawing/2014/main" id="{36630C74-400D-804A-D004-4AE983DBA0B5}"/>
              </a:ext>
            </a:extLst>
          </p:cNvPr>
          <p:cNvSpPr txBox="1"/>
          <p:nvPr/>
        </p:nvSpPr>
        <p:spPr>
          <a:xfrm>
            <a:off x="8976201" y="5669831"/>
            <a:ext cx="9144000" cy="2369880"/>
          </a:xfrm>
          <a:prstGeom prst="rect">
            <a:avLst/>
          </a:prstGeom>
          <a:noFill/>
        </p:spPr>
        <p:txBody>
          <a:bodyPr wrap="square">
            <a:spAutoFit/>
          </a:bodyPr>
          <a:lstStyle/>
          <a:p>
            <a:endParaRPr lang="en-US" sz="2600">
              <a:solidFill>
                <a:schemeClr val="bg1"/>
              </a:solidFill>
              <a:latin typeface="Exo 2" panose="020B0604020202020204" charset="0"/>
            </a:endParaRPr>
          </a:p>
          <a:p>
            <a:r>
              <a:rPr lang="en-US" sz="2600">
                <a:solidFill>
                  <a:schemeClr val="bg1"/>
                </a:solidFill>
                <a:latin typeface="Exo 2" panose="020B0604020202020204" charset="0"/>
              </a:rPr>
              <a:t>                   Signs treaties with foreign governments​ </a:t>
            </a:r>
          </a:p>
          <a:p>
            <a:r>
              <a:rPr lang="en-US" sz="2600">
                <a:solidFill>
                  <a:schemeClr val="bg1"/>
                </a:solidFill>
                <a:latin typeface="Exo 2" panose="020B0604020202020204" charset="0"/>
              </a:rPr>
              <a:t>​</a:t>
            </a:r>
          </a:p>
          <a:p>
            <a:endParaRPr lang="en-US" sz="2600">
              <a:solidFill>
                <a:schemeClr val="bg1"/>
              </a:solidFill>
              <a:latin typeface="Exo 2" panose="020B0604020202020204" charset="0"/>
            </a:endParaRPr>
          </a:p>
          <a:p>
            <a:r>
              <a:rPr lang="en-US" sz="2600">
                <a:solidFill>
                  <a:schemeClr val="bg1"/>
                </a:solidFill>
                <a:latin typeface="Exo 2" panose="020B0604020202020204" charset="0"/>
              </a:rPr>
              <a:t>                    Signs or vetoes legislation passed by Congress</a:t>
            </a:r>
          </a:p>
          <a:p>
            <a:r>
              <a:rPr lang="en-US"/>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083878" y="3181562"/>
            <a:ext cx="12894582" cy="5116785"/>
          </a:xfrm>
          <a:prstGeom prst="rect">
            <a:avLst/>
          </a:prstGeom>
        </p:spPr>
        <p:txBody>
          <a:bodyPr lIns="0" tIns="0" rIns="0" bIns="0" rtlCol="0" anchor="t">
            <a:spAutoFit/>
          </a:bodyPr>
          <a:lstStyle/>
          <a:p>
            <a:pPr algn="l">
              <a:lnSpc>
                <a:spcPts val="3359"/>
              </a:lnSpc>
            </a:pPr>
            <a:r>
              <a:rPr lang="en-US" sz="2399">
                <a:solidFill>
                  <a:srgbClr val="FFFFFF"/>
                </a:solidFill>
                <a:latin typeface="Exo 2"/>
                <a:ea typeface="Exo 2"/>
                <a:cs typeface="Exo 2"/>
                <a:sym typeface="Exo 2"/>
              </a:rPr>
              <a:t>​</a:t>
            </a:r>
          </a:p>
          <a:p>
            <a:pPr algn="l">
              <a:lnSpc>
                <a:spcPts val="3359"/>
              </a:lnSpc>
            </a:pPr>
            <a:r>
              <a:rPr lang="en-US" sz="2399">
                <a:solidFill>
                  <a:srgbClr val="FFFFFF"/>
                </a:solidFill>
                <a:latin typeface="Exo 2"/>
                <a:ea typeface="Exo 2"/>
                <a:cs typeface="Exo 2"/>
                <a:sym typeface="Exo 2"/>
              </a:rPr>
              <a:t>                </a:t>
            </a:r>
            <a:r>
              <a:rPr lang="en-US" sz="2399" b="1">
                <a:solidFill>
                  <a:srgbClr val="FFFFFF"/>
                </a:solidFill>
                <a:latin typeface="Exo 2"/>
                <a:ea typeface="Exo 2"/>
                <a:cs typeface="Exo 2"/>
                <a:sym typeface="Exo 2"/>
              </a:rPr>
              <a:t>Stands for election </a:t>
            </a:r>
            <a:r>
              <a:rPr lang="en-US" sz="2399">
                <a:solidFill>
                  <a:srgbClr val="FFFFFF"/>
                </a:solidFill>
                <a:latin typeface="Exo 2"/>
                <a:ea typeface="Exo 2"/>
                <a:cs typeface="Exo 2"/>
                <a:sym typeface="Exo 2"/>
              </a:rPr>
              <a:t>with the President </a:t>
            </a:r>
          </a:p>
          <a:p>
            <a:pPr algn="l">
              <a:lnSpc>
                <a:spcPts val="3359"/>
              </a:lnSpc>
            </a:pPr>
            <a:r>
              <a:rPr lang="en-US" sz="2399" i="1">
                <a:solidFill>
                  <a:srgbClr val="FFFFFF"/>
                </a:solidFill>
                <a:latin typeface="Exo 2 Italics"/>
                <a:ea typeface="Exo 2 Italics"/>
                <a:cs typeface="Exo 2 Italics"/>
                <a:sym typeface="Exo 2 Italics"/>
              </a:rPr>
              <a:t>                    Presidential Ticket​ </a:t>
            </a:r>
          </a:p>
          <a:p>
            <a:pPr algn="l">
              <a:lnSpc>
                <a:spcPts val="3359"/>
              </a:lnSpc>
            </a:pPr>
            <a:endParaRPr lang="en-US" sz="2399" i="1">
              <a:solidFill>
                <a:srgbClr val="FFFFFF"/>
              </a:solidFill>
              <a:latin typeface="Exo 2 Italics"/>
              <a:ea typeface="Exo 2 Italics"/>
              <a:cs typeface="Exo 2 Italics"/>
              <a:sym typeface="Exo 2 Italics"/>
            </a:endParaRPr>
          </a:p>
          <a:p>
            <a:pPr algn="l">
              <a:lnSpc>
                <a:spcPts val="3359"/>
              </a:lnSpc>
            </a:pPr>
            <a:r>
              <a:rPr lang="en-US" sz="2399">
                <a:solidFill>
                  <a:srgbClr val="FFFFFF"/>
                </a:solidFill>
                <a:latin typeface="Exo 2"/>
                <a:ea typeface="Exo 2"/>
                <a:cs typeface="Exo 2"/>
                <a:sym typeface="Exo 2"/>
              </a:rPr>
              <a:t>                Is </a:t>
            </a:r>
            <a:r>
              <a:rPr lang="en-US" sz="2399" b="1">
                <a:solidFill>
                  <a:srgbClr val="FFFFFF"/>
                </a:solidFill>
                <a:latin typeface="Exo 2"/>
                <a:ea typeface="Exo 2"/>
                <a:cs typeface="Exo 2"/>
                <a:sym typeface="Exo 2"/>
              </a:rPr>
              <a:t>second</a:t>
            </a:r>
            <a:r>
              <a:rPr lang="en-US" sz="2399">
                <a:solidFill>
                  <a:srgbClr val="FFFFFF"/>
                </a:solidFill>
                <a:latin typeface="Exo 2"/>
                <a:ea typeface="Exo 2"/>
                <a:cs typeface="Exo 2"/>
                <a:sym typeface="Exo 2"/>
              </a:rPr>
              <a:t> in the presidential line of succession </a:t>
            </a:r>
          </a:p>
          <a:p>
            <a:pPr algn="l">
              <a:lnSpc>
                <a:spcPts val="3359"/>
              </a:lnSpc>
            </a:pPr>
            <a:r>
              <a:rPr lang="en-US" sz="2399" i="1">
                <a:solidFill>
                  <a:srgbClr val="FFFFFF"/>
                </a:solidFill>
                <a:latin typeface="Exo 2 Italics"/>
                <a:ea typeface="Exo 2 Italics"/>
                <a:cs typeface="Exo 2 Italics"/>
                <a:sym typeface="Exo 2 Italics"/>
              </a:rPr>
              <a:t>                    Replace the President in the event of the latter's death, resignation, or impeachment​ </a:t>
            </a:r>
          </a:p>
          <a:p>
            <a:pPr algn="l">
              <a:lnSpc>
                <a:spcPts val="3359"/>
              </a:lnSpc>
            </a:pPr>
            <a:endParaRPr lang="en-US" sz="2399" i="1">
              <a:solidFill>
                <a:srgbClr val="FFFFFF"/>
              </a:solidFill>
              <a:latin typeface="Exo 2 Italics"/>
              <a:ea typeface="Exo 2 Italics"/>
              <a:cs typeface="Exo 2 Italics"/>
              <a:sym typeface="Exo 2 Italics"/>
            </a:endParaRPr>
          </a:p>
          <a:p>
            <a:pPr algn="l">
              <a:lnSpc>
                <a:spcPts val="3359"/>
              </a:lnSpc>
            </a:pPr>
            <a:r>
              <a:rPr lang="en-US" sz="2399">
                <a:solidFill>
                  <a:srgbClr val="FFFFFF"/>
                </a:solidFill>
                <a:latin typeface="Exo 2"/>
                <a:ea typeface="Exo 2"/>
                <a:cs typeface="Exo 2"/>
                <a:sym typeface="Exo 2"/>
              </a:rPr>
              <a:t>                Is the </a:t>
            </a:r>
            <a:r>
              <a:rPr lang="en-US" sz="2399" b="1">
                <a:solidFill>
                  <a:srgbClr val="FFFFFF"/>
                </a:solidFill>
                <a:latin typeface="Exo 2"/>
                <a:ea typeface="Exo 2"/>
                <a:cs typeface="Exo 2"/>
                <a:sym typeface="Exo 2"/>
              </a:rPr>
              <a:t>President of the Senate​</a:t>
            </a:r>
          </a:p>
          <a:p>
            <a:pPr algn="l">
              <a:lnSpc>
                <a:spcPts val="3359"/>
              </a:lnSpc>
            </a:pPr>
            <a:r>
              <a:rPr lang="en-US" sz="2399">
                <a:solidFill>
                  <a:srgbClr val="FFFFFF"/>
                </a:solidFill>
                <a:latin typeface="Exo 2"/>
                <a:ea typeface="Exo 2"/>
                <a:cs typeface="Exo 2"/>
                <a:sym typeface="Exo 2"/>
              </a:rPr>
              <a:t>                </a:t>
            </a:r>
            <a:r>
              <a:rPr lang="en-US" sz="2399" i="1">
                <a:solidFill>
                  <a:srgbClr val="FFFFFF"/>
                </a:solidFill>
                <a:latin typeface="Exo 2 Italics"/>
                <a:ea typeface="Exo 2 Italics"/>
                <a:cs typeface="Exo 2 Italics"/>
                <a:sym typeface="Exo 2 Italics"/>
              </a:rPr>
              <a:t>Operates within both the executive and legislative branches of government</a:t>
            </a:r>
          </a:p>
          <a:p>
            <a:pPr algn="l">
              <a:lnSpc>
                <a:spcPts val="3359"/>
              </a:lnSpc>
            </a:pPr>
            <a:endParaRPr lang="en-US" sz="2399" i="1">
              <a:solidFill>
                <a:srgbClr val="FFFFFF"/>
              </a:solidFill>
              <a:latin typeface="Exo 2 Italics"/>
              <a:ea typeface="Exo 2 Italics"/>
              <a:cs typeface="Exo 2 Italics"/>
              <a:sym typeface="Exo 2 Italics"/>
            </a:endParaRPr>
          </a:p>
          <a:p>
            <a:pPr algn="l">
              <a:lnSpc>
                <a:spcPts val="3359"/>
              </a:lnSpc>
            </a:pPr>
            <a:endParaRPr lang="en-US" sz="2399" i="1">
              <a:solidFill>
                <a:srgbClr val="FFFFFF"/>
              </a:solidFill>
              <a:latin typeface="Exo 2 Italics"/>
              <a:ea typeface="Exo 2 Italics"/>
              <a:cs typeface="Exo 2 Italics"/>
              <a:sym typeface="Exo 2 Italics"/>
            </a:endParaRPr>
          </a:p>
          <a:p>
            <a:pPr algn="l">
              <a:lnSpc>
                <a:spcPts val="2520"/>
              </a:lnSpc>
            </a:pPr>
            <a:endParaRPr lang="en-US" sz="2399" i="1">
              <a:solidFill>
                <a:srgbClr val="FFFFFF"/>
              </a:solidFill>
              <a:latin typeface="Exo 2 Italics"/>
              <a:ea typeface="Exo 2 Italics"/>
              <a:cs typeface="Exo 2 Italics"/>
              <a:sym typeface="Exo 2 Italics"/>
            </a:endParaRPr>
          </a:p>
        </p:txBody>
      </p:sp>
      <p:sp>
        <p:nvSpPr>
          <p:cNvPr id="10" name="Freeform 10"/>
          <p:cNvSpPr/>
          <p:nvPr/>
        </p:nvSpPr>
        <p:spPr>
          <a:xfrm>
            <a:off x="630468" y="3407305"/>
            <a:ext cx="4164193" cy="4459645"/>
          </a:xfrm>
          <a:custGeom>
            <a:avLst/>
            <a:gdLst/>
            <a:ahLst/>
            <a:cxnLst/>
            <a:rect l="l" t="t" r="r" b="b"/>
            <a:pathLst>
              <a:path w="4164193" h="4459645">
                <a:moveTo>
                  <a:pt x="0" y="0"/>
                </a:moveTo>
                <a:lnTo>
                  <a:pt x="4164193" y="0"/>
                </a:lnTo>
                <a:lnTo>
                  <a:pt x="4164193" y="4459644"/>
                </a:lnTo>
                <a:lnTo>
                  <a:pt x="0" y="4459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5083878" y="3684599"/>
            <a:ext cx="975679" cy="445154"/>
          </a:xfrm>
          <a:custGeom>
            <a:avLst/>
            <a:gdLst/>
            <a:ahLst/>
            <a:cxnLst/>
            <a:rect l="l" t="t" r="r" b="b"/>
            <a:pathLst>
              <a:path w="975679" h="445154">
                <a:moveTo>
                  <a:pt x="0" y="0"/>
                </a:moveTo>
                <a:lnTo>
                  <a:pt x="975679" y="0"/>
                </a:lnTo>
                <a:lnTo>
                  <a:pt x="975679" y="445154"/>
                </a:lnTo>
                <a:lnTo>
                  <a:pt x="0" y="445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1000124" y="796817"/>
            <a:ext cx="11801475" cy="474489"/>
          </a:xfrm>
          <a:prstGeom prst="rect">
            <a:avLst/>
          </a:prstGeom>
        </p:spPr>
        <p:txBody>
          <a:bodyPr wrap="square"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What are the main roles of the Vice President ?</a:t>
            </a:r>
          </a:p>
        </p:txBody>
      </p:sp>
      <p:sp>
        <p:nvSpPr>
          <p:cNvPr id="14" name="TextBox 14"/>
          <p:cNvSpPr txBox="1"/>
          <p:nvPr/>
        </p:nvSpPr>
        <p:spPr>
          <a:xfrm>
            <a:off x="748406" y="7080688"/>
            <a:ext cx="3966418" cy="593983"/>
          </a:xfrm>
          <a:prstGeom prst="rect">
            <a:avLst/>
          </a:prstGeom>
        </p:spPr>
        <p:txBody>
          <a:bodyPr lIns="0" tIns="0" rIns="0" bIns="0" rtlCol="0" anchor="t">
            <a:spAutoFit/>
          </a:bodyPr>
          <a:lstStyle/>
          <a:p>
            <a:pPr algn="ctr">
              <a:lnSpc>
                <a:spcPts val="2435"/>
              </a:lnSpc>
              <a:spcBef>
                <a:spcPct val="0"/>
              </a:spcBef>
            </a:pPr>
            <a:r>
              <a:rPr lang="en-US" sz="1739" u="sng">
                <a:solidFill>
                  <a:srgbClr val="FFFFFF"/>
                </a:solidFill>
                <a:latin typeface="Open Sans 1 Light"/>
                <a:ea typeface="Open Sans 1 Light"/>
                <a:cs typeface="Open Sans 1 Light"/>
                <a:sym typeface="Open Sans 1 Light"/>
              </a:rPr>
              <a:t>Current Vice President:</a:t>
            </a:r>
            <a:r>
              <a:rPr lang="en-US" sz="1739">
                <a:solidFill>
                  <a:srgbClr val="FFFFFF"/>
                </a:solidFill>
                <a:latin typeface="Open Sans 1 Light"/>
                <a:ea typeface="Open Sans 1 Light"/>
                <a:cs typeface="Open Sans 1 Light"/>
                <a:sym typeface="Open Sans 1 Light"/>
              </a:rPr>
              <a:t> </a:t>
            </a:r>
            <a:r>
              <a:rPr lang="en-US" sz="1739" b="1">
                <a:solidFill>
                  <a:srgbClr val="FFFFFF"/>
                </a:solidFill>
                <a:latin typeface="Open Sans 1 Bold"/>
                <a:ea typeface="Open Sans 1 Bold"/>
                <a:cs typeface="Open Sans 1 Bold"/>
                <a:sym typeface="Open Sans 1 Bold"/>
              </a:rPr>
              <a:t>Kamala Harris</a:t>
            </a:r>
            <a:r>
              <a:rPr lang="en-US" sz="1739">
                <a:solidFill>
                  <a:srgbClr val="FFFFFF"/>
                </a:solidFill>
                <a:latin typeface="Open Sans 1 Light"/>
                <a:ea typeface="Open Sans 1 Light"/>
                <a:cs typeface="Open Sans 1 Light"/>
                <a:sym typeface="Open Sans 1 Light"/>
              </a:rPr>
              <a:t> ​</a:t>
            </a:r>
          </a:p>
          <a:p>
            <a:pPr algn="ctr">
              <a:lnSpc>
                <a:spcPts val="2435"/>
              </a:lnSpc>
              <a:spcBef>
                <a:spcPct val="0"/>
              </a:spcBef>
            </a:pPr>
            <a:r>
              <a:rPr lang="en-US" sz="1739" i="1">
                <a:solidFill>
                  <a:srgbClr val="FFFFFF"/>
                </a:solidFill>
                <a:latin typeface="Open Sans 1 Light Italics"/>
                <a:ea typeface="Open Sans 1 Light Italics"/>
                <a:cs typeface="Open Sans 1 Light Italics"/>
                <a:sym typeface="Open Sans 1 Light Italics"/>
              </a:rPr>
              <a:t>Running for the Democratic Party</a:t>
            </a:r>
          </a:p>
        </p:txBody>
      </p:sp>
      <p:sp>
        <p:nvSpPr>
          <p:cNvPr id="15" name="Freeform 15"/>
          <p:cNvSpPr/>
          <p:nvPr/>
        </p:nvSpPr>
        <p:spPr>
          <a:xfrm>
            <a:off x="5083878" y="4944287"/>
            <a:ext cx="975679" cy="445154"/>
          </a:xfrm>
          <a:custGeom>
            <a:avLst/>
            <a:gdLst/>
            <a:ahLst/>
            <a:cxnLst/>
            <a:rect l="l" t="t" r="r" b="b"/>
            <a:pathLst>
              <a:path w="975679" h="445154">
                <a:moveTo>
                  <a:pt x="0" y="0"/>
                </a:moveTo>
                <a:lnTo>
                  <a:pt x="975679" y="0"/>
                </a:lnTo>
                <a:lnTo>
                  <a:pt x="975679" y="445154"/>
                </a:lnTo>
                <a:lnTo>
                  <a:pt x="0" y="4451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5083878" y="6208591"/>
            <a:ext cx="975679" cy="445154"/>
          </a:xfrm>
          <a:custGeom>
            <a:avLst/>
            <a:gdLst/>
            <a:ahLst/>
            <a:cxnLst/>
            <a:rect l="l" t="t" r="r" b="b"/>
            <a:pathLst>
              <a:path w="975679" h="445154">
                <a:moveTo>
                  <a:pt x="0" y="0"/>
                </a:moveTo>
                <a:lnTo>
                  <a:pt x="975679" y="0"/>
                </a:lnTo>
                <a:lnTo>
                  <a:pt x="975679" y="445153"/>
                </a:lnTo>
                <a:lnTo>
                  <a:pt x="0" y="4451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7ECCE5B0-5E42-EBEF-5880-17A62DA1947C}"/>
              </a:ext>
            </a:extLst>
          </p:cNvPr>
          <p:cNvPicPr>
            <a:picLocks noChangeAspect="1"/>
          </p:cNvPicPr>
          <p:nvPr/>
        </p:nvPicPr>
        <p:blipFill>
          <a:blip r:embed="rId6"/>
          <a:stretch>
            <a:fillRect/>
          </a:stretch>
        </p:blipFill>
        <p:spPr>
          <a:xfrm>
            <a:off x="11077418" y="225592"/>
            <a:ext cx="7212193" cy="81083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F0000"/>
            </a:solidFill>
          </p:spPr>
          <p:txBody>
            <a:bodyPr/>
            <a:lstStyle/>
            <a:p>
              <a:endParaRPr lang="en-US"/>
            </a:p>
          </p:txBody>
        </p:sp>
        <p:sp>
          <p:nvSpPr>
            <p:cNvPr id="4" name="TextBox 4"/>
            <p:cNvSpPr txBox="1"/>
            <p:nvPr/>
          </p:nvSpPr>
          <p:spPr>
            <a:xfrm>
              <a:off x="0" y="-38100"/>
              <a:ext cx="55859" cy="13927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F0000"/>
            </a:solidFill>
          </p:spPr>
          <p:txBody>
            <a:bodyPr/>
            <a:lstStyle/>
            <a:p>
              <a:endParaRPr lang="en-US"/>
            </a:p>
          </p:txBody>
        </p:sp>
        <p:sp>
          <p:nvSpPr>
            <p:cNvPr id="7" name="TextBox 7"/>
            <p:cNvSpPr txBox="1"/>
            <p:nvPr/>
          </p:nvSpPr>
          <p:spPr>
            <a:xfrm>
              <a:off x="0" y="-38100"/>
              <a:ext cx="726478" cy="102856"/>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4705543" y="4633305"/>
            <a:ext cx="12202819" cy="1012832"/>
          </a:xfrm>
          <a:prstGeom prst="rect">
            <a:avLst/>
          </a:prstGeom>
        </p:spPr>
        <p:txBody>
          <a:bodyPr lIns="0" tIns="0" rIns="0" bIns="0" rtlCol="0" anchor="t">
            <a:spAutoFit/>
          </a:bodyPr>
          <a:lstStyle/>
          <a:p>
            <a:pPr algn="l">
              <a:lnSpc>
                <a:spcPts val="7700"/>
              </a:lnSpc>
            </a:pPr>
            <a:r>
              <a:rPr lang="en-US" sz="7000" b="1">
                <a:solidFill>
                  <a:srgbClr val="FFFFFF"/>
                </a:solidFill>
                <a:latin typeface="Exo 2 Bold"/>
                <a:ea typeface="Exo 2 Bold"/>
                <a:cs typeface="Exo 2 Bold"/>
                <a:sym typeface="Exo 2 Bold"/>
              </a:rPr>
              <a:t>THE ELECTORATE</a:t>
            </a:r>
          </a:p>
        </p:txBody>
      </p:sp>
      <p:sp>
        <p:nvSpPr>
          <p:cNvPr id="9" name="TextBox 9"/>
          <p:cNvSpPr txBox="1"/>
          <p:nvPr/>
        </p:nvSpPr>
        <p:spPr>
          <a:xfrm>
            <a:off x="10220434" y="1230623"/>
            <a:ext cx="7038866" cy="389254"/>
          </a:xfrm>
          <a:prstGeom prst="rect">
            <a:avLst/>
          </a:prstGeom>
        </p:spPr>
        <p:txBody>
          <a:bodyPr lIns="0" tIns="0" rIns="0" bIns="0" rtlCol="0" anchor="t">
            <a:spAutoFit/>
          </a:bodyPr>
          <a:lstStyle/>
          <a:p>
            <a:pPr algn="r">
              <a:lnSpc>
                <a:spcPts val="3220"/>
              </a:lnSpc>
            </a:pPr>
            <a:r>
              <a:rPr lang="en-US" sz="2300" b="1">
                <a:solidFill>
                  <a:srgbClr val="FDFDFD"/>
                </a:solidFill>
                <a:latin typeface="Open Sans 1 Bold"/>
                <a:ea typeface="Open Sans 1 Bold"/>
                <a:cs typeface="Open Sans 1 Bold"/>
                <a:sym typeface="Open Sans 1 Bold"/>
              </a:rPr>
              <a:t>2024 U.S. PRESIDENTIAL ELECTION</a:t>
            </a:r>
          </a:p>
        </p:txBody>
      </p:sp>
      <p:sp>
        <p:nvSpPr>
          <p:cNvPr id="11" name="Freeform 11"/>
          <p:cNvSpPr/>
          <p:nvPr/>
        </p:nvSpPr>
        <p:spPr>
          <a:xfrm>
            <a:off x="2542100" y="4606388"/>
            <a:ext cx="1074223" cy="1074223"/>
          </a:xfrm>
          <a:custGeom>
            <a:avLst/>
            <a:gdLst/>
            <a:ahLst/>
            <a:cxnLst/>
            <a:rect l="l" t="t" r="r" b="b"/>
            <a:pathLst>
              <a:path w="1074223" h="1074223">
                <a:moveTo>
                  <a:pt x="0" y="0"/>
                </a:moveTo>
                <a:lnTo>
                  <a:pt x="1074223" y="0"/>
                </a:lnTo>
                <a:lnTo>
                  <a:pt x="1074223" y="1074224"/>
                </a:lnTo>
                <a:lnTo>
                  <a:pt x="0" y="1074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692812" y="2617319"/>
            <a:ext cx="12595188" cy="5988819"/>
          </a:xfrm>
          <a:prstGeom prst="rect">
            <a:avLst/>
          </a:prstGeom>
        </p:spPr>
        <p:txBody>
          <a:bodyPr lIns="0" tIns="0" rIns="0" bIns="0" rtlCol="0" anchor="t">
            <a:spAutoFit/>
          </a:bodyPr>
          <a:lstStyle/>
          <a:p>
            <a:pPr algn="just">
              <a:lnSpc>
                <a:spcPts val="3359"/>
              </a:lnSpc>
            </a:pPr>
            <a:r>
              <a:rPr lang="en-US" sz="2399" u="sng">
                <a:solidFill>
                  <a:srgbClr val="FFFFFF"/>
                </a:solidFill>
                <a:latin typeface="Exo 2"/>
                <a:ea typeface="Exo 2"/>
                <a:cs typeface="Exo 2"/>
                <a:sym typeface="Exo 2"/>
              </a:rPr>
              <a:t>You can vote in U.S. federal, state, and local elections if you:​</a:t>
            </a:r>
          </a:p>
          <a:p>
            <a:pPr algn="just">
              <a:lnSpc>
                <a:spcPts val="3359"/>
              </a:lnSpc>
            </a:pPr>
            <a:endParaRPr lang="en-US" sz="2399" u="sng">
              <a:solidFill>
                <a:srgbClr val="FFFFFF"/>
              </a:solidFill>
              <a:latin typeface="Exo 2"/>
              <a:ea typeface="Exo 2"/>
              <a:cs typeface="Exo 2"/>
              <a:sym typeface="Exo 2"/>
            </a:endParaRPr>
          </a:p>
          <a:p>
            <a:pPr algn="just">
              <a:lnSpc>
                <a:spcPts val="3359"/>
              </a:lnSpc>
            </a:pPr>
            <a:r>
              <a:rPr lang="en-US" sz="2399">
                <a:solidFill>
                  <a:srgbClr val="FFFFFF"/>
                </a:solidFill>
                <a:latin typeface="Exo 2"/>
                <a:ea typeface="Exo 2"/>
                <a:cs typeface="Exo 2"/>
                <a:sym typeface="Exo 2"/>
              </a:rPr>
              <a:t>                      Are a U.S. citizen (some areas allow non-citizens to vote in local elections only)​ </a:t>
            </a:r>
          </a:p>
          <a:p>
            <a:pPr algn="just">
              <a:lnSpc>
                <a:spcPts val="3359"/>
              </a:lnSpc>
            </a:pPr>
            <a:endParaRPr lang="en-US" sz="2399">
              <a:solidFill>
                <a:srgbClr val="FFFFFF"/>
              </a:solidFill>
              <a:latin typeface="Exo 2"/>
              <a:ea typeface="Exo 2"/>
              <a:cs typeface="Exo 2"/>
              <a:sym typeface="Exo 2"/>
            </a:endParaRPr>
          </a:p>
          <a:p>
            <a:pPr algn="just">
              <a:lnSpc>
                <a:spcPts val="3359"/>
              </a:lnSpc>
            </a:pPr>
            <a:r>
              <a:rPr lang="en-US" sz="2399">
                <a:solidFill>
                  <a:srgbClr val="FFFFFF"/>
                </a:solidFill>
                <a:latin typeface="Exo 2"/>
                <a:ea typeface="Exo 2"/>
                <a:cs typeface="Exo 2"/>
                <a:sym typeface="Exo 2"/>
              </a:rPr>
              <a:t>                      Meet your state’s residency requirements  </a:t>
            </a:r>
          </a:p>
          <a:p>
            <a:pPr algn="just">
              <a:lnSpc>
                <a:spcPts val="3359"/>
              </a:lnSpc>
            </a:pPr>
            <a:endParaRPr lang="en-US" sz="2399">
              <a:solidFill>
                <a:srgbClr val="FFFFFF"/>
              </a:solidFill>
              <a:latin typeface="Exo 2"/>
              <a:ea typeface="Exo 2"/>
              <a:cs typeface="Exo 2"/>
              <a:sym typeface="Exo 2"/>
            </a:endParaRPr>
          </a:p>
          <a:p>
            <a:pPr algn="just">
              <a:lnSpc>
                <a:spcPts val="3359"/>
              </a:lnSpc>
            </a:pPr>
            <a:r>
              <a:rPr lang="en-US" sz="2399">
                <a:solidFill>
                  <a:srgbClr val="FFFFFF"/>
                </a:solidFill>
                <a:latin typeface="Exo 2"/>
                <a:ea typeface="Exo 2"/>
                <a:cs typeface="Exo 2"/>
                <a:sym typeface="Exo 2"/>
              </a:rPr>
              <a:t>                      Are 18 years old ​ </a:t>
            </a:r>
          </a:p>
          <a:p>
            <a:pPr algn="just">
              <a:lnSpc>
                <a:spcPts val="3359"/>
              </a:lnSpc>
            </a:pPr>
            <a:endParaRPr lang="en-US" sz="2399">
              <a:solidFill>
                <a:srgbClr val="FFFFFF"/>
              </a:solidFill>
              <a:latin typeface="Exo 2"/>
              <a:ea typeface="Exo 2"/>
              <a:cs typeface="Exo 2"/>
              <a:sym typeface="Exo 2"/>
            </a:endParaRPr>
          </a:p>
          <a:p>
            <a:pPr algn="just">
              <a:lnSpc>
                <a:spcPts val="3359"/>
              </a:lnSpc>
            </a:pPr>
            <a:r>
              <a:rPr lang="en-US" sz="2399">
                <a:solidFill>
                  <a:srgbClr val="FFFFFF"/>
                </a:solidFill>
                <a:latin typeface="Exo 2"/>
                <a:ea typeface="Exo 2"/>
                <a:cs typeface="Exo 2"/>
                <a:sym typeface="Exo 2"/>
              </a:rPr>
              <a:t>                      Are registered to vote by your state's voter registration deadline </a:t>
            </a:r>
          </a:p>
          <a:p>
            <a:pPr algn="just">
              <a:lnSpc>
                <a:spcPts val="3359"/>
              </a:lnSpc>
            </a:pPr>
            <a:r>
              <a:rPr lang="en-US" sz="2399">
                <a:solidFill>
                  <a:srgbClr val="FFFFFF"/>
                </a:solidFill>
                <a:latin typeface="Exo 2"/>
                <a:ea typeface="Exo 2"/>
                <a:cs typeface="Exo 2"/>
                <a:sym typeface="Exo 2"/>
              </a:rPr>
              <a:t>​</a:t>
            </a:r>
          </a:p>
          <a:p>
            <a:pPr algn="just">
              <a:lnSpc>
                <a:spcPts val="3359"/>
              </a:lnSpc>
            </a:pPr>
            <a:endParaRPr lang="en-US" sz="2399">
              <a:solidFill>
                <a:srgbClr val="FFFFFF"/>
              </a:solidFill>
              <a:latin typeface="Exo 2"/>
              <a:ea typeface="Exo 2"/>
              <a:cs typeface="Exo 2"/>
              <a:sym typeface="Exo 2"/>
            </a:endParaRPr>
          </a:p>
          <a:p>
            <a:pPr algn="just">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2520"/>
              </a:lnSpc>
            </a:pPr>
            <a:endParaRPr lang="en-US" sz="2399">
              <a:solidFill>
                <a:srgbClr val="FFFFFF"/>
              </a:solidFill>
              <a:latin typeface="Exo 2"/>
              <a:ea typeface="Exo 2"/>
              <a:cs typeface="Exo 2"/>
              <a:sym typeface="Exo 2"/>
            </a:endParaRPr>
          </a:p>
        </p:txBody>
      </p:sp>
      <p:sp>
        <p:nvSpPr>
          <p:cNvPr id="10" name="Freeform 10"/>
          <p:cNvSpPr/>
          <p:nvPr/>
        </p:nvSpPr>
        <p:spPr>
          <a:xfrm>
            <a:off x="6123733" y="3588166"/>
            <a:ext cx="798287" cy="364219"/>
          </a:xfrm>
          <a:custGeom>
            <a:avLst/>
            <a:gdLst/>
            <a:ahLst/>
            <a:cxnLst/>
            <a:rect l="l" t="t" r="r" b="b"/>
            <a:pathLst>
              <a:path w="798287" h="364219">
                <a:moveTo>
                  <a:pt x="0" y="0"/>
                </a:moveTo>
                <a:lnTo>
                  <a:pt x="798288" y="0"/>
                </a:lnTo>
                <a:lnTo>
                  <a:pt x="798288" y="364218"/>
                </a:lnTo>
                <a:lnTo>
                  <a:pt x="0" y="364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644000" y="3895234"/>
            <a:ext cx="3588838" cy="3440798"/>
          </a:xfrm>
          <a:custGeom>
            <a:avLst/>
            <a:gdLst/>
            <a:ahLst/>
            <a:cxnLst/>
            <a:rect l="l" t="t" r="r" b="b"/>
            <a:pathLst>
              <a:path w="3588838" h="3440798">
                <a:moveTo>
                  <a:pt x="0" y="0"/>
                </a:moveTo>
                <a:lnTo>
                  <a:pt x="3588837" y="0"/>
                </a:lnTo>
                <a:lnTo>
                  <a:pt x="3588837" y="3440799"/>
                </a:lnTo>
                <a:lnTo>
                  <a:pt x="0" y="3440799"/>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Who can vote ?</a:t>
            </a:r>
          </a:p>
        </p:txBody>
      </p:sp>
      <p:sp>
        <p:nvSpPr>
          <p:cNvPr id="14" name="Freeform 14"/>
          <p:cNvSpPr/>
          <p:nvPr/>
        </p:nvSpPr>
        <p:spPr>
          <a:xfrm>
            <a:off x="6123733" y="4459725"/>
            <a:ext cx="798287" cy="364219"/>
          </a:xfrm>
          <a:custGeom>
            <a:avLst/>
            <a:gdLst/>
            <a:ahLst/>
            <a:cxnLst/>
            <a:rect l="l" t="t" r="r" b="b"/>
            <a:pathLst>
              <a:path w="798287" h="364219">
                <a:moveTo>
                  <a:pt x="0" y="0"/>
                </a:moveTo>
                <a:lnTo>
                  <a:pt x="798288" y="0"/>
                </a:lnTo>
                <a:lnTo>
                  <a:pt x="798288" y="364219"/>
                </a:lnTo>
                <a:lnTo>
                  <a:pt x="0" y="364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6123733" y="5274839"/>
            <a:ext cx="798287" cy="364219"/>
          </a:xfrm>
          <a:custGeom>
            <a:avLst/>
            <a:gdLst/>
            <a:ahLst/>
            <a:cxnLst/>
            <a:rect l="l" t="t" r="r" b="b"/>
            <a:pathLst>
              <a:path w="798287" h="364219">
                <a:moveTo>
                  <a:pt x="0" y="0"/>
                </a:moveTo>
                <a:lnTo>
                  <a:pt x="798288" y="0"/>
                </a:lnTo>
                <a:lnTo>
                  <a:pt x="798288" y="364218"/>
                </a:lnTo>
                <a:lnTo>
                  <a:pt x="0" y="364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6123733" y="6109002"/>
            <a:ext cx="798287" cy="364219"/>
          </a:xfrm>
          <a:custGeom>
            <a:avLst/>
            <a:gdLst/>
            <a:ahLst/>
            <a:cxnLst/>
            <a:rect l="l" t="t" r="r" b="b"/>
            <a:pathLst>
              <a:path w="798287" h="364219">
                <a:moveTo>
                  <a:pt x="0" y="0"/>
                </a:moveTo>
                <a:lnTo>
                  <a:pt x="798288" y="0"/>
                </a:lnTo>
                <a:lnTo>
                  <a:pt x="798288" y="364219"/>
                </a:lnTo>
                <a:lnTo>
                  <a:pt x="0" y="364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E455BF21-C4AF-9025-2994-E3095576AE8A}"/>
              </a:ext>
            </a:extLst>
          </p:cNvPr>
          <p:cNvPicPr>
            <a:picLocks noChangeAspect="1"/>
          </p:cNvPicPr>
          <p:nvPr/>
        </p:nvPicPr>
        <p:blipFill>
          <a:blip r:embed="rId6"/>
          <a:stretch>
            <a:fillRect/>
          </a:stretch>
        </p:blipFill>
        <p:spPr>
          <a:xfrm>
            <a:off x="10805096" y="473186"/>
            <a:ext cx="7212193" cy="81083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997368" y="3365654"/>
            <a:ext cx="11995210" cy="4244752"/>
          </a:xfrm>
          <a:prstGeom prst="rect">
            <a:avLst/>
          </a:prstGeom>
        </p:spPr>
        <p:txBody>
          <a:bodyPr wrap="square" lIns="0" tIns="0" rIns="0" bIns="0" rtlCol="0" anchor="t">
            <a:spAutoFit/>
          </a:bodyPr>
          <a:lstStyle/>
          <a:p>
            <a:pPr algn="just">
              <a:lnSpc>
                <a:spcPts val="3359"/>
              </a:lnSpc>
            </a:pPr>
            <a:r>
              <a:rPr lang="en-US" sz="2399">
                <a:solidFill>
                  <a:srgbClr val="FFFFFF"/>
                </a:solidFill>
                <a:latin typeface="Exo 2"/>
                <a:ea typeface="Exo 2"/>
                <a:cs typeface="Exo 2"/>
                <a:sym typeface="Exo 2"/>
              </a:rPr>
              <a:t>Non-citizens, including permanent legal residents</a:t>
            </a:r>
          </a:p>
          <a:p>
            <a:pPr algn="just">
              <a:lnSpc>
                <a:spcPts val="3359"/>
              </a:lnSpc>
            </a:pPr>
            <a:endParaRPr lang="en-US" sz="2399">
              <a:solidFill>
                <a:srgbClr val="FFFFFF"/>
              </a:solidFill>
              <a:latin typeface="Exo 2"/>
              <a:ea typeface="Exo 2"/>
              <a:cs typeface="Exo 2"/>
              <a:sym typeface="Exo 2"/>
            </a:endParaRPr>
          </a:p>
          <a:p>
            <a:pPr algn="just">
              <a:lnSpc>
                <a:spcPts val="3359"/>
              </a:lnSpc>
            </a:pPr>
            <a:r>
              <a:rPr lang="en-US" sz="2399">
                <a:solidFill>
                  <a:srgbClr val="FFFFFF"/>
                </a:solidFill>
                <a:latin typeface="Exo 2"/>
                <a:ea typeface="Exo 2"/>
                <a:cs typeface="Exo 2"/>
                <a:sym typeface="Exo 2"/>
              </a:rPr>
              <a:t>People convicted of a felony or currently serving time (rules vary by state)  </a:t>
            </a:r>
          </a:p>
          <a:p>
            <a:pPr algn="just">
              <a:lnSpc>
                <a:spcPts val="3359"/>
              </a:lnSpc>
            </a:pPr>
            <a:endParaRPr lang="en-US" sz="2399">
              <a:solidFill>
                <a:srgbClr val="FFFFFF"/>
              </a:solidFill>
              <a:latin typeface="Exo 2"/>
              <a:ea typeface="Exo 2"/>
              <a:cs typeface="Exo 2"/>
              <a:sym typeface="Exo 2"/>
            </a:endParaRPr>
          </a:p>
          <a:p>
            <a:pPr algn="just">
              <a:lnSpc>
                <a:spcPts val="3359"/>
              </a:lnSpc>
            </a:pPr>
            <a:r>
              <a:rPr lang="en-US" sz="2399">
                <a:solidFill>
                  <a:srgbClr val="FFFFFF"/>
                </a:solidFill>
                <a:latin typeface="Exo 2"/>
                <a:ea typeface="Exo 2"/>
                <a:cs typeface="Exo 2"/>
                <a:sym typeface="Exo 2"/>
              </a:rPr>
              <a:t>People who have a mental disability (rules vary by state) </a:t>
            </a:r>
          </a:p>
          <a:p>
            <a:pPr algn="just">
              <a:lnSpc>
                <a:spcPts val="3359"/>
              </a:lnSpc>
            </a:pPr>
            <a:endParaRPr lang="en-US" sz="2399">
              <a:solidFill>
                <a:srgbClr val="FFFFFF"/>
              </a:solidFill>
              <a:latin typeface="Exo 2"/>
              <a:ea typeface="Exo 2"/>
              <a:cs typeface="Exo 2"/>
              <a:sym typeface="Exo 2"/>
            </a:endParaRPr>
          </a:p>
          <a:p>
            <a:pPr algn="just">
              <a:lnSpc>
                <a:spcPts val="3359"/>
              </a:lnSpc>
            </a:pPr>
            <a:r>
              <a:rPr lang="en-US" sz="2399">
                <a:solidFill>
                  <a:srgbClr val="FFFFFF"/>
                </a:solidFill>
                <a:latin typeface="Exo 2"/>
                <a:ea typeface="Exo 2"/>
                <a:cs typeface="Exo 2"/>
                <a:sym typeface="Exo 2"/>
              </a:rPr>
              <a:t>U.S. citizens residing in U.S. territories cannot vote for President in the general election</a:t>
            </a:r>
          </a:p>
          <a:p>
            <a:pPr algn="just">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2520"/>
              </a:lnSpc>
            </a:pPr>
            <a:endParaRPr lang="en-US" sz="2399">
              <a:solidFill>
                <a:srgbClr val="FFFFFF"/>
              </a:solidFill>
              <a:latin typeface="Exo 2"/>
              <a:ea typeface="Exo 2"/>
              <a:cs typeface="Exo 2"/>
              <a:sym typeface="Exo 2"/>
            </a:endParaRPr>
          </a:p>
        </p:txBody>
      </p:sp>
      <p:sp>
        <p:nvSpPr>
          <p:cNvPr id="10" name="Freeform 10"/>
          <p:cNvSpPr/>
          <p:nvPr/>
        </p:nvSpPr>
        <p:spPr>
          <a:xfrm>
            <a:off x="4964272" y="3422804"/>
            <a:ext cx="850099" cy="364219"/>
          </a:xfrm>
          <a:custGeom>
            <a:avLst/>
            <a:gdLst/>
            <a:ahLst/>
            <a:cxnLst/>
            <a:rect l="l" t="t" r="r" b="b"/>
            <a:pathLst>
              <a:path w="798287" h="364219">
                <a:moveTo>
                  <a:pt x="0" y="0"/>
                </a:moveTo>
                <a:lnTo>
                  <a:pt x="798287" y="0"/>
                </a:lnTo>
                <a:lnTo>
                  <a:pt x="798287" y="364218"/>
                </a:lnTo>
                <a:lnTo>
                  <a:pt x="0" y="364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398873" y="3490201"/>
            <a:ext cx="2972943" cy="4114800"/>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848540" y="8030942"/>
            <a:ext cx="2073609" cy="863140"/>
          </a:xfrm>
          <a:custGeom>
            <a:avLst/>
            <a:gdLst/>
            <a:ahLst/>
            <a:cxnLst/>
            <a:rect l="l" t="t" r="r" b="b"/>
            <a:pathLst>
              <a:path w="2073609" h="863140">
                <a:moveTo>
                  <a:pt x="0" y="0"/>
                </a:moveTo>
                <a:lnTo>
                  <a:pt x="2073609" y="0"/>
                </a:lnTo>
                <a:lnTo>
                  <a:pt x="2073609" y="863139"/>
                </a:lnTo>
                <a:lnTo>
                  <a:pt x="0" y="863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Who cannot vote ?</a:t>
            </a:r>
          </a:p>
        </p:txBody>
      </p:sp>
      <p:sp>
        <p:nvSpPr>
          <p:cNvPr id="15" name="Freeform 15"/>
          <p:cNvSpPr/>
          <p:nvPr/>
        </p:nvSpPr>
        <p:spPr>
          <a:xfrm>
            <a:off x="4964272" y="4240066"/>
            <a:ext cx="850099" cy="364219"/>
          </a:xfrm>
          <a:custGeom>
            <a:avLst/>
            <a:gdLst/>
            <a:ahLst/>
            <a:cxnLst/>
            <a:rect l="l" t="t" r="r" b="b"/>
            <a:pathLst>
              <a:path w="798287" h="364219">
                <a:moveTo>
                  <a:pt x="0" y="0"/>
                </a:moveTo>
                <a:lnTo>
                  <a:pt x="798287" y="0"/>
                </a:lnTo>
                <a:lnTo>
                  <a:pt x="798287" y="364218"/>
                </a:lnTo>
                <a:lnTo>
                  <a:pt x="0" y="364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4964272" y="5130286"/>
            <a:ext cx="850099" cy="364219"/>
          </a:xfrm>
          <a:custGeom>
            <a:avLst/>
            <a:gdLst/>
            <a:ahLst/>
            <a:cxnLst/>
            <a:rect l="l" t="t" r="r" b="b"/>
            <a:pathLst>
              <a:path w="798287" h="364219">
                <a:moveTo>
                  <a:pt x="0" y="0"/>
                </a:moveTo>
                <a:lnTo>
                  <a:pt x="798287" y="0"/>
                </a:lnTo>
                <a:lnTo>
                  <a:pt x="798287" y="364219"/>
                </a:lnTo>
                <a:lnTo>
                  <a:pt x="0" y="364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4964272" y="6020506"/>
            <a:ext cx="850099" cy="364219"/>
          </a:xfrm>
          <a:custGeom>
            <a:avLst/>
            <a:gdLst/>
            <a:ahLst/>
            <a:cxnLst/>
            <a:rect l="l" t="t" r="r" b="b"/>
            <a:pathLst>
              <a:path w="798287" h="364219">
                <a:moveTo>
                  <a:pt x="0" y="0"/>
                </a:moveTo>
                <a:lnTo>
                  <a:pt x="798287" y="0"/>
                </a:lnTo>
                <a:lnTo>
                  <a:pt x="798287" y="364218"/>
                </a:lnTo>
                <a:lnTo>
                  <a:pt x="0" y="364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9E50B1E4-B5D2-FAE9-C744-DCE37A2F58E9}"/>
              </a:ext>
            </a:extLst>
          </p:cNvPr>
          <p:cNvPicPr>
            <a:picLocks noChangeAspect="1"/>
          </p:cNvPicPr>
          <p:nvPr/>
        </p:nvPicPr>
        <p:blipFill>
          <a:blip r:embed="rId9"/>
          <a:stretch>
            <a:fillRect/>
          </a:stretch>
        </p:blipFill>
        <p:spPr>
          <a:xfrm>
            <a:off x="10955491" y="229788"/>
            <a:ext cx="7212193" cy="81083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F0000"/>
            </a:solidFill>
          </p:spPr>
          <p:txBody>
            <a:bodyPr/>
            <a:lstStyle/>
            <a:p>
              <a:endParaRPr lang="en-US"/>
            </a:p>
          </p:txBody>
        </p:sp>
        <p:sp>
          <p:nvSpPr>
            <p:cNvPr id="4" name="TextBox 4"/>
            <p:cNvSpPr txBox="1"/>
            <p:nvPr/>
          </p:nvSpPr>
          <p:spPr>
            <a:xfrm>
              <a:off x="0" y="-38100"/>
              <a:ext cx="55859" cy="13927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F0000"/>
            </a:solidFill>
          </p:spPr>
          <p:txBody>
            <a:bodyPr/>
            <a:lstStyle/>
            <a:p>
              <a:endParaRPr lang="en-US"/>
            </a:p>
          </p:txBody>
        </p:sp>
        <p:sp>
          <p:nvSpPr>
            <p:cNvPr id="7" name="TextBox 7"/>
            <p:cNvSpPr txBox="1"/>
            <p:nvPr/>
          </p:nvSpPr>
          <p:spPr>
            <a:xfrm>
              <a:off x="0" y="-38100"/>
              <a:ext cx="726478" cy="102856"/>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4705543" y="4633305"/>
            <a:ext cx="12202819" cy="1406532"/>
          </a:xfrm>
          <a:prstGeom prst="rect">
            <a:avLst/>
          </a:prstGeom>
        </p:spPr>
        <p:txBody>
          <a:bodyPr lIns="0" tIns="0" rIns="0" bIns="0" rtlCol="0" anchor="t">
            <a:spAutoFit/>
          </a:bodyPr>
          <a:lstStyle/>
          <a:p>
            <a:pPr algn="l">
              <a:lnSpc>
                <a:spcPts val="7700"/>
              </a:lnSpc>
            </a:pPr>
            <a:r>
              <a:rPr lang="en-US" sz="7000" b="1">
                <a:solidFill>
                  <a:srgbClr val="FFFFFF"/>
                </a:solidFill>
                <a:latin typeface="Exo 2 Bold"/>
                <a:ea typeface="Exo 2 Bold"/>
                <a:cs typeface="Exo 2 Bold"/>
                <a:sym typeface="Exo 2 Bold"/>
              </a:rPr>
              <a:t>THE ELECTORAL PROCESS</a:t>
            </a:r>
          </a:p>
          <a:p>
            <a:pPr algn="l">
              <a:lnSpc>
                <a:spcPts val="3300"/>
              </a:lnSpc>
            </a:pPr>
            <a:r>
              <a:rPr lang="en-US" sz="3000" b="1">
                <a:solidFill>
                  <a:srgbClr val="FFFFFF"/>
                </a:solidFill>
                <a:latin typeface="Exo 2 Bold"/>
                <a:ea typeface="Exo 2 Bold"/>
                <a:cs typeface="Exo 2 Bold"/>
                <a:sym typeface="Exo 2 Bold"/>
              </a:rPr>
              <a:t>(BEFORE THE ELECTION)</a:t>
            </a:r>
          </a:p>
        </p:txBody>
      </p:sp>
      <p:sp>
        <p:nvSpPr>
          <p:cNvPr id="9" name="TextBox 9"/>
          <p:cNvSpPr txBox="1"/>
          <p:nvPr/>
        </p:nvSpPr>
        <p:spPr>
          <a:xfrm>
            <a:off x="10220434" y="1215584"/>
            <a:ext cx="7038866" cy="389254"/>
          </a:xfrm>
          <a:prstGeom prst="rect">
            <a:avLst/>
          </a:prstGeom>
        </p:spPr>
        <p:txBody>
          <a:bodyPr lIns="0" tIns="0" rIns="0" bIns="0" rtlCol="0" anchor="t">
            <a:spAutoFit/>
          </a:bodyPr>
          <a:lstStyle/>
          <a:p>
            <a:pPr algn="r">
              <a:lnSpc>
                <a:spcPts val="3220"/>
              </a:lnSpc>
            </a:pPr>
            <a:r>
              <a:rPr lang="en-US" sz="2300" b="1">
                <a:solidFill>
                  <a:srgbClr val="FDFDFD"/>
                </a:solidFill>
                <a:latin typeface="Open Sans 1 Bold"/>
                <a:ea typeface="Open Sans 1 Bold"/>
                <a:cs typeface="Open Sans 1 Bold"/>
                <a:sym typeface="Open Sans 1 Bold"/>
              </a:rPr>
              <a:t>2024 U.S. PRESIDENTIAL ELECTION</a:t>
            </a:r>
          </a:p>
        </p:txBody>
      </p:sp>
      <p:sp>
        <p:nvSpPr>
          <p:cNvPr id="11" name="Freeform 11"/>
          <p:cNvSpPr/>
          <p:nvPr/>
        </p:nvSpPr>
        <p:spPr>
          <a:xfrm>
            <a:off x="2542100" y="4696194"/>
            <a:ext cx="1097457" cy="1097457"/>
          </a:xfrm>
          <a:custGeom>
            <a:avLst/>
            <a:gdLst/>
            <a:ahLst/>
            <a:cxnLst/>
            <a:rect l="l" t="t" r="r" b="b"/>
            <a:pathLst>
              <a:path w="1097457" h="1097457">
                <a:moveTo>
                  <a:pt x="0" y="0"/>
                </a:moveTo>
                <a:lnTo>
                  <a:pt x="1097457" y="0"/>
                </a:lnTo>
                <a:lnTo>
                  <a:pt x="1097457" y="1097457"/>
                </a:lnTo>
                <a:lnTo>
                  <a:pt x="0" y="1097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4500955" y="697703"/>
            <a:ext cx="3519432" cy="1414791"/>
            <a:chOff x="0" y="-307863"/>
            <a:chExt cx="926929" cy="372619"/>
          </a:xfrm>
        </p:grpSpPr>
        <p:sp>
          <p:nvSpPr>
            <p:cNvPr id="7" name="Freeform 7"/>
            <p:cNvSpPr/>
            <p:nvPr/>
          </p:nvSpPr>
          <p:spPr>
            <a:xfrm>
              <a:off x="200451" y="-307863"/>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F0000"/>
            </a:solidFill>
          </p:spPr>
          <p:txBody>
            <a:bodyPr/>
            <a:lstStyle/>
            <a:p>
              <a:endParaRPr lang="en-US"/>
            </a:p>
          </p:txBody>
        </p:sp>
        <p:sp>
          <p:nvSpPr>
            <p:cNvPr id="8" name="TextBox 8"/>
            <p:cNvSpPr txBox="1"/>
            <p:nvPr/>
          </p:nvSpPr>
          <p:spPr>
            <a:xfrm>
              <a:off x="0" y="-38100"/>
              <a:ext cx="726478" cy="10285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a:spLocks/>
          </p:cNvSpPr>
          <p:nvPr/>
        </p:nvSpPr>
        <p:spPr>
          <a:xfrm>
            <a:off x="797416" y="1866624"/>
            <a:ext cx="8973601" cy="7732886"/>
          </a:xfrm>
          <a:prstGeom prst="rect">
            <a:avLst/>
          </a:prstGeom>
        </p:spPr>
        <p:txBody>
          <a:bodyPr wrap="square" lIns="0" tIns="0" rIns="0" bIns="0" rtlCol="0" anchor="t">
            <a:spAutoFit/>
          </a:bodyPr>
          <a:lstStyle/>
          <a:p>
            <a:pPr algn="ctr">
              <a:lnSpc>
                <a:spcPts val="3359"/>
              </a:lnSpc>
            </a:pPr>
            <a:r>
              <a:rPr lang="en-US" sz="2399" b="1">
                <a:solidFill>
                  <a:srgbClr val="FFFFFF"/>
                </a:solidFill>
                <a:latin typeface="Exo 2 Bold"/>
                <a:ea typeface="Exo 2 Bold"/>
                <a:cs typeface="Exo 2 Bold"/>
                <a:sym typeface="Exo 2 Bold"/>
              </a:rPr>
              <a:t>Two main parties since the Civil War : </a:t>
            </a:r>
          </a:p>
          <a:p>
            <a:pPr algn="l">
              <a:lnSpc>
                <a:spcPts val="3359"/>
              </a:lnSpc>
            </a:pPr>
            <a:r>
              <a:rPr lang="en-US" sz="2399">
                <a:solidFill>
                  <a:srgbClr val="FFFFFF"/>
                </a:solidFill>
                <a:latin typeface="Exo 2"/>
                <a:ea typeface="Exo 2"/>
                <a:cs typeface="Exo 2"/>
                <a:sym typeface="Exo 2"/>
              </a:rPr>
              <a:t>​</a:t>
            </a: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nSpc>
                <a:spcPts val="3359"/>
              </a:lnSpc>
            </a:pPr>
            <a:endParaRPr lang="en-US" sz="2399" b="1" u="sng">
              <a:solidFill>
                <a:srgbClr val="FFFFFF"/>
              </a:solidFill>
              <a:latin typeface="Exo 2 Bold"/>
              <a:ea typeface="Exo 2 Bold"/>
              <a:cs typeface="Exo 2 Bold"/>
              <a:sym typeface="Exo 2 Bold"/>
            </a:endParaRPr>
          </a:p>
          <a:p>
            <a:pPr algn="l">
              <a:lnSpc>
                <a:spcPts val="3359"/>
              </a:lnSpc>
            </a:pPr>
            <a:endParaRPr lang="en-US" sz="2399" b="1">
              <a:solidFill>
                <a:srgbClr val="FFFFFF"/>
              </a:solidFill>
              <a:latin typeface="Exo 2 Bold"/>
              <a:ea typeface="Exo 2 Bold"/>
              <a:cs typeface="Exo 2 Bold"/>
              <a:sym typeface="Exo 2 Bold"/>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2520"/>
              </a:lnSpc>
            </a:pPr>
            <a:endParaRPr lang="en-US" sz="2399">
              <a:solidFill>
                <a:srgbClr val="FFFFFF"/>
              </a:solidFill>
              <a:latin typeface="Exo 2"/>
              <a:ea typeface="Exo 2"/>
              <a:cs typeface="Exo 2"/>
              <a:sym typeface="Exo 2"/>
            </a:endParaRPr>
          </a:p>
        </p:txBody>
      </p:sp>
      <p:sp>
        <p:nvSpPr>
          <p:cNvPr id="14" name="Freeform 14"/>
          <p:cNvSpPr/>
          <p:nvPr/>
        </p:nvSpPr>
        <p:spPr>
          <a:xfrm>
            <a:off x="14306640" y="3400028"/>
            <a:ext cx="3363551" cy="1057150"/>
          </a:xfrm>
          <a:custGeom>
            <a:avLst/>
            <a:gdLst/>
            <a:ahLst/>
            <a:cxnLst/>
            <a:rect l="l" t="t" r="r" b="b"/>
            <a:pathLst>
              <a:path w="3799695" h="1042111">
                <a:moveTo>
                  <a:pt x="0" y="0"/>
                </a:moveTo>
                <a:lnTo>
                  <a:pt x="3799695" y="0"/>
                </a:lnTo>
                <a:lnTo>
                  <a:pt x="3799695" y="1042111"/>
                </a:lnTo>
                <a:lnTo>
                  <a:pt x="0" y="1042111"/>
                </a:lnTo>
                <a:lnTo>
                  <a:pt x="0" y="0"/>
                </a:lnTo>
                <a:close/>
              </a:path>
            </a:pathLst>
          </a:custGeom>
          <a:blipFill>
            <a:blip r:embed="rId2"/>
            <a:stretch>
              <a:fillRect/>
            </a:stretch>
          </a:blipFill>
        </p:spPr>
        <p:txBody>
          <a:bodyPr/>
          <a:lstStyle/>
          <a:p>
            <a:endParaRPr lang="en-US"/>
          </a:p>
        </p:txBody>
      </p:sp>
      <p:sp>
        <p:nvSpPr>
          <p:cNvPr id="16" name="Freeform 16"/>
          <p:cNvSpPr/>
          <p:nvPr/>
        </p:nvSpPr>
        <p:spPr>
          <a:xfrm>
            <a:off x="14415867" y="5979771"/>
            <a:ext cx="3254324" cy="1064178"/>
          </a:xfrm>
          <a:custGeom>
            <a:avLst/>
            <a:gdLst/>
            <a:ahLst/>
            <a:cxnLst/>
            <a:rect l="l" t="t" r="r" b="b"/>
            <a:pathLst>
              <a:path w="3254324" h="1064178">
                <a:moveTo>
                  <a:pt x="0" y="0"/>
                </a:moveTo>
                <a:lnTo>
                  <a:pt x="3254325" y="0"/>
                </a:lnTo>
                <a:lnTo>
                  <a:pt x="3254325" y="1064178"/>
                </a:lnTo>
                <a:lnTo>
                  <a:pt x="0" y="1064178"/>
                </a:lnTo>
                <a:lnTo>
                  <a:pt x="0" y="0"/>
                </a:lnTo>
                <a:close/>
              </a:path>
            </a:pathLst>
          </a:custGeom>
          <a:blipFill>
            <a:blip r:embed="rId3"/>
            <a:stretch>
              <a:fillRect/>
            </a:stretch>
          </a:blipFill>
        </p:spPr>
        <p:txBody>
          <a:bodyPr/>
          <a:lstStyle/>
          <a:p>
            <a:endParaRPr lang="en-US"/>
          </a:p>
        </p:txBody>
      </p:sp>
      <p:sp>
        <p:nvSpPr>
          <p:cNvPr id="17" name="TextBox 17"/>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 A two-party system:</a:t>
            </a:r>
          </a:p>
        </p:txBody>
      </p:sp>
      <p:sp>
        <p:nvSpPr>
          <p:cNvPr id="18" name="TextBox 18"/>
          <p:cNvSpPr txBox="1"/>
          <p:nvPr/>
        </p:nvSpPr>
        <p:spPr>
          <a:xfrm>
            <a:off x="10981522" y="219399"/>
            <a:ext cx="7038866" cy="389254"/>
          </a:xfrm>
          <a:prstGeom prst="rect">
            <a:avLst/>
          </a:prstGeom>
        </p:spPr>
        <p:txBody>
          <a:bodyPr lIns="0" tIns="0" rIns="0" bIns="0" rtlCol="0" anchor="t">
            <a:spAutoFit/>
          </a:bodyPr>
          <a:lstStyle/>
          <a:p>
            <a:pPr algn="r">
              <a:lnSpc>
                <a:spcPts val="3220"/>
              </a:lnSpc>
            </a:pPr>
            <a:r>
              <a:rPr lang="en-US" sz="2300" b="1">
                <a:solidFill>
                  <a:srgbClr val="FDFDFD"/>
                </a:solidFill>
                <a:latin typeface="Open Sans 1 Bold"/>
                <a:ea typeface="Open Sans 1 Bold"/>
                <a:cs typeface="Open Sans 1 Bold"/>
                <a:sym typeface="Open Sans 1 Bold"/>
              </a:rPr>
              <a:t>2024 U.S. PRESIDENTIAL ELECTION</a:t>
            </a:r>
          </a:p>
        </p:txBody>
      </p:sp>
      <p:sp>
        <p:nvSpPr>
          <p:cNvPr id="19" name="TextBox 19"/>
          <p:cNvSpPr txBox="1"/>
          <p:nvPr/>
        </p:nvSpPr>
        <p:spPr>
          <a:xfrm>
            <a:off x="14306640" y="4648710"/>
            <a:ext cx="3363551" cy="844270"/>
          </a:xfrm>
          <a:prstGeom prst="rect">
            <a:avLst/>
          </a:prstGeom>
        </p:spPr>
        <p:txBody>
          <a:bodyPr wrap="square" lIns="0" tIns="0" rIns="0" bIns="0" rtlCol="0" anchor="t">
            <a:spAutoFit/>
          </a:bodyPr>
          <a:lstStyle/>
          <a:p>
            <a:pPr marL="0" lvl="0" indent="0">
              <a:lnSpc>
                <a:spcPts val="3359"/>
              </a:lnSpc>
              <a:spcBef>
                <a:spcPct val="0"/>
              </a:spcBef>
            </a:pPr>
            <a:r>
              <a:rPr lang="en-US" sz="2399" b="1" u="sng" strike="noStrike">
                <a:solidFill>
                  <a:srgbClr val="FFFFFF"/>
                </a:solidFill>
                <a:latin typeface="Exo 2 Bold"/>
                <a:ea typeface="Open Sans 1 Bold"/>
                <a:cs typeface="Open Sans 1 Bold"/>
                <a:sym typeface="Open Sans 1 Bold"/>
              </a:rPr>
              <a:t>Green Party</a:t>
            </a:r>
            <a:r>
              <a:rPr lang="en-US" sz="2399" strike="noStrike">
                <a:solidFill>
                  <a:srgbClr val="FFFFFF"/>
                </a:solidFill>
                <a:latin typeface="Exo 2 Bold"/>
                <a:ea typeface="Open Sans 1"/>
                <a:cs typeface="Open Sans 1"/>
                <a:sym typeface="Open Sans 1"/>
              </a:rPr>
              <a:t>: </a:t>
            </a:r>
          </a:p>
          <a:p>
            <a:pPr marL="0" lvl="0" indent="0">
              <a:lnSpc>
                <a:spcPts val="3359"/>
              </a:lnSpc>
              <a:spcBef>
                <a:spcPct val="0"/>
              </a:spcBef>
            </a:pPr>
            <a:r>
              <a:rPr lang="en-US" sz="2399" strike="noStrike">
                <a:solidFill>
                  <a:srgbClr val="FFFFFF"/>
                </a:solidFill>
                <a:latin typeface="Exo 2 Bold"/>
                <a:ea typeface="Open Sans 1"/>
                <a:cs typeface="Open Sans 1"/>
                <a:sym typeface="Open Sans 1"/>
              </a:rPr>
              <a:t>Jill Stein</a:t>
            </a:r>
          </a:p>
        </p:txBody>
      </p:sp>
      <p:sp>
        <p:nvSpPr>
          <p:cNvPr id="20" name="TextBox 20"/>
          <p:cNvSpPr txBox="1"/>
          <p:nvPr/>
        </p:nvSpPr>
        <p:spPr>
          <a:xfrm>
            <a:off x="14415867" y="7264569"/>
            <a:ext cx="3254324" cy="844270"/>
          </a:xfrm>
          <a:prstGeom prst="rect">
            <a:avLst/>
          </a:prstGeom>
        </p:spPr>
        <p:txBody>
          <a:bodyPr wrap="square" lIns="0" tIns="0" rIns="0" bIns="0" rtlCol="0" anchor="t">
            <a:spAutoFit/>
          </a:bodyPr>
          <a:lstStyle/>
          <a:p>
            <a:pPr marL="0" lvl="0" indent="0">
              <a:lnSpc>
                <a:spcPts val="3359"/>
              </a:lnSpc>
              <a:spcBef>
                <a:spcPct val="0"/>
              </a:spcBef>
            </a:pPr>
            <a:r>
              <a:rPr lang="en-US" sz="2399" b="1" u="sng" strike="noStrike">
                <a:solidFill>
                  <a:srgbClr val="FFFFFF"/>
                </a:solidFill>
                <a:latin typeface="Exo 2 Bold"/>
                <a:ea typeface="Open Sans 1 Bold"/>
                <a:cs typeface="Open Sans 1 Bold"/>
                <a:sym typeface="Open Sans 1 Bold"/>
              </a:rPr>
              <a:t>Libertarian Party</a:t>
            </a:r>
            <a:r>
              <a:rPr lang="en-US" sz="2399" strike="noStrike">
                <a:solidFill>
                  <a:srgbClr val="FFFFFF"/>
                </a:solidFill>
                <a:latin typeface="Exo 2 Bold"/>
                <a:ea typeface="Open Sans 1"/>
                <a:cs typeface="Open Sans 1"/>
                <a:sym typeface="Open Sans 1"/>
              </a:rPr>
              <a:t>:</a:t>
            </a:r>
            <a:r>
              <a:rPr lang="en-US" sz="2399" b="1" strike="noStrike">
                <a:solidFill>
                  <a:srgbClr val="FFFFFF"/>
                </a:solidFill>
                <a:latin typeface="Exo 2 Bold"/>
                <a:ea typeface="Open Sans 1 Bold"/>
                <a:cs typeface="Open Sans 1 Bold"/>
                <a:sym typeface="Open Sans 1 Bold"/>
              </a:rPr>
              <a:t> </a:t>
            </a:r>
          </a:p>
          <a:p>
            <a:pPr marL="0" lvl="0" indent="0">
              <a:lnSpc>
                <a:spcPts val="3359"/>
              </a:lnSpc>
              <a:spcBef>
                <a:spcPct val="0"/>
              </a:spcBef>
            </a:pPr>
            <a:r>
              <a:rPr lang="en-US" sz="2399" strike="noStrike">
                <a:solidFill>
                  <a:srgbClr val="FFFFFF"/>
                </a:solidFill>
                <a:latin typeface="Exo 2 Bold"/>
                <a:ea typeface="Open Sans 1"/>
                <a:cs typeface="Open Sans 1"/>
                <a:sym typeface="Open Sans 1"/>
              </a:rPr>
              <a:t>Chase Oliver</a:t>
            </a:r>
          </a:p>
        </p:txBody>
      </p:sp>
      <p:pic>
        <p:nvPicPr>
          <p:cNvPr id="21" name="Picture 20" descr="A red and blue donkeys with stars&#10;&#10;Description automatically generated">
            <a:extLst>
              <a:ext uri="{FF2B5EF4-FFF2-40B4-BE49-F238E27FC236}">
                <a16:creationId xmlns:a16="http://schemas.microsoft.com/office/drawing/2014/main" id="{77E88414-7B73-FD5B-1759-B72208912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850" y="2658076"/>
            <a:ext cx="8361167" cy="4960959"/>
          </a:xfrm>
          <a:prstGeom prst="rect">
            <a:avLst/>
          </a:prstGeom>
        </p:spPr>
      </p:pic>
      <p:sp>
        <p:nvSpPr>
          <p:cNvPr id="22" name="TextBox 21">
            <a:extLst>
              <a:ext uri="{FF2B5EF4-FFF2-40B4-BE49-F238E27FC236}">
                <a16:creationId xmlns:a16="http://schemas.microsoft.com/office/drawing/2014/main" id="{C49C8249-3202-C648-87BF-FE5393D27907}"/>
              </a:ext>
            </a:extLst>
          </p:cNvPr>
          <p:cNvSpPr txBox="1"/>
          <p:nvPr/>
        </p:nvSpPr>
        <p:spPr>
          <a:xfrm>
            <a:off x="6403006" y="7928013"/>
            <a:ext cx="4230160" cy="1107996"/>
          </a:xfrm>
          <a:prstGeom prst="rect">
            <a:avLst/>
          </a:prstGeom>
          <a:noFill/>
        </p:spPr>
        <p:txBody>
          <a:bodyPr wrap="square" rtlCol="0">
            <a:spAutoFit/>
          </a:bodyPr>
          <a:lstStyle/>
          <a:p>
            <a:r>
              <a:rPr lang="en-US" sz="2400" b="1" u="sng">
                <a:solidFill>
                  <a:srgbClr val="FFFFFF"/>
                </a:solidFill>
                <a:latin typeface="Exo 2 Bold"/>
                <a:ea typeface="Exo 2"/>
                <a:cs typeface="Exo 2"/>
                <a:sym typeface="Exo 2"/>
              </a:rPr>
              <a:t>The Democratic Party </a:t>
            </a:r>
            <a:r>
              <a:rPr lang="en-US" sz="2400">
                <a:solidFill>
                  <a:srgbClr val="FFFFFF"/>
                </a:solidFill>
                <a:latin typeface="Exo 2 Bold"/>
                <a:ea typeface="Exo 2"/>
                <a:cs typeface="Exo 2"/>
                <a:sym typeface="Exo 2"/>
              </a:rPr>
              <a:t>: </a:t>
            </a:r>
          </a:p>
          <a:p>
            <a:r>
              <a:rPr lang="en-US" sz="2400" b="1">
                <a:solidFill>
                  <a:srgbClr val="FFFFFF"/>
                </a:solidFill>
                <a:latin typeface="Exo 2 Bold"/>
                <a:ea typeface="Exo 2 Bold"/>
                <a:cs typeface="Exo 2 Bold"/>
                <a:sym typeface="Exo 2 Bold"/>
              </a:rPr>
              <a:t>Kamala Harris</a:t>
            </a:r>
          </a:p>
          <a:p>
            <a:endParaRPr lang="en-US"/>
          </a:p>
        </p:txBody>
      </p:sp>
      <p:sp>
        <p:nvSpPr>
          <p:cNvPr id="24" name="TextBox 23">
            <a:extLst>
              <a:ext uri="{FF2B5EF4-FFF2-40B4-BE49-F238E27FC236}">
                <a16:creationId xmlns:a16="http://schemas.microsoft.com/office/drawing/2014/main" id="{147E3518-0916-25DE-0315-8848FA62A6F3}"/>
              </a:ext>
            </a:extLst>
          </p:cNvPr>
          <p:cNvSpPr txBox="1"/>
          <p:nvPr/>
        </p:nvSpPr>
        <p:spPr>
          <a:xfrm>
            <a:off x="1310697" y="7928013"/>
            <a:ext cx="4230160" cy="1200329"/>
          </a:xfrm>
          <a:prstGeom prst="rect">
            <a:avLst/>
          </a:prstGeom>
          <a:noFill/>
        </p:spPr>
        <p:txBody>
          <a:bodyPr wrap="square" rtlCol="0">
            <a:spAutoFit/>
          </a:bodyPr>
          <a:lstStyle/>
          <a:p>
            <a:r>
              <a:rPr lang="en-US" sz="2400" b="1" u="sng">
                <a:solidFill>
                  <a:srgbClr val="FFFFFF"/>
                </a:solidFill>
                <a:latin typeface="Exo 2 Bold"/>
                <a:ea typeface="Exo 2 Bold"/>
                <a:cs typeface="Exo 2 Bold"/>
                <a:sym typeface="Exo 2 Bold"/>
              </a:rPr>
              <a:t>The Republican Party</a:t>
            </a:r>
            <a:r>
              <a:rPr lang="en-US" sz="2400">
                <a:solidFill>
                  <a:srgbClr val="FFFFFF"/>
                </a:solidFill>
                <a:latin typeface="Exo 2 Bold"/>
                <a:ea typeface="Exo 2"/>
                <a:cs typeface="Exo 2"/>
                <a:sym typeface="Exo 2"/>
              </a:rPr>
              <a:t>: </a:t>
            </a:r>
          </a:p>
          <a:p>
            <a:r>
              <a:rPr lang="en-US" sz="2400" b="1">
                <a:solidFill>
                  <a:srgbClr val="FFFFFF"/>
                </a:solidFill>
                <a:latin typeface="Exo 2 Bold"/>
                <a:ea typeface="Exo 2 Bold"/>
                <a:cs typeface="Exo 2 Bold"/>
                <a:sym typeface="Exo 2 Bold"/>
              </a:rPr>
              <a:t>Donald Trump</a:t>
            </a:r>
          </a:p>
          <a:p>
            <a:endParaRPr lang="en-US" sz="2400"/>
          </a:p>
        </p:txBody>
      </p:sp>
      <p:sp>
        <p:nvSpPr>
          <p:cNvPr id="25" name="TextBox 24">
            <a:extLst>
              <a:ext uri="{FF2B5EF4-FFF2-40B4-BE49-F238E27FC236}">
                <a16:creationId xmlns:a16="http://schemas.microsoft.com/office/drawing/2014/main" id="{4476B440-77EA-D1DA-7FEC-5ED9153580E1}"/>
              </a:ext>
            </a:extLst>
          </p:cNvPr>
          <p:cNvSpPr txBox="1"/>
          <p:nvPr/>
        </p:nvSpPr>
        <p:spPr>
          <a:xfrm>
            <a:off x="11599818" y="1820689"/>
            <a:ext cx="6070373" cy="1107996"/>
          </a:xfrm>
          <a:prstGeom prst="rect">
            <a:avLst/>
          </a:prstGeom>
          <a:noFill/>
        </p:spPr>
        <p:txBody>
          <a:bodyPr wrap="square" rtlCol="0">
            <a:spAutoFit/>
          </a:bodyPr>
          <a:lstStyle/>
          <a:p>
            <a:pPr algn="r"/>
            <a:r>
              <a:rPr lang="en-US" sz="2400">
                <a:solidFill>
                  <a:srgbClr val="FFFFFF"/>
                </a:solidFill>
                <a:latin typeface="Exo 2 Bold"/>
                <a:ea typeface="Exo 2" panose="020B0604020202020204"/>
                <a:cs typeface="Exo 2" panose="020B0604020202020204"/>
                <a:sym typeface="Exo 2"/>
              </a:rPr>
              <a:t>There is no Constitutional obligation to have only two parties and </a:t>
            </a:r>
            <a:r>
              <a:rPr lang="en-US" sz="2400">
                <a:solidFill>
                  <a:srgbClr val="FFFFFF"/>
                </a:solidFill>
                <a:latin typeface="Exo 2 Bold"/>
                <a:ea typeface="Exo 2 Bold"/>
                <a:cs typeface="Exo 2 Bold"/>
                <a:sym typeface="Exo 2 Bold"/>
              </a:rPr>
              <a:t>others do exist</a:t>
            </a:r>
            <a:r>
              <a:rPr lang="en-US" sz="2400">
                <a:solidFill>
                  <a:srgbClr val="FFFFFF"/>
                </a:solidFill>
                <a:latin typeface="Exo 2 Bold"/>
                <a:ea typeface="Exo 2" panose="020B0604020202020204"/>
                <a:cs typeface="Exo 2" panose="020B0604020202020204"/>
                <a:sym typeface="Exo 2"/>
              </a:rPr>
              <a:t>: </a:t>
            </a:r>
          </a:p>
          <a:p>
            <a:endParaRPr lang="en-US"/>
          </a:p>
        </p:txBody>
      </p:sp>
    </p:spTree>
    <p:extLst>
      <p:ext uri="{BB962C8B-B14F-4D97-AF65-F5344CB8AC3E}">
        <p14:creationId xmlns:p14="http://schemas.microsoft.com/office/powerpoint/2010/main" val="777269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90531" y="1833343"/>
            <a:ext cx="5444509" cy="3205693"/>
          </a:xfrm>
          <a:custGeom>
            <a:avLst/>
            <a:gdLst/>
            <a:ahLst/>
            <a:cxnLst/>
            <a:rect l="l" t="t" r="r" b="b"/>
            <a:pathLst>
              <a:path w="4029730" h="2286872">
                <a:moveTo>
                  <a:pt x="0" y="0"/>
                </a:moveTo>
                <a:lnTo>
                  <a:pt x="4029729" y="0"/>
                </a:lnTo>
                <a:lnTo>
                  <a:pt x="4029729" y="2286872"/>
                </a:lnTo>
                <a:lnTo>
                  <a:pt x="0" y="2286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6559596" y="1833343"/>
            <a:ext cx="5037342" cy="3205693"/>
          </a:xfrm>
          <a:custGeom>
            <a:avLst/>
            <a:gdLst/>
            <a:ahLst/>
            <a:cxnLst/>
            <a:rect l="l" t="t" r="r" b="b"/>
            <a:pathLst>
              <a:path w="4029730" h="2286872">
                <a:moveTo>
                  <a:pt x="0" y="0"/>
                </a:moveTo>
                <a:lnTo>
                  <a:pt x="4029730" y="0"/>
                </a:lnTo>
                <a:lnTo>
                  <a:pt x="4029730" y="2286872"/>
                </a:lnTo>
                <a:lnTo>
                  <a:pt x="0" y="2286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2513922" y="1833344"/>
            <a:ext cx="5239505" cy="3224196"/>
          </a:xfrm>
          <a:custGeom>
            <a:avLst/>
            <a:gdLst/>
            <a:ahLst/>
            <a:cxnLst/>
            <a:rect l="l" t="t" r="r" b="b"/>
            <a:pathLst>
              <a:path w="4029730" h="2286872">
                <a:moveTo>
                  <a:pt x="0" y="0"/>
                </a:moveTo>
                <a:lnTo>
                  <a:pt x="4029730" y="0"/>
                </a:lnTo>
                <a:lnTo>
                  <a:pt x="4029730" y="2286872"/>
                </a:lnTo>
                <a:lnTo>
                  <a:pt x="0" y="2286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513922" y="5428583"/>
            <a:ext cx="5239506" cy="3454122"/>
          </a:xfrm>
          <a:custGeom>
            <a:avLst/>
            <a:gdLst/>
            <a:ahLst/>
            <a:cxnLst/>
            <a:rect l="l" t="t" r="r" b="b"/>
            <a:pathLst>
              <a:path w="4029730" h="2286872">
                <a:moveTo>
                  <a:pt x="0" y="0"/>
                </a:moveTo>
                <a:lnTo>
                  <a:pt x="4029730" y="0"/>
                </a:lnTo>
                <a:lnTo>
                  <a:pt x="4029730" y="2286872"/>
                </a:lnTo>
                <a:lnTo>
                  <a:pt x="0" y="2286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6559596" y="5425968"/>
            <a:ext cx="5037342" cy="3408542"/>
          </a:xfrm>
          <a:custGeom>
            <a:avLst/>
            <a:gdLst/>
            <a:ahLst/>
            <a:cxnLst/>
            <a:rect l="l" t="t" r="r" b="b"/>
            <a:pathLst>
              <a:path w="4029730" h="2286872">
                <a:moveTo>
                  <a:pt x="0" y="0"/>
                </a:moveTo>
                <a:lnTo>
                  <a:pt x="4029730" y="0"/>
                </a:lnTo>
                <a:lnTo>
                  <a:pt x="4029730" y="2286871"/>
                </a:lnTo>
                <a:lnTo>
                  <a:pt x="0" y="22868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590531" y="5384300"/>
            <a:ext cx="5444509" cy="3445265"/>
          </a:xfrm>
          <a:custGeom>
            <a:avLst/>
            <a:gdLst/>
            <a:ahLst/>
            <a:cxnLst/>
            <a:rect l="l" t="t" r="r" b="b"/>
            <a:pathLst>
              <a:path w="4029730" h="2286872">
                <a:moveTo>
                  <a:pt x="0" y="0"/>
                </a:moveTo>
                <a:lnTo>
                  <a:pt x="4029729" y="0"/>
                </a:lnTo>
                <a:lnTo>
                  <a:pt x="4029729" y="2286872"/>
                </a:lnTo>
                <a:lnTo>
                  <a:pt x="0" y="2286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AutoShape 17"/>
          <p:cNvSpPr/>
          <p:nvPr/>
        </p:nvSpPr>
        <p:spPr>
          <a:xfrm>
            <a:off x="6037123" y="3610533"/>
            <a:ext cx="470223" cy="25334"/>
          </a:xfrm>
          <a:prstGeom prst="line">
            <a:avLst/>
          </a:prstGeom>
          <a:ln w="47625" cap="flat">
            <a:solidFill>
              <a:srgbClr val="FFFFFF"/>
            </a:solidFill>
            <a:prstDash val="solid"/>
            <a:headEnd type="none" w="sm" len="sm"/>
            <a:tailEnd type="arrow" w="med" len="sm"/>
          </a:ln>
        </p:spPr>
        <p:txBody>
          <a:bodyPr/>
          <a:lstStyle/>
          <a:p>
            <a:endParaRPr lang="en-US"/>
          </a:p>
        </p:txBody>
      </p:sp>
      <p:sp>
        <p:nvSpPr>
          <p:cNvPr id="18" name="AutoShape 18"/>
          <p:cNvSpPr/>
          <p:nvPr/>
        </p:nvSpPr>
        <p:spPr>
          <a:xfrm>
            <a:off x="17753427" y="3602973"/>
            <a:ext cx="501249" cy="32894"/>
          </a:xfrm>
          <a:prstGeom prst="line">
            <a:avLst/>
          </a:prstGeom>
          <a:ln w="47625" cap="flat">
            <a:solidFill>
              <a:srgbClr val="FFFFFF"/>
            </a:solidFill>
            <a:prstDash val="solid"/>
            <a:headEnd type="none" w="sm" len="sm"/>
            <a:tailEnd type="arrow" w="med" len="sm"/>
          </a:ln>
        </p:spPr>
        <p:txBody>
          <a:bodyPr/>
          <a:lstStyle/>
          <a:p>
            <a:endParaRPr lang="en-US"/>
          </a:p>
        </p:txBody>
      </p:sp>
      <p:sp>
        <p:nvSpPr>
          <p:cNvPr id="19" name="AutoShape 19"/>
          <p:cNvSpPr/>
          <p:nvPr/>
        </p:nvSpPr>
        <p:spPr>
          <a:xfrm>
            <a:off x="11727415" y="3623443"/>
            <a:ext cx="786507" cy="0"/>
          </a:xfrm>
          <a:prstGeom prst="line">
            <a:avLst/>
          </a:prstGeom>
          <a:ln w="47625" cap="flat">
            <a:solidFill>
              <a:srgbClr val="FFFFFF"/>
            </a:solidFill>
            <a:prstDash val="solid"/>
            <a:headEnd type="none" w="sm" len="sm"/>
            <a:tailEnd type="arrow" w="med" len="sm"/>
          </a:ln>
        </p:spPr>
        <p:txBody>
          <a:bodyPr/>
          <a:lstStyle/>
          <a:p>
            <a:endParaRPr lang="en-US"/>
          </a:p>
        </p:txBody>
      </p:sp>
      <p:sp>
        <p:nvSpPr>
          <p:cNvPr id="20" name="AutoShape 20"/>
          <p:cNvSpPr/>
          <p:nvPr/>
        </p:nvSpPr>
        <p:spPr>
          <a:xfrm flipV="1">
            <a:off x="6004561" y="7104920"/>
            <a:ext cx="580631" cy="25334"/>
          </a:xfrm>
          <a:prstGeom prst="line">
            <a:avLst/>
          </a:prstGeom>
          <a:ln w="47625" cap="flat">
            <a:solidFill>
              <a:srgbClr val="FFFFFF"/>
            </a:solidFill>
            <a:prstDash val="solid"/>
            <a:headEnd type="none" w="sm" len="sm"/>
            <a:tailEnd type="arrow" w="med" len="sm"/>
          </a:ln>
        </p:spPr>
        <p:txBody>
          <a:bodyPr/>
          <a:lstStyle/>
          <a:p>
            <a:endParaRPr lang="en-US"/>
          </a:p>
        </p:txBody>
      </p:sp>
      <p:sp>
        <p:nvSpPr>
          <p:cNvPr id="21" name="AutoShape 21"/>
          <p:cNvSpPr/>
          <p:nvPr/>
        </p:nvSpPr>
        <p:spPr>
          <a:xfrm flipV="1">
            <a:off x="11715312" y="7174537"/>
            <a:ext cx="798610" cy="0"/>
          </a:xfrm>
          <a:prstGeom prst="line">
            <a:avLst/>
          </a:prstGeom>
          <a:ln w="47625" cap="flat">
            <a:solidFill>
              <a:srgbClr val="FFFFFF"/>
            </a:solidFill>
            <a:prstDash val="solid"/>
            <a:headEnd type="none" w="sm" len="sm"/>
            <a:tailEnd type="arrow" w="med" len="sm"/>
          </a:ln>
        </p:spPr>
        <p:txBody>
          <a:bodyPr/>
          <a:lstStyle/>
          <a:p>
            <a:endParaRPr lang="en-US"/>
          </a:p>
        </p:txBody>
      </p:sp>
      <p:sp>
        <p:nvSpPr>
          <p:cNvPr id="22" name="TextBox 22"/>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Overview of the presidential election process</a:t>
            </a:r>
          </a:p>
        </p:txBody>
      </p:sp>
      <p:sp>
        <p:nvSpPr>
          <p:cNvPr id="24" name="TextBox 24"/>
          <p:cNvSpPr txBox="1"/>
          <p:nvPr/>
        </p:nvSpPr>
        <p:spPr>
          <a:xfrm>
            <a:off x="3253927" y="2364626"/>
            <a:ext cx="2628557" cy="2312171"/>
          </a:xfrm>
          <a:prstGeom prst="rect">
            <a:avLst/>
          </a:prstGeom>
        </p:spPr>
        <p:txBody>
          <a:bodyPr wrap="square" lIns="0" tIns="0" rIns="0" bIns="0" rtlCol="0" anchor="t">
            <a:spAutoFit/>
          </a:bodyPr>
          <a:lstStyle/>
          <a:p>
            <a:pPr algn="ctr">
              <a:lnSpc>
                <a:spcPts val="2604"/>
              </a:lnSpc>
            </a:pPr>
            <a:r>
              <a:rPr lang="en-US" sz="1860" b="1">
                <a:solidFill>
                  <a:srgbClr val="FFFFFF"/>
                </a:solidFill>
                <a:latin typeface="Open Sans 2 Bold"/>
                <a:ea typeface="Open Sans 2 Bold"/>
                <a:cs typeface="Open Sans 2 Bold"/>
                <a:sym typeface="Open Sans 2 Bold"/>
              </a:rPr>
              <a:t>Candidates register with the Federal Election Commission and announce their intention to run for president.</a:t>
            </a:r>
          </a:p>
          <a:p>
            <a:pPr algn="ctr">
              <a:lnSpc>
                <a:spcPts val="2604"/>
              </a:lnSpc>
            </a:pPr>
            <a:r>
              <a:rPr lang="en-US" sz="1860" b="1" i="1">
                <a:solidFill>
                  <a:srgbClr val="FD4760"/>
                </a:solidFill>
                <a:latin typeface="Open Sans 2 Bold Italics"/>
                <a:ea typeface="Open Sans 2 Bold Italics"/>
                <a:cs typeface="Open Sans 2 Bold Italics"/>
                <a:sym typeface="Open Sans 2 Bold Italics"/>
              </a:rPr>
              <a:t>(Spring 2023)</a:t>
            </a:r>
          </a:p>
        </p:txBody>
      </p:sp>
      <p:sp>
        <p:nvSpPr>
          <p:cNvPr id="25" name="TextBox 25"/>
          <p:cNvSpPr txBox="1"/>
          <p:nvPr/>
        </p:nvSpPr>
        <p:spPr>
          <a:xfrm>
            <a:off x="7275835" y="3833711"/>
            <a:ext cx="3827323" cy="978986"/>
          </a:xfrm>
          <a:prstGeom prst="rect">
            <a:avLst/>
          </a:prstGeom>
        </p:spPr>
        <p:txBody>
          <a:bodyPr lIns="0" tIns="0" rIns="0" bIns="0" rtlCol="0" anchor="t">
            <a:spAutoFit/>
          </a:bodyPr>
          <a:lstStyle/>
          <a:p>
            <a:pPr algn="ctr">
              <a:lnSpc>
                <a:spcPts val="2624"/>
              </a:lnSpc>
            </a:pPr>
            <a:r>
              <a:rPr lang="en-US" sz="1860" b="1">
                <a:solidFill>
                  <a:srgbClr val="FFFFFF"/>
                </a:solidFill>
                <a:latin typeface="Open Sans 2 Bold"/>
                <a:ea typeface="Open Sans 2 Bold"/>
                <a:cs typeface="Open Sans 2 Bold"/>
                <a:sym typeface="Open Sans 2 Bold"/>
              </a:rPr>
              <a:t>Primary and caucus debates take place. </a:t>
            </a:r>
          </a:p>
          <a:p>
            <a:pPr algn="ctr">
              <a:lnSpc>
                <a:spcPts val="2624"/>
              </a:lnSpc>
            </a:pPr>
            <a:r>
              <a:rPr lang="en-US" sz="1860" b="1" i="1">
                <a:solidFill>
                  <a:srgbClr val="FD4760"/>
                </a:solidFill>
                <a:latin typeface="Open Sans 2 Bold Italics"/>
                <a:ea typeface="Open Sans 2 Bold Italics"/>
                <a:cs typeface="Open Sans 2 Bold Italics"/>
                <a:sym typeface="Open Sans 2 Bold Italics"/>
              </a:rPr>
              <a:t>(January to June 2024)</a:t>
            </a:r>
          </a:p>
        </p:txBody>
      </p:sp>
      <p:sp>
        <p:nvSpPr>
          <p:cNvPr id="26" name="TextBox 26"/>
          <p:cNvSpPr txBox="1"/>
          <p:nvPr/>
        </p:nvSpPr>
        <p:spPr>
          <a:xfrm>
            <a:off x="12604582" y="3920704"/>
            <a:ext cx="5058184" cy="978345"/>
          </a:xfrm>
          <a:prstGeom prst="rect">
            <a:avLst/>
          </a:prstGeom>
        </p:spPr>
        <p:txBody>
          <a:bodyPr wrap="square" lIns="0" tIns="0" rIns="0" bIns="0" rtlCol="0" anchor="t">
            <a:spAutoFit/>
          </a:bodyPr>
          <a:lstStyle/>
          <a:p>
            <a:pPr algn="ctr">
              <a:lnSpc>
                <a:spcPts val="2597"/>
              </a:lnSpc>
            </a:pPr>
            <a:r>
              <a:rPr lang="en-US" sz="1855" b="1">
                <a:solidFill>
                  <a:srgbClr val="FFFFFF"/>
                </a:solidFill>
                <a:latin typeface="Open Sans 2 Bold"/>
                <a:ea typeface="Open Sans 2 Bold"/>
                <a:cs typeface="Open Sans 2 Bold"/>
                <a:sym typeface="Open Sans 2 Bold"/>
              </a:rPr>
              <a:t>Parties hold nominating conventions to choose their presidential candidates</a:t>
            </a:r>
          </a:p>
          <a:p>
            <a:pPr algn="ctr">
              <a:lnSpc>
                <a:spcPts val="2597"/>
              </a:lnSpc>
            </a:pPr>
            <a:r>
              <a:rPr lang="en-US" sz="1855" b="1">
                <a:solidFill>
                  <a:srgbClr val="FD4760"/>
                </a:solidFill>
                <a:latin typeface="Open Sans 2 Bold"/>
                <a:ea typeface="Open Sans 2 Bold"/>
                <a:cs typeface="Open Sans 2 Bold"/>
                <a:sym typeface="Open Sans 2 Bold"/>
              </a:rPr>
              <a:t>(</a:t>
            </a:r>
            <a:r>
              <a:rPr lang="en-US" sz="1855" b="1" i="1">
                <a:solidFill>
                  <a:srgbClr val="FD4760"/>
                </a:solidFill>
                <a:latin typeface="Open Sans 2 Bold Italics"/>
                <a:ea typeface="Open Sans 2 Bold Italics"/>
                <a:cs typeface="Open Sans 2 Bold Italics"/>
                <a:sym typeface="Open Sans 2 Bold Italics"/>
              </a:rPr>
              <a:t>RNC July ; DNC August)</a:t>
            </a:r>
          </a:p>
        </p:txBody>
      </p:sp>
      <p:sp>
        <p:nvSpPr>
          <p:cNvPr id="27" name="TextBox 27"/>
          <p:cNvSpPr txBox="1"/>
          <p:nvPr/>
        </p:nvSpPr>
        <p:spPr>
          <a:xfrm>
            <a:off x="13502030" y="7917445"/>
            <a:ext cx="3651093" cy="645048"/>
          </a:xfrm>
          <a:prstGeom prst="rect">
            <a:avLst/>
          </a:prstGeom>
        </p:spPr>
        <p:txBody>
          <a:bodyPr wrap="square" lIns="0" tIns="0" rIns="0" bIns="0" rtlCol="0" anchor="t">
            <a:spAutoFit/>
          </a:bodyPr>
          <a:lstStyle/>
          <a:p>
            <a:pPr algn="l">
              <a:lnSpc>
                <a:spcPts val="2604"/>
              </a:lnSpc>
            </a:pPr>
            <a:r>
              <a:rPr lang="en-US" sz="1860" b="1">
                <a:solidFill>
                  <a:srgbClr val="FFFFFF"/>
                </a:solidFill>
                <a:latin typeface="Open Sans 2 Bold"/>
                <a:ea typeface="Open Sans 2 Bold"/>
                <a:cs typeface="Open Sans 2 Bold"/>
                <a:sym typeface="Open Sans 2 Bold"/>
              </a:rPr>
              <a:t>Presidential Inauguration Day </a:t>
            </a:r>
          </a:p>
          <a:p>
            <a:pPr algn="ctr">
              <a:lnSpc>
                <a:spcPts val="2604"/>
              </a:lnSpc>
            </a:pPr>
            <a:r>
              <a:rPr lang="en-US" sz="1860" b="1" i="1">
                <a:solidFill>
                  <a:srgbClr val="FD4760"/>
                </a:solidFill>
                <a:latin typeface="Open Sans 2 Bold Italics"/>
                <a:ea typeface="Open Sans 2 Bold Italics"/>
                <a:cs typeface="Open Sans 2 Bold Italics"/>
                <a:sym typeface="Open Sans 2 Bold Italics"/>
              </a:rPr>
              <a:t>(January 20th, 2025)</a:t>
            </a:r>
          </a:p>
        </p:txBody>
      </p:sp>
      <p:sp>
        <p:nvSpPr>
          <p:cNvPr id="28" name="TextBox 28"/>
          <p:cNvSpPr txBox="1"/>
          <p:nvPr/>
        </p:nvSpPr>
        <p:spPr>
          <a:xfrm>
            <a:off x="7062144" y="5980713"/>
            <a:ext cx="3724081" cy="2267331"/>
          </a:xfrm>
          <a:prstGeom prst="rect">
            <a:avLst/>
          </a:prstGeom>
        </p:spPr>
        <p:txBody>
          <a:bodyPr lIns="0" tIns="0" rIns="0" bIns="0" rtlCol="0" anchor="t">
            <a:spAutoFit/>
          </a:bodyPr>
          <a:lstStyle/>
          <a:p>
            <a:pPr algn="ctr">
              <a:lnSpc>
                <a:spcPts val="2604"/>
              </a:lnSpc>
            </a:pPr>
            <a:r>
              <a:rPr lang="en-US" sz="1860" b="1">
                <a:solidFill>
                  <a:srgbClr val="FFFFFF"/>
                </a:solidFill>
                <a:latin typeface="Open Sans 2 Bold"/>
                <a:ea typeface="Open Sans 2 Bold"/>
                <a:cs typeface="Open Sans 2 Bold"/>
                <a:sym typeface="Open Sans 2 Bold"/>
              </a:rPr>
              <a:t>Electors cast their votes in the Electoral College</a:t>
            </a:r>
          </a:p>
          <a:p>
            <a:pPr algn="ctr">
              <a:lnSpc>
                <a:spcPts val="2604"/>
              </a:lnSpc>
            </a:pPr>
            <a:r>
              <a:rPr lang="en-US" sz="1860" b="1" i="1">
                <a:solidFill>
                  <a:srgbClr val="FD4760"/>
                </a:solidFill>
                <a:latin typeface="Open Sans 2 Bold Italics"/>
                <a:ea typeface="Open Sans 2 Bold Italics"/>
                <a:cs typeface="Open Sans 2 Bold Italics"/>
                <a:sym typeface="Open Sans 2 Bold Italics"/>
              </a:rPr>
              <a:t>(December 17th, 2024) </a:t>
            </a:r>
          </a:p>
          <a:p>
            <a:pPr algn="ctr">
              <a:lnSpc>
                <a:spcPts val="2604"/>
              </a:lnSpc>
            </a:pPr>
            <a:r>
              <a:rPr lang="en-US" sz="1860" b="1">
                <a:solidFill>
                  <a:srgbClr val="FFFFFF"/>
                </a:solidFill>
                <a:latin typeface="Open Sans 2 Bold"/>
                <a:ea typeface="Open Sans 2 Bold"/>
                <a:cs typeface="Open Sans 2 Bold"/>
                <a:sym typeface="Open Sans 2 Bold"/>
              </a:rPr>
              <a:t>&amp;</a:t>
            </a:r>
          </a:p>
          <a:p>
            <a:pPr algn="ctr">
              <a:lnSpc>
                <a:spcPts val="2604"/>
              </a:lnSpc>
            </a:pPr>
            <a:r>
              <a:rPr lang="en-US" sz="1860" b="1">
                <a:solidFill>
                  <a:srgbClr val="FFFFFF"/>
                </a:solidFill>
                <a:latin typeface="Open Sans 2 Bold"/>
                <a:ea typeface="Open Sans 2 Bold"/>
                <a:cs typeface="Open Sans 2 Bold"/>
                <a:sym typeface="Open Sans 2 Bold"/>
              </a:rPr>
              <a:t>Congress counts the votes</a:t>
            </a:r>
          </a:p>
          <a:p>
            <a:pPr algn="ctr">
              <a:lnSpc>
                <a:spcPts val="2604"/>
              </a:lnSpc>
            </a:pPr>
            <a:r>
              <a:rPr lang="en-US" sz="1860" b="1">
                <a:solidFill>
                  <a:srgbClr val="FD4760"/>
                </a:solidFill>
                <a:latin typeface="Open Sans 2 Bold"/>
                <a:ea typeface="Open Sans 2 Bold"/>
                <a:cs typeface="Open Sans 2 Bold"/>
                <a:sym typeface="Open Sans 2 Bold"/>
              </a:rPr>
              <a:t> </a:t>
            </a:r>
            <a:r>
              <a:rPr lang="en-US" sz="1860" b="1" i="1">
                <a:solidFill>
                  <a:srgbClr val="FD4760"/>
                </a:solidFill>
                <a:latin typeface="Open Sans 2 Bold Italics"/>
                <a:ea typeface="Open Sans 2 Bold Italics"/>
                <a:cs typeface="Open Sans 2 Bold Italics"/>
                <a:sym typeface="Open Sans 2 Bold Italics"/>
              </a:rPr>
              <a:t>(January 6th, 2025) </a:t>
            </a:r>
          </a:p>
          <a:p>
            <a:pPr algn="just">
              <a:lnSpc>
                <a:spcPts val="2604"/>
              </a:lnSpc>
            </a:pPr>
            <a:endParaRPr lang="en-US" sz="1860" b="1" i="1">
              <a:solidFill>
                <a:srgbClr val="FD4760"/>
              </a:solidFill>
              <a:latin typeface="Open Sans 2 Bold Italics"/>
              <a:ea typeface="Open Sans 2 Bold Italics"/>
              <a:cs typeface="Open Sans 2 Bold Italics"/>
              <a:sym typeface="Open Sans 2 Bold Italics"/>
            </a:endParaRPr>
          </a:p>
        </p:txBody>
      </p:sp>
      <p:sp>
        <p:nvSpPr>
          <p:cNvPr id="29" name="TextBox 29"/>
          <p:cNvSpPr txBox="1"/>
          <p:nvPr/>
        </p:nvSpPr>
        <p:spPr>
          <a:xfrm>
            <a:off x="686174" y="7266425"/>
            <a:ext cx="5196310" cy="1311898"/>
          </a:xfrm>
          <a:prstGeom prst="rect">
            <a:avLst/>
          </a:prstGeom>
        </p:spPr>
        <p:txBody>
          <a:bodyPr wrap="square" lIns="0" tIns="0" rIns="0" bIns="0" rtlCol="0" anchor="t">
            <a:spAutoFit/>
          </a:bodyPr>
          <a:lstStyle/>
          <a:p>
            <a:pPr algn="ctr">
              <a:lnSpc>
                <a:spcPts val="2604"/>
              </a:lnSpc>
            </a:pPr>
            <a:r>
              <a:rPr lang="en-US" sz="1860" b="1">
                <a:solidFill>
                  <a:srgbClr val="FFFFFF"/>
                </a:solidFill>
                <a:latin typeface="Open Sans 2 Bold"/>
                <a:ea typeface="Open Sans 2 Bold"/>
                <a:cs typeface="Open Sans 2 Bold"/>
                <a:sym typeface="Open Sans 2 Bold"/>
              </a:rPr>
              <a:t>Election Day , </a:t>
            </a:r>
          </a:p>
          <a:p>
            <a:pPr algn="ctr">
              <a:lnSpc>
                <a:spcPts val="2604"/>
              </a:lnSpc>
            </a:pPr>
            <a:r>
              <a:rPr lang="en-US" sz="1860" b="1">
                <a:solidFill>
                  <a:srgbClr val="FFFFFF"/>
                </a:solidFill>
                <a:latin typeface="Open Sans 2 Bold"/>
                <a:ea typeface="Open Sans 2 Bold"/>
                <a:cs typeface="Open Sans 2 Bold"/>
                <a:sym typeface="Open Sans 2 Bold"/>
              </a:rPr>
              <a:t>the "first Tuesday after the first Monday" of November</a:t>
            </a:r>
          </a:p>
          <a:p>
            <a:pPr algn="ctr">
              <a:lnSpc>
                <a:spcPts val="2604"/>
              </a:lnSpc>
            </a:pPr>
            <a:r>
              <a:rPr lang="en-US" sz="1860" b="1" i="1">
                <a:solidFill>
                  <a:srgbClr val="FD4760"/>
                </a:solidFill>
                <a:latin typeface="Open Sans 2 Bold Italics"/>
                <a:ea typeface="Open Sans 2 Bold Italics"/>
                <a:cs typeface="Open Sans 2 Bold Italics"/>
                <a:sym typeface="Open Sans 2 Bold Italics"/>
              </a:rPr>
              <a:t>(November 5th, 2024)</a:t>
            </a:r>
          </a:p>
        </p:txBody>
      </p:sp>
      <p:pic>
        <p:nvPicPr>
          <p:cNvPr id="5" name="Picture 4">
            <a:extLst>
              <a:ext uri="{FF2B5EF4-FFF2-40B4-BE49-F238E27FC236}">
                <a16:creationId xmlns:a16="http://schemas.microsoft.com/office/drawing/2014/main" id="{A70356B8-8A74-D0CB-7837-E1A21894993F}"/>
              </a:ext>
            </a:extLst>
          </p:cNvPr>
          <p:cNvPicPr>
            <a:picLocks noChangeAspect="1"/>
          </p:cNvPicPr>
          <p:nvPr/>
        </p:nvPicPr>
        <p:blipFill>
          <a:blip r:embed="rId5"/>
          <a:stretch>
            <a:fillRect/>
          </a:stretch>
        </p:blipFill>
        <p:spPr>
          <a:xfrm>
            <a:off x="11075807" y="144805"/>
            <a:ext cx="7212193" cy="810838"/>
          </a:xfrm>
          <a:prstGeom prst="rect">
            <a:avLst/>
          </a:prstGeom>
        </p:spPr>
      </p:pic>
      <p:pic>
        <p:nvPicPr>
          <p:cNvPr id="30" name="Picture 29">
            <a:extLst>
              <a:ext uri="{FF2B5EF4-FFF2-40B4-BE49-F238E27FC236}">
                <a16:creationId xmlns:a16="http://schemas.microsoft.com/office/drawing/2014/main" id="{338BDDD2-0DF6-8B23-BFB0-79FF7AF3807D}"/>
              </a:ext>
            </a:extLst>
          </p:cNvPr>
          <p:cNvPicPr>
            <a:picLocks noChangeAspect="1"/>
          </p:cNvPicPr>
          <p:nvPr/>
        </p:nvPicPr>
        <p:blipFill>
          <a:blip r:embed="rId6"/>
          <a:stretch>
            <a:fillRect/>
          </a:stretch>
        </p:blipFill>
        <p:spPr>
          <a:xfrm>
            <a:off x="40379" y="7025463"/>
            <a:ext cx="645795" cy="341406"/>
          </a:xfrm>
          <a:prstGeom prst="rect">
            <a:avLst/>
          </a:prstGeom>
        </p:spPr>
      </p:pic>
      <p:pic>
        <p:nvPicPr>
          <p:cNvPr id="31" name="Picture 30">
            <a:extLst>
              <a:ext uri="{FF2B5EF4-FFF2-40B4-BE49-F238E27FC236}">
                <a16:creationId xmlns:a16="http://schemas.microsoft.com/office/drawing/2014/main" id="{10FBDAD4-B6B1-27EA-A764-5BC185764594}"/>
              </a:ext>
            </a:extLst>
          </p:cNvPr>
          <p:cNvPicPr>
            <a:picLocks noChangeAspect="1"/>
          </p:cNvPicPr>
          <p:nvPr/>
        </p:nvPicPr>
        <p:blipFill>
          <a:blip r:embed="rId7"/>
          <a:stretch>
            <a:fillRect/>
          </a:stretch>
        </p:blipFill>
        <p:spPr>
          <a:xfrm>
            <a:off x="681481" y="2364627"/>
            <a:ext cx="2209337" cy="2039197"/>
          </a:xfrm>
          <a:prstGeom prst="rect">
            <a:avLst/>
          </a:prstGeom>
        </p:spPr>
      </p:pic>
      <p:pic>
        <p:nvPicPr>
          <p:cNvPr id="32" name="Picture 31">
            <a:extLst>
              <a:ext uri="{FF2B5EF4-FFF2-40B4-BE49-F238E27FC236}">
                <a16:creationId xmlns:a16="http://schemas.microsoft.com/office/drawing/2014/main" id="{588DBADD-0CA3-EFA2-F687-88BCA0398303}"/>
              </a:ext>
            </a:extLst>
          </p:cNvPr>
          <p:cNvPicPr>
            <a:picLocks noChangeAspect="1"/>
          </p:cNvPicPr>
          <p:nvPr/>
        </p:nvPicPr>
        <p:blipFill>
          <a:blip r:embed="rId8"/>
          <a:stretch>
            <a:fillRect/>
          </a:stretch>
        </p:blipFill>
        <p:spPr>
          <a:xfrm>
            <a:off x="7518343" y="1941321"/>
            <a:ext cx="3119848" cy="1784412"/>
          </a:xfrm>
          <a:prstGeom prst="rect">
            <a:avLst/>
          </a:prstGeom>
        </p:spPr>
      </p:pic>
      <p:pic>
        <p:nvPicPr>
          <p:cNvPr id="33" name="Picture 32">
            <a:extLst>
              <a:ext uri="{FF2B5EF4-FFF2-40B4-BE49-F238E27FC236}">
                <a16:creationId xmlns:a16="http://schemas.microsoft.com/office/drawing/2014/main" id="{1F6BCB4F-6886-63BC-6AE9-C5DA27F749FE}"/>
              </a:ext>
            </a:extLst>
          </p:cNvPr>
          <p:cNvPicPr>
            <a:picLocks noChangeAspect="1"/>
          </p:cNvPicPr>
          <p:nvPr/>
        </p:nvPicPr>
        <p:blipFill>
          <a:blip r:embed="rId9"/>
          <a:stretch>
            <a:fillRect/>
          </a:stretch>
        </p:blipFill>
        <p:spPr>
          <a:xfrm>
            <a:off x="14109868" y="1928983"/>
            <a:ext cx="2435419" cy="1693613"/>
          </a:xfrm>
          <a:prstGeom prst="rect">
            <a:avLst/>
          </a:prstGeom>
        </p:spPr>
      </p:pic>
      <p:pic>
        <p:nvPicPr>
          <p:cNvPr id="34" name="Picture 33">
            <a:extLst>
              <a:ext uri="{FF2B5EF4-FFF2-40B4-BE49-F238E27FC236}">
                <a16:creationId xmlns:a16="http://schemas.microsoft.com/office/drawing/2014/main" id="{BAD84F2E-821F-7009-EEB2-795E077DB68C}"/>
              </a:ext>
            </a:extLst>
          </p:cNvPr>
          <p:cNvPicPr>
            <a:picLocks noChangeAspect="1"/>
          </p:cNvPicPr>
          <p:nvPr/>
        </p:nvPicPr>
        <p:blipFill>
          <a:blip r:embed="rId10"/>
          <a:stretch>
            <a:fillRect/>
          </a:stretch>
        </p:blipFill>
        <p:spPr>
          <a:xfrm>
            <a:off x="2009561" y="5525876"/>
            <a:ext cx="2611855" cy="1657350"/>
          </a:xfrm>
          <a:prstGeom prst="rect">
            <a:avLst/>
          </a:prstGeom>
        </p:spPr>
      </p:pic>
      <p:pic>
        <p:nvPicPr>
          <p:cNvPr id="35" name="Picture 34">
            <a:extLst>
              <a:ext uri="{FF2B5EF4-FFF2-40B4-BE49-F238E27FC236}">
                <a16:creationId xmlns:a16="http://schemas.microsoft.com/office/drawing/2014/main" id="{54B11B9C-EF60-BEFF-0A0C-592F3653C4D0}"/>
              </a:ext>
            </a:extLst>
          </p:cNvPr>
          <p:cNvPicPr>
            <a:picLocks noChangeAspect="1"/>
          </p:cNvPicPr>
          <p:nvPr/>
        </p:nvPicPr>
        <p:blipFill>
          <a:blip r:embed="rId11"/>
          <a:stretch>
            <a:fillRect/>
          </a:stretch>
        </p:blipFill>
        <p:spPr>
          <a:xfrm>
            <a:off x="13807755" y="5709956"/>
            <a:ext cx="2737532" cy="18355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237511" y="2451455"/>
            <a:ext cx="3791150" cy="2492183"/>
          </a:xfrm>
          <a:custGeom>
            <a:avLst/>
            <a:gdLst/>
            <a:ahLst/>
            <a:cxnLst/>
            <a:rect l="l" t="t" r="r" b="b"/>
            <a:pathLst>
              <a:path w="3791150" h="2492183">
                <a:moveTo>
                  <a:pt x="0" y="0"/>
                </a:moveTo>
                <a:lnTo>
                  <a:pt x="3791149" y="0"/>
                </a:lnTo>
                <a:lnTo>
                  <a:pt x="3791149" y="2492183"/>
                </a:lnTo>
                <a:lnTo>
                  <a:pt x="0" y="2492183"/>
                </a:lnTo>
                <a:lnTo>
                  <a:pt x="0" y="0"/>
                </a:lnTo>
                <a:close/>
              </a:path>
            </a:pathLst>
          </a:custGeom>
          <a:blipFill>
            <a:blip r:embed="rId3"/>
            <a:stretch>
              <a:fillRect l="-8942" r="-9492"/>
            </a:stretch>
          </a:blipFill>
          <a:ln w="38100" cap="sq">
            <a:solidFill>
              <a:srgbClr val="F1F2F2"/>
            </a:solidFill>
            <a:prstDash val="solid"/>
            <a:miter/>
          </a:ln>
        </p:spPr>
        <p:txBody>
          <a:bodyPr/>
          <a:lstStyle/>
          <a:p>
            <a:endParaRPr lang="en-US"/>
          </a:p>
        </p:txBody>
      </p:sp>
      <p:sp>
        <p:nvSpPr>
          <p:cNvPr id="10" name="Freeform 10"/>
          <p:cNvSpPr/>
          <p:nvPr/>
        </p:nvSpPr>
        <p:spPr>
          <a:xfrm>
            <a:off x="11860976" y="2451455"/>
            <a:ext cx="3625368" cy="2492183"/>
          </a:xfrm>
          <a:custGeom>
            <a:avLst/>
            <a:gdLst/>
            <a:ahLst/>
            <a:cxnLst/>
            <a:rect l="l" t="t" r="r" b="b"/>
            <a:pathLst>
              <a:path w="3625368" h="2492183">
                <a:moveTo>
                  <a:pt x="0" y="0"/>
                </a:moveTo>
                <a:lnTo>
                  <a:pt x="3625368" y="0"/>
                </a:lnTo>
                <a:lnTo>
                  <a:pt x="3625368" y="2492183"/>
                </a:lnTo>
                <a:lnTo>
                  <a:pt x="0" y="2492183"/>
                </a:lnTo>
                <a:lnTo>
                  <a:pt x="0" y="0"/>
                </a:lnTo>
                <a:close/>
              </a:path>
            </a:pathLst>
          </a:custGeom>
          <a:blipFill>
            <a:blip r:embed="rId4"/>
            <a:stretch>
              <a:fillRect t="-1067" r="-3652" b="-14313"/>
            </a:stretch>
          </a:blipFill>
          <a:ln w="38100" cap="sq">
            <a:solidFill>
              <a:srgbClr val="F1F2F2"/>
            </a:solidFill>
            <a:prstDash val="solid"/>
            <a:miter/>
          </a:ln>
        </p:spPr>
        <p:txBody>
          <a:bodyPr/>
          <a:lstStyle/>
          <a:p>
            <a:endParaRPr lang="en-US"/>
          </a:p>
        </p:txBody>
      </p:sp>
      <p:sp>
        <p:nvSpPr>
          <p:cNvPr id="11" name="TextBox 11"/>
          <p:cNvSpPr txBox="1"/>
          <p:nvPr/>
        </p:nvSpPr>
        <p:spPr>
          <a:xfrm>
            <a:off x="11658107" y="4962688"/>
            <a:ext cx="4163519" cy="1455527"/>
          </a:xfrm>
          <a:prstGeom prst="rect">
            <a:avLst/>
          </a:prstGeom>
        </p:spPr>
        <p:txBody>
          <a:bodyPr lIns="0" tIns="0" rIns="0" bIns="0" rtlCol="0" anchor="t">
            <a:spAutoFit/>
          </a:bodyPr>
          <a:lstStyle/>
          <a:p>
            <a:pPr algn="ctr">
              <a:lnSpc>
                <a:spcPts val="2941"/>
              </a:lnSpc>
            </a:pPr>
            <a:r>
              <a:rPr lang="en-US" b="1">
                <a:solidFill>
                  <a:srgbClr val="FFFFFF"/>
                </a:solidFill>
                <a:latin typeface="Exo 2 Bold"/>
                <a:ea typeface="Exo 2 Bold"/>
                <a:cs typeface="Exo 2 Bold"/>
                <a:sym typeface="Exo 2 Bold"/>
              </a:rPr>
              <a:t>Vice President Kamala Harris' </a:t>
            </a:r>
            <a:endParaRPr lang="en-US">
              <a:sym typeface="Exo 2 Bold"/>
            </a:endParaRPr>
          </a:p>
          <a:p>
            <a:pPr algn="ctr">
              <a:lnSpc>
                <a:spcPts val="2941"/>
              </a:lnSpc>
            </a:pPr>
            <a:r>
              <a:rPr lang="en-US" b="1">
                <a:solidFill>
                  <a:srgbClr val="FFFFFF"/>
                </a:solidFill>
                <a:latin typeface="Exo 2 Bold"/>
                <a:ea typeface="Exo 2 Bold"/>
                <a:cs typeface="Exo 2 Bold"/>
                <a:sym typeface="Exo 2 Bold"/>
              </a:rPr>
              <a:t>first campaign event </a:t>
            </a:r>
            <a:endParaRPr lang="en-US"/>
          </a:p>
          <a:p>
            <a:pPr algn="ctr">
              <a:lnSpc>
                <a:spcPts val="2941"/>
              </a:lnSpc>
            </a:pPr>
            <a:r>
              <a:rPr lang="en-US" b="1">
                <a:solidFill>
                  <a:srgbClr val="FFFFFF"/>
                </a:solidFill>
                <a:latin typeface="Exo 2 Bold"/>
                <a:ea typeface="Exo 2 Bold"/>
                <a:cs typeface="Exo 2 Bold"/>
                <a:sym typeface="Exo 2 Bold"/>
              </a:rPr>
              <a:t>at West Allis School (WI), July, 2024</a:t>
            </a:r>
            <a:endParaRPr lang="en-US" b="1">
              <a:solidFill>
                <a:srgbClr val="FFFFFF"/>
              </a:solidFill>
              <a:latin typeface="Exo 2 Bold"/>
              <a:ea typeface="Exo 2 Bold"/>
              <a:cs typeface="Exo 2 Bold"/>
            </a:endParaRPr>
          </a:p>
          <a:p>
            <a:pPr algn="ctr">
              <a:lnSpc>
                <a:spcPts val="2941"/>
              </a:lnSpc>
            </a:pPr>
            <a:endParaRPr lang="en-US" b="1">
              <a:solidFill>
                <a:srgbClr val="FFFFFF"/>
              </a:solidFill>
              <a:latin typeface="Exo 2 Bold"/>
              <a:ea typeface="Exo 2 Bold"/>
              <a:cs typeface="Exo 2 Bold"/>
              <a:sym typeface="Exo 2 Bold"/>
            </a:endParaRPr>
          </a:p>
        </p:txBody>
      </p:sp>
      <p:sp>
        <p:nvSpPr>
          <p:cNvPr id="12" name="Freeform 12"/>
          <p:cNvSpPr/>
          <p:nvPr/>
        </p:nvSpPr>
        <p:spPr>
          <a:xfrm>
            <a:off x="2237511" y="6678271"/>
            <a:ext cx="3791150" cy="2492183"/>
          </a:xfrm>
          <a:custGeom>
            <a:avLst/>
            <a:gdLst/>
            <a:ahLst/>
            <a:cxnLst/>
            <a:rect l="l" t="t" r="r" b="b"/>
            <a:pathLst>
              <a:path w="3791150" h="2492183">
                <a:moveTo>
                  <a:pt x="0" y="0"/>
                </a:moveTo>
                <a:lnTo>
                  <a:pt x="3791149" y="0"/>
                </a:lnTo>
                <a:lnTo>
                  <a:pt x="3791149" y="2492183"/>
                </a:lnTo>
                <a:lnTo>
                  <a:pt x="0" y="2492183"/>
                </a:lnTo>
                <a:lnTo>
                  <a:pt x="0" y="0"/>
                </a:lnTo>
                <a:close/>
              </a:path>
            </a:pathLst>
          </a:custGeom>
          <a:blipFill>
            <a:blip r:embed="rId5"/>
            <a:stretch>
              <a:fillRect l="-11338" r="-14273"/>
            </a:stretch>
          </a:blipFill>
          <a:ln w="38100" cap="sq">
            <a:solidFill>
              <a:srgbClr val="F8F8F8"/>
            </a:solidFill>
            <a:prstDash val="solid"/>
            <a:miter/>
          </a:ln>
        </p:spPr>
        <p:txBody>
          <a:bodyPr/>
          <a:lstStyle/>
          <a:p>
            <a:endParaRPr lang="en-US"/>
          </a:p>
        </p:txBody>
      </p:sp>
      <p:sp>
        <p:nvSpPr>
          <p:cNvPr id="13" name="Freeform 13"/>
          <p:cNvSpPr/>
          <p:nvPr/>
        </p:nvSpPr>
        <p:spPr>
          <a:xfrm>
            <a:off x="11860976" y="6678271"/>
            <a:ext cx="3625368" cy="2492183"/>
          </a:xfrm>
          <a:custGeom>
            <a:avLst/>
            <a:gdLst/>
            <a:ahLst/>
            <a:cxnLst/>
            <a:rect l="l" t="t" r="r" b="b"/>
            <a:pathLst>
              <a:path w="3625368" h="2492183">
                <a:moveTo>
                  <a:pt x="0" y="0"/>
                </a:moveTo>
                <a:lnTo>
                  <a:pt x="3625368" y="0"/>
                </a:lnTo>
                <a:lnTo>
                  <a:pt x="3625368" y="2492183"/>
                </a:lnTo>
                <a:lnTo>
                  <a:pt x="0" y="2492183"/>
                </a:lnTo>
                <a:lnTo>
                  <a:pt x="0" y="0"/>
                </a:lnTo>
                <a:close/>
              </a:path>
            </a:pathLst>
          </a:custGeom>
          <a:blipFill>
            <a:blip r:embed="rId6"/>
            <a:stretch>
              <a:fillRect l="-7144" r="-7144"/>
            </a:stretch>
          </a:blipFill>
          <a:ln w="38100" cap="sq">
            <a:solidFill>
              <a:srgbClr val="F1F2F2"/>
            </a:solidFill>
            <a:prstDash val="solid"/>
            <a:miter/>
          </a:ln>
        </p:spPr>
        <p:txBody>
          <a:bodyPr/>
          <a:lstStyle/>
          <a:p>
            <a:endParaRPr lang="en-US"/>
          </a:p>
        </p:txBody>
      </p:sp>
      <p:sp>
        <p:nvSpPr>
          <p:cNvPr id="14" name="Freeform 14"/>
          <p:cNvSpPr/>
          <p:nvPr/>
        </p:nvSpPr>
        <p:spPr>
          <a:xfrm>
            <a:off x="7278703" y="6678271"/>
            <a:ext cx="3730594" cy="2492183"/>
          </a:xfrm>
          <a:custGeom>
            <a:avLst/>
            <a:gdLst/>
            <a:ahLst/>
            <a:cxnLst/>
            <a:rect l="l" t="t" r="r" b="b"/>
            <a:pathLst>
              <a:path w="3730594" h="2492183">
                <a:moveTo>
                  <a:pt x="0" y="0"/>
                </a:moveTo>
                <a:lnTo>
                  <a:pt x="3730594" y="0"/>
                </a:lnTo>
                <a:lnTo>
                  <a:pt x="3730594" y="2492183"/>
                </a:lnTo>
                <a:lnTo>
                  <a:pt x="0" y="2492183"/>
                </a:lnTo>
                <a:lnTo>
                  <a:pt x="0" y="0"/>
                </a:lnTo>
                <a:close/>
              </a:path>
            </a:pathLst>
          </a:custGeom>
          <a:blipFill>
            <a:blip r:embed="rId7"/>
            <a:stretch>
              <a:fillRect l="-422" r="-422"/>
            </a:stretch>
          </a:blipFill>
          <a:ln w="38100" cap="sq">
            <a:solidFill>
              <a:srgbClr val="FDFDFD"/>
            </a:solidFill>
            <a:prstDash val="solid"/>
            <a:miter/>
          </a:ln>
        </p:spPr>
        <p:txBody>
          <a:bodyPr/>
          <a:lstStyle/>
          <a:p>
            <a:endParaRPr lang="en-US"/>
          </a:p>
        </p:txBody>
      </p:sp>
      <p:sp>
        <p:nvSpPr>
          <p:cNvPr id="15" name="Freeform 15"/>
          <p:cNvSpPr/>
          <p:nvPr/>
        </p:nvSpPr>
        <p:spPr>
          <a:xfrm>
            <a:off x="7278703" y="2451455"/>
            <a:ext cx="3730594" cy="2492183"/>
          </a:xfrm>
          <a:custGeom>
            <a:avLst/>
            <a:gdLst/>
            <a:ahLst/>
            <a:cxnLst/>
            <a:rect l="l" t="t" r="r" b="b"/>
            <a:pathLst>
              <a:path w="3730594" h="2492183">
                <a:moveTo>
                  <a:pt x="0" y="0"/>
                </a:moveTo>
                <a:lnTo>
                  <a:pt x="3730594" y="0"/>
                </a:lnTo>
                <a:lnTo>
                  <a:pt x="3730594" y="2492183"/>
                </a:lnTo>
                <a:lnTo>
                  <a:pt x="0" y="2492183"/>
                </a:lnTo>
                <a:lnTo>
                  <a:pt x="0" y="0"/>
                </a:lnTo>
                <a:close/>
              </a:path>
            </a:pathLst>
          </a:custGeom>
          <a:blipFill>
            <a:blip r:embed="rId8"/>
            <a:stretch>
              <a:fillRect l="-9416" b="-18108"/>
            </a:stretch>
          </a:blipFill>
          <a:ln w="38100" cap="sq">
            <a:solidFill>
              <a:srgbClr val="FFFFFF"/>
            </a:solidFill>
            <a:prstDash val="solid"/>
            <a:miter/>
          </a:ln>
        </p:spPr>
        <p:txBody>
          <a:bodyPr/>
          <a:lstStyle/>
          <a:p>
            <a:endParaRPr lang="en-US"/>
          </a:p>
        </p:txBody>
      </p:sp>
      <p:sp>
        <p:nvSpPr>
          <p:cNvPr id="16" name="Freeform 16"/>
          <p:cNvSpPr/>
          <p:nvPr/>
        </p:nvSpPr>
        <p:spPr>
          <a:xfrm>
            <a:off x="11868573" y="6678271"/>
            <a:ext cx="1871294" cy="2492183"/>
          </a:xfrm>
          <a:custGeom>
            <a:avLst/>
            <a:gdLst/>
            <a:ahLst/>
            <a:cxnLst/>
            <a:rect l="l" t="t" r="r" b="b"/>
            <a:pathLst>
              <a:path w="1871294" h="2492183">
                <a:moveTo>
                  <a:pt x="0" y="0"/>
                </a:moveTo>
                <a:lnTo>
                  <a:pt x="1871294" y="0"/>
                </a:lnTo>
                <a:lnTo>
                  <a:pt x="1871294" y="2492183"/>
                </a:lnTo>
                <a:lnTo>
                  <a:pt x="0" y="2492183"/>
                </a:lnTo>
                <a:lnTo>
                  <a:pt x="0" y="0"/>
                </a:lnTo>
                <a:close/>
              </a:path>
            </a:pathLst>
          </a:custGeom>
          <a:blipFill>
            <a:blip r:embed="rId9"/>
            <a:stretch>
              <a:fillRect l="-34319" t="-35347" r="-32895" b="-31796"/>
            </a:stretch>
          </a:blipFill>
          <a:ln w="38100" cap="sq">
            <a:solidFill>
              <a:srgbClr val="FFFFFF"/>
            </a:solidFill>
            <a:prstDash val="solid"/>
            <a:miter/>
          </a:ln>
        </p:spPr>
        <p:txBody>
          <a:bodyPr/>
          <a:lstStyle/>
          <a:p>
            <a:endParaRPr lang="en-US"/>
          </a:p>
        </p:txBody>
      </p:sp>
      <p:sp>
        <p:nvSpPr>
          <p:cNvPr id="17" name="Freeform 17"/>
          <p:cNvSpPr/>
          <p:nvPr/>
        </p:nvSpPr>
        <p:spPr>
          <a:xfrm>
            <a:off x="13739867" y="6678271"/>
            <a:ext cx="1746477" cy="2492183"/>
          </a:xfrm>
          <a:custGeom>
            <a:avLst/>
            <a:gdLst/>
            <a:ahLst/>
            <a:cxnLst/>
            <a:rect l="l" t="t" r="r" b="b"/>
            <a:pathLst>
              <a:path w="1746477" h="2492183">
                <a:moveTo>
                  <a:pt x="0" y="0"/>
                </a:moveTo>
                <a:lnTo>
                  <a:pt x="1746477" y="0"/>
                </a:lnTo>
                <a:lnTo>
                  <a:pt x="1746477" y="2492183"/>
                </a:lnTo>
                <a:lnTo>
                  <a:pt x="0" y="2492183"/>
                </a:lnTo>
                <a:lnTo>
                  <a:pt x="0" y="0"/>
                </a:lnTo>
                <a:close/>
              </a:path>
            </a:pathLst>
          </a:custGeom>
          <a:blipFill>
            <a:blip r:embed="rId10"/>
            <a:stretch>
              <a:fillRect l="-30381" t="-8024" r="-31654" b="-5527"/>
            </a:stretch>
          </a:blipFill>
          <a:ln w="38100" cap="sq">
            <a:solidFill>
              <a:srgbClr val="FFFFFF"/>
            </a:solidFill>
            <a:prstDash val="solid"/>
            <a:miter/>
          </a:ln>
        </p:spPr>
        <p:txBody>
          <a:bodyPr/>
          <a:lstStyle/>
          <a:p>
            <a:endParaRPr lang="en-US"/>
          </a:p>
        </p:txBody>
      </p:sp>
      <p:sp>
        <p:nvSpPr>
          <p:cNvPr id="18" name="TextBox 18"/>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The Campaign Trail</a:t>
            </a:r>
          </a:p>
        </p:txBody>
      </p:sp>
      <p:sp>
        <p:nvSpPr>
          <p:cNvPr id="20" name="TextBox 20"/>
          <p:cNvSpPr txBox="1"/>
          <p:nvPr/>
        </p:nvSpPr>
        <p:spPr>
          <a:xfrm>
            <a:off x="2581255" y="5048666"/>
            <a:ext cx="3103662" cy="699550"/>
          </a:xfrm>
          <a:prstGeom prst="rect">
            <a:avLst/>
          </a:prstGeom>
        </p:spPr>
        <p:txBody>
          <a:bodyPr lIns="0" tIns="0" rIns="0" bIns="0" rtlCol="0" anchor="t">
            <a:spAutoFit/>
          </a:bodyPr>
          <a:lstStyle/>
          <a:p>
            <a:pPr algn="ctr">
              <a:lnSpc>
                <a:spcPts val="2941"/>
              </a:lnSpc>
            </a:pPr>
            <a:r>
              <a:rPr lang="en-US" b="1">
                <a:solidFill>
                  <a:srgbClr val="FFFFFF"/>
                </a:solidFill>
                <a:latin typeface="Exo 2 Bold"/>
                <a:ea typeface="Exo 2 Bold"/>
                <a:cs typeface="Exo 2 Bold"/>
                <a:sym typeface="Exo 2 Bold"/>
              </a:rPr>
              <a:t>First presidential debate</a:t>
            </a:r>
          </a:p>
          <a:p>
            <a:pPr algn="ctr">
              <a:lnSpc>
                <a:spcPts val="2941"/>
              </a:lnSpc>
            </a:pPr>
            <a:r>
              <a:rPr lang="en-US" b="1">
                <a:solidFill>
                  <a:srgbClr val="FFFFFF"/>
                </a:solidFill>
                <a:latin typeface="Exo 2 Bold"/>
                <a:ea typeface="Exo 2 Bold"/>
                <a:cs typeface="Exo 2 Bold"/>
                <a:sym typeface="Exo 2 Bold"/>
              </a:rPr>
              <a:t>June 27, 2024</a:t>
            </a:r>
            <a:endParaRPr lang="en-US" b="1">
              <a:solidFill>
                <a:srgbClr val="FFFFFF"/>
              </a:solidFill>
              <a:latin typeface="Exo 2 Bold"/>
              <a:ea typeface="Exo 2 Bold"/>
              <a:cs typeface="Exo 2 Bold"/>
            </a:endParaRPr>
          </a:p>
        </p:txBody>
      </p:sp>
      <p:sp>
        <p:nvSpPr>
          <p:cNvPr id="21" name="TextBox 21"/>
          <p:cNvSpPr txBox="1"/>
          <p:nvPr/>
        </p:nvSpPr>
        <p:spPr>
          <a:xfrm>
            <a:off x="3414022" y="9210675"/>
            <a:ext cx="1462778" cy="330090"/>
          </a:xfrm>
          <a:prstGeom prst="rect">
            <a:avLst/>
          </a:prstGeom>
        </p:spPr>
        <p:txBody>
          <a:bodyPr wrap="square" lIns="0" tIns="0" rIns="0" bIns="0" rtlCol="0" anchor="t">
            <a:spAutoFit/>
          </a:bodyPr>
          <a:lstStyle/>
          <a:p>
            <a:pPr algn="ctr">
              <a:lnSpc>
                <a:spcPts val="2941"/>
              </a:lnSpc>
            </a:pPr>
            <a:r>
              <a:rPr lang="en-US" b="1">
                <a:solidFill>
                  <a:srgbClr val="FFFFFF"/>
                </a:solidFill>
                <a:latin typeface="Exo 2 Bold"/>
                <a:ea typeface="Exo 2 Bold"/>
                <a:cs typeface="Exo 2 Bold"/>
                <a:sym typeface="Exo 2 Bold"/>
              </a:rPr>
              <a:t>Canvassing</a:t>
            </a:r>
          </a:p>
        </p:txBody>
      </p:sp>
      <p:sp>
        <p:nvSpPr>
          <p:cNvPr id="22" name="TextBox 22"/>
          <p:cNvSpPr txBox="1"/>
          <p:nvPr/>
        </p:nvSpPr>
        <p:spPr>
          <a:xfrm>
            <a:off x="7278703" y="9210675"/>
            <a:ext cx="3797103" cy="694677"/>
          </a:xfrm>
          <a:prstGeom prst="rect">
            <a:avLst/>
          </a:prstGeom>
        </p:spPr>
        <p:txBody>
          <a:bodyPr wrap="square" lIns="0" tIns="0" rIns="0" bIns="0" rtlCol="0" anchor="t">
            <a:spAutoFit/>
          </a:bodyPr>
          <a:lstStyle/>
          <a:p>
            <a:pPr algn="ctr">
              <a:lnSpc>
                <a:spcPts val="2941"/>
              </a:lnSpc>
            </a:pPr>
            <a:r>
              <a:rPr lang="en-US" b="1">
                <a:solidFill>
                  <a:srgbClr val="FFFFFF"/>
                </a:solidFill>
                <a:latin typeface="Exo 2 Bold"/>
                <a:ea typeface="Exo 2 Bold"/>
                <a:cs typeface="Exo 2 Bold"/>
                <a:sym typeface="Exo 2 Bold"/>
              </a:rPr>
              <a:t>Last presidential debate, September 2024</a:t>
            </a:r>
          </a:p>
        </p:txBody>
      </p:sp>
      <p:sp>
        <p:nvSpPr>
          <p:cNvPr id="23" name="TextBox 23"/>
          <p:cNvSpPr txBox="1"/>
          <p:nvPr/>
        </p:nvSpPr>
        <p:spPr>
          <a:xfrm>
            <a:off x="12617946" y="9210675"/>
            <a:ext cx="2028230" cy="322781"/>
          </a:xfrm>
          <a:prstGeom prst="rect">
            <a:avLst/>
          </a:prstGeom>
        </p:spPr>
        <p:txBody>
          <a:bodyPr lIns="0" tIns="0" rIns="0" bIns="0" rtlCol="0" anchor="t">
            <a:spAutoFit/>
          </a:bodyPr>
          <a:lstStyle/>
          <a:p>
            <a:pPr algn="ctr">
              <a:lnSpc>
                <a:spcPts val="2941"/>
              </a:lnSpc>
            </a:pPr>
            <a:r>
              <a:rPr lang="en-US" b="1">
                <a:solidFill>
                  <a:srgbClr val="FFFFFF"/>
                </a:solidFill>
                <a:latin typeface="Exo 2 Bold"/>
                <a:ea typeface="Exo 2 Bold"/>
                <a:cs typeface="Exo 2 Bold"/>
                <a:sym typeface="Exo 2 Bold"/>
              </a:rPr>
              <a:t>Ads and posters</a:t>
            </a:r>
          </a:p>
        </p:txBody>
      </p:sp>
      <p:sp>
        <p:nvSpPr>
          <p:cNvPr id="24" name="TextBox 24"/>
          <p:cNvSpPr txBox="1"/>
          <p:nvPr/>
        </p:nvSpPr>
        <p:spPr>
          <a:xfrm>
            <a:off x="6098448" y="5019675"/>
            <a:ext cx="6091104" cy="1066574"/>
          </a:xfrm>
          <a:prstGeom prst="rect">
            <a:avLst/>
          </a:prstGeom>
        </p:spPr>
        <p:txBody>
          <a:bodyPr lIns="0" tIns="0" rIns="0" bIns="0" rtlCol="0" anchor="t">
            <a:spAutoFit/>
          </a:bodyPr>
          <a:lstStyle/>
          <a:p>
            <a:pPr algn="ctr">
              <a:lnSpc>
                <a:spcPts val="2941"/>
              </a:lnSpc>
            </a:pPr>
            <a:r>
              <a:rPr lang="en-US" b="1">
                <a:solidFill>
                  <a:srgbClr val="FFFFFF"/>
                </a:solidFill>
                <a:latin typeface="Exo 2 Bold"/>
                <a:ea typeface="Exo 2 Bold"/>
                <a:cs typeface="Exo 2 Bold"/>
                <a:sym typeface="Exo 2 Bold"/>
              </a:rPr>
              <a:t>Former President Donald Trump's </a:t>
            </a:r>
            <a:endParaRPr lang="en-US">
              <a:solidFill>
                <a:srgbClr val="000000"/>
              </a:solidFill>
              <a:latin typeface="Calibri"/>
              <a:ea typeface="Calibri"/>
              <a:cs typeface="Calibri"/>
              <a:sym typeface="Exo 2 Bold"/>
            </a:endParaRPr>
          </a:p>
          <a:p>
            <a:pPr algn="ctr">
              <a:lnSpc>
                <a:spcPts val="2941"/>
              </a:lnSpc>
            </a:pPr>
            <a:r>
              <a:rPr lang="en-US" b="1">
                <a:solidFill>
                  <a:srgbClr val="FFFFFF"/>
                </a:solidFill>
                <a:latin typeface="Exo 2 Bold"/>
                <a:ea typeface="Exo 2 Bold"/>
                <a:cs typeface="Exo 2 Bold"/>
                <a:sym typeface="Exo 2 Bold"/>
              </a:rPr>
              <a:t>first general election campaign event </a:t>
            </a:r>
            <a:endParaRPr lang="en-US">
              <a:ea typeface="Calibri"/>
              <a:cs typeface="Calibri"/>
            </a:endParaRPr>
          </a:p>
          <a:p>
            <a:pPr algn="ctr">
              <a:lnSpc>
                <a:spcPts val="2941"/>
              </a:lnSpc>
            </a:pPr>
            <a:r>
              <a:rPr lang="en-US" b="1">
                <a:solidFill>
                  <a:srgbClr val="FFFFFF"/>
                </a:solidFill>
                <a:latin typeface="Exo 2 Bold"/>
                <a:ea typeface="Exo 2 Bold"/>
                <a:cs typeface="Exo 2 Bold"/>
                <a:sym typeface="Exo 2 Bold"/>
              </a:rPr>
              <a:t>in Pennsylvania, April 2024</a:t>
            </a:r>
            <a:endParaRPr lang="en-US" b="1">
              <a:solidFill>
                <a:srgbClr val="FFFFFF"/>
              </a:solidFill>
              <a:latin typeface="Exo 2 Bold"/>
              <a:ea typeface="Exo 2 Bold"/>
              <a:cs typeface="Exo 2 Bold"/>
            </a:endParaRPr>
          </a:p>
        </p:txBody>
      </p:sp>
      <p:pic>
        <p:nvPicPr>
          <p:cNvPr id="5" name="Picture 4">
            <a:extLst>
              <a:ext uri="{FF2B5EF4-FFF2-40B4-BE49-F238E27FC236}">
                <a16:creationId xmlns:a16="http://schemas.microsoft.com/office/drawing/2014/main" id="{DF52FE91-4759-21E5-A3DB-321B71A1252C}"/>
              </a:ext>
            </a:extLst>
          </p:cNvPr>
          <p:cNvPicPr>
            <a:picLocks noChangeAspect="1"/>
          </p:cNvPicPr>
          <p:nvPr/>
        </p:nvPicPr>
        <p:blipFill>
          <a:blip r:embed="rId11"/>
          <a:stretch>
            <a:fillRect/>
          </a:stretch>
        </p:blipFill>
        <p:spPr>
          <a:xfrm>
            <a:off x="11075807" y="176146"/>
            <a:ext cx="7212193" cy="810838"/>
          </a:xfrm>
          <a:prstGeom prst="rect">
            <a:avLst/>
          </a:prstGeom>
        </p:spPr>
      </p:pic>
      <p:pic>
        <p:nvPicPr>
          <p:cNvPr id="25" name="Picture 24">
            <a:extLst>
              <a:ext uri="{FF2B5EF4-FFF2-40B4-BE49-F238E27FC236}">
                <a16:creationId xmlns:a16="http://schemas.microsoft.com/office/drawing/2014/main" id="{C024B715-73BC-8DD2-D755-3E9401DBD5BC}"/>
              </a:ext>
            </a:extLst>
          </p:cNvPr>
          <p:cNvPicPr>
            <a:picLocks noChangeAspect="1"/>
          </p:cNvPicPr>
          <p:nvPr/>
        </p:nvPicPr>
        <p:blipFill>
          <a:blip r:embed="rId12"/>
          <a:stretch>
            <a:fillRect/>
          </a:stretch>
        </p:blipFill>
        <p:spPr>
          <a:xfrm>
            <a:off x="7278703" y="6718493"/>
            <a:ext cx="3730594" cy="245196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CE489-FD1F-0DC2-EE1E-36658E2A99E1}"/>
              </a:ext>
            </a:extLst>
          </p:cNvPr>
          <p:cNvSpPr txBox="1"/>
          <p:nvPr/>
        </p:nvSpPr>
        <p:spPr>
          <a:xfrm>
            <a:off x="12542921" y="5144931"/>
            <a:ext cx="495228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Exo 2"/>
                <a:ea typeface="Calibri"/>
                <a:cs typeface="Calibri"/>
              </a:rPr>
              <a:t>Ambassador Denise Campbell Bauer with @gaby_hafner and @preetigills</a:t>
            </a:r>
          </a:p>
          <a:p>
            <a:endParaRPr lang="en-US" sz="2000">
              <a:solidFill>
                <a:schemeClr val="bg1"/>
              </a:solidFill>
              <a:latin typeface="Exo 2"/>
              <a:ea typeface="Calibri"/>
              <a:cs typeface="Calibri"/>
            </a:endParaRPr>
          </a:p>
          <a:p>
            <a:r>
              <a:rPr lang="en-US" sz="2000">
                <a:solidFill>
                  <a:schemeClr val="bg1"/>
                </a:solidFill>
                <a:latin typeface="Exo 2"/>
                <a:ea typeface="Calibri"/>
                <a:cs typeface="Calibri"/>
              </a:rPr>
              <a:t>at the Ambassador's Residence</a:t>
            </a:r>
            <a:endParaRPr lang="en-US">
              <a:solidFill>
                <a:schemeClr val="bg1"/>
              </a:solidFill>
            </a:endParaRPr>
          </a:p>
          <a:p>
            <a:r>
              <a:rPr lang="en-US" sz="2000">
                <a:solidFill>
                  <a:schemeClr val="bg1"/>
                </a:solidFill>
                <a:latin typeface="Exo 2"/>
                <a:ea typeface="Calibri"/>
                <a:cs typeface="Calibri"/>
              </a:rPr>
              <a:t>September 2024</a:t>
            </a:r>
          </a:p>
          <a:p>
            <a:endParaRPr lang="en-US" sz="2000">
              <a:solidFill>
                <a:schemeClr val="bg1"/>
              </a:solidFill>
              <a:latin typeface="Exo 2"/>
              <a:ea typeface="Calibri"/>
              <a:cs typeface="Calibri"/>
            </a:endParaRPr>
          </a:p>
          <a:p>
            <a:r>
              <a:rPr lang="en-US" sz="2000">
                <a:solidFill>
                  <a:schemeClr val="bg1"/>
                </a:solidFill>
                <a:latin typeface="Exo 2"/>
                <a:ea typeface="Calibri"/>
                <a:cs typeface="Calibri"/>
              </a:rPr>
              <a:t>@fvapgov </a:t>
            </a:r>
          </a:p>
          <a:p>
            <a:r>
              <a:rPr lang="en-US" sz="2000">
                <a:solidFill>
                  <a:schemeClr val="bg1"/>
                </a:solidFill>
                <a:latin typeface="Exo 2"/>
                <a:ea typeface="Calibri"/>
                <a:cs typeface="Calibri"/>
              </a:rPr>
              <a:t>@usembassyfrance</a:t>
            </a:r>
          </a:p>
        </p:txBody>
      </p:sp>
      <p:pic>
        <p:nvPicPr>
          <p:cNvPr id="5" name="Picture 4" descr="A group of women standing in a room&#10;&#10;Description automatically generated">
            <a:hlinkClick r:id="rId2"/>
            <a:extLst>
              <a:ext uri="{FF2B5EF4-FFF2-40B4-BE49-F238E27FC236}">
                <a16:creationId xmlns:a16="http://schemas.microsoft.com/office/drawing/2014/main" id="{D77B01BF-BFA1-B2BA-619F-A12F5647E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417" y="214611"/>
            <a:ext cx="5618683" cy="9857778"/>
          </a:xfrm>
          <a:prstGeom prst="rect">
            <a:avLst/>
          </a:prstGeom>
        </p:spPr>
      </p:pic>
      <p:sp>
        <p:nvSpPr>
          <p:cNvPr id="12" name="TextBox 11">
            <a:extLst>
              <a:ext uri="{FF2B5EF4-FFF2-40B4-BE49-F238E27FC236}">
                <a16:creationId xmlns:a16="http://schemas.microsoft.com/office/drawing/2014/main" id="{99C0845D-D0D0-FDE4-8542-910C0B1FA480}"/>
              </a:ext>
            </a:extLst>
          </p:cNvPr>
          <p:cNvSpPr txBox="1"/>
          <p:nvPr/>
        </p:nvSpPr>
        <p:spPr>
          <a:xfrm>
            <a:off x="12542922" y="4336868"/>
            <a:ext cx="4952282" cy="523220"/>
          </a:xfrm>
          <a:prstGeom prst="rect">
            <a:avLst/>
          </a:prstGeom>
          <a:noFill/>
        </p:spPr>
        <p:txBody>
          <a:bodyPr wrap="square" rtlCol="0">
            <a:spAutoFit/>
          </a:bodyPr>
          <a:lstStyle/>
          <a:p>
            <a:r>
              <a:rPr lang="en-US" sz="2800" b="1" u="sng">
                <a:solidFill>
                  <a:schemeClr val="tx2"/>
                </a:solidFill>
                <a:latin typeface="Exo 2" panose="020B0604020202020204"/>
                <a:hlinkClick r:id="rId2"/>
              </a:rPr>
              <a:t>Video</a:t>
            </a:r>
            <a:endParaRPr lang="en-US" sz="2800" b="1" u="sng">
              <a:solidFill>
                <a:schemeClr val="tx2"/>
              </a:solidFill>
              <a:latin typeface="Exo 2" panose="020B0604020202020204"/>
            </a:endParaRPr>
          </a:p>
        </p:txBody>
      </p:sp>
    </p:spTree>
    <p:extLst>
      <p:ext uri="{BB962C8B-B14F-4D97-AF65-F5344CB8AC3E}">
        <p14:creationId xmlns:p14="http://schemas.microsoft.com/office/powerpoint/2010/main" val="3490539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015163" y="2130661"/>
            <a:ext cx="16972097" cy="7848302"/>
          </a:xfrm>
          <a:prstGeom prst="rect">
            <a:avLst/>
          </a:prstGeom>
        </p:spPr>
        <p:txBody>
          <a:bodyPr wrap="square" lIns="0" tIns="0" rIns="0" bIns="0" numCol="2" rtlCol="0" anchor="t">
            <a:spAutoFit/>
          </a:bodyPr>
          <a:lstStyle/>
          <a:p>
            <a:pPr algn="ctr">
              <a:lnSpc>
                <a:spcPct val="150000"/>
              </a:lnSpc>
            </a:pPr>
            <a:r>
              <a:rPr lang="en-US" sz="2400" b="1">
                <a:solidFill>
                  <a:schemeClr val="bg1"/>
                </a:solidFill>
                <a:latin typeface="Exo 2" panose="020B0604020202020204" charset="0"/>
              </a:rPr>
              <a:t>   What is the Difference Between Primaries and Caucuses?</a:t>
            </a:r>
            <a:endParaRPr lang="en-US" sz="2400">
              <a:solidFill>
                <a:schemeClr val="bg1"/>
              </a:solidFill>
              <a:latin typeface="Exo 2" panose="020B0604020202020204" charset="0"/>
            </a:endParaRPr>
          </a:p>
          <a:p>
            <a:pPr>
              <a:lnSpc>
                <a:spcPct val="150000"/>
              </a:lnSpc>
            </a:pPr>
            <a:endParaRPr lang="en-US" sz="2400" b="1" u="sng">
              <a:solidFill>
                <a:schemeClr val="bg1"/>
              </a:solidFill>
              <a:latin typeface="Exo 2" panose="020B0604020202020204" charset="0"/>
            </a:endParaRPr>
          </a:p>
          <a:p>
            <a:pPr>
              <a:lnSpc>
                <a:spcPct val="150000"/>
              </a:lnSpc>
            </a:pPr>
            <a:endParaRPr lang="en-US" sz="2400" b="1" u="sng">
              <a:solidFill>
                <a:schemeClr val="bg1"/>
              </a:solidFill>
              <a:latin typeface="Exo 2" panose="020B0604020202020204" charset="0"/>
            </a:endParaRPr>
          </a:p>
          <a:p>
            <a:pPr algn="ctr">
              <a:lnSpc>
                <a:spcPct val="150000"/>
              </a:lnSpc>
            </a:pPr>
            <a:r>
              <a:rPr lang="en-US" sz="2800" b="1" u="sng">
                <a:solidFill>
                  <a:srgbClr val="FF0000"/>
                </a:solidFill>
                <a:latin typeface="Exo 2" panose="020B0604020202020204" charset="0"/>
              </a:rPr>
              <a:t>Primaries:</a:t>
            </a:r>
          </a:p>
          <a:p>
            <a:pPr marL="342900" indent="-342900">
              <a:lnSpc>
                <a:spcPct val="150000"/>
              </a:lnSpc>
              <a:buFont typeface="Wingdings" panose="05000000000000000000" pitchFamily="2" charset="2"/>
              <a:buChar char="Ø"/>
            </a:pPr>
            <a:r>
              <a:rPr lang="en-US" sz="2400" b="1">
                <a:solidFill>
                  <a:schemeClr val="bg1"/>
                </a:solidFill>
                <a:latin typeface="Exo 2" panose="020B0604020202020204" charset="0"/>
              </a:rPr>
              <a:t>Run By:</a:t>
            </a:r>
            <a:r>
              <a:rPr lang="en-US" sz="2400">
                <a:solidFill>
                  <a:schemeClr val="bg1"/>
                </a:solidFill>
                <a:latin typeface="Exo 2" panose="020B0604020202020204" charset="0"/>
              </a:rPr>
              <a:t> State and local governments</a:t>
            </a:r>
          </a:p>
          <a:p>
            <a:pPr marL="342900" indent="-342900">
              <a:lnSpc>
                <a:spcPct val="150000"/>
              </a:lnSpc>
              <a:buFont typeface="Wingdings" panose="05000000000000000000" pitchFamily="2" charset="2"/>
              <a:buChar char="Ø"/>
            </a:pPr>
            <a:r>
              <a:rPr lang="en-US" sz="2400" b="1">
                <a:solidFill>
                  <a:schemeClr val="bg1"/>
                </a:solidFill>
                <a:latin typeface="Exo 2" panose="020B0604020202020204" charset="0"/>
              </a:rPr>
              <a:t>How It Works:</a:t>
            </a:r>
            <a:r>
              <a:rPr lang="en-US" sz="2400">
                <a:solidFill>
                  <a:schemeClr val="bg1"/>
                </a:solidFill>
                <a:latin typeface="Exo 2" panose="020B0604020202020204" charset="0"/>
              </a:rPr>
              <a:t> Voters cast secret ballots at polling stations, just like in general elections</a:t>
            </a:r>
          </a:p>
          <a:p>
            <a:pPr marL="342900" indent="-342900">
              <a:lnSpc>
                <a:spcPct val="150000"/>
              </a:lnSpc>
              <a:buFont typeface="Wingdings" panose="05000000000000000000" pitchFamily="2" charset="2"/>
              <a:buChar char="Ø"/>
            </a:pPr>
            <a:r>
              <a:rPr lang="en-US" sz="2400" b="1">
                <a:solidFill>
                  <a:schemeClr val="bg1"/>
                </a:solidFill>
                <a:latin typeface="Exo 2" panose="020B0604020202020204" charset="0"/>
              </a:rPr>
              <a:t>Purpose:</a:t>
            </a:r>
            <a:r>
              <a:rPr lang="en-US" sz="2400">
                <a:solidFill>
                  <a:schemeClr val="bg1"/>
                </a:solidFill>
                <a:latin typeface="Exo 2" panose="020B0604020202020204" charset="0"/>
              </a:rPr>
              <a:t> Choose party nominees for the presidential election.</a:t>
            </a:r>
          </a:p>
          <a:p>
            <a:pPr lvl="1">
              <a:lnSpc>
                <a:spcPct val="150000"/>
              </a:lnSpc>
            </a:pPr>
            <a:endParaRPr lang="en-US" sz="2400">
              <a:solidFill>
                <a:schemeClr val="bg1"/>
              </a:solidFill>
              <a:latin typeface="Exo 2" panose="020B0604020202020204" charset="0"/>
            </a:endParaRPr>
          </a:p>
          <a:p>
            <a:pPr lvl="1">
              <a:lnSpc>
                <a:spcPct val="150000"/>
              </a:lnSpc>
            </a:pPr>
            <a:endParaRPr lang="en-US" sz="2400">
              <a:solidFill>
                <a:schemeClr val="bg1"/>
              </a:solidFill>
              <a:latin typeface="Exo 2" panose="020B0604020202020204" charset="0"/>
            </a:endParaRPr>
          </a:p>
          <a:p>
            <a:pPr lvl="1">
              <a:lnSpc>
                <a:spcPct val="150000"/>
              </a:lnSpc>
            </a:pPr>
            <a:endParaRPr lang="en-US" sz="2400">
              <a:solidFill>
                <a:schemeClr val="bg1"/>
              </a:solidFill>
              <a:latin typeface="Exo 2" panose="020B0604020202020204" charset="0"/>
            </a:endParaRPr>
          </a:p>
          <a:p>
            <a:pPr lvl="1">
              <a:lnSpc>
                <a:spcPct val="150000"/>
              </a:lnSpc>
            </a:pPr>
            <a:endParaRPr lang="en-US" sz="2400">
              <a:solidFill>
                <a:schemeClr val="bg1"/>
              </a:solidFill>
              <a:latin typeface="Exo 2" panose="020B0604020202020204" charset="0"/>
            </a:endParaRPr>
          </a:p>
          <a:p>
            <a:pPr lvl="1">
              <a:lnSpc>
                <a:spcPct val="150000"/>
              </a:lnSpc>
            </a:pPr>
            <a:endParaRPr lang="en-US" sz="2400">
              <a:solidFill>
                <a:schemeClr val="bg1"/>
              </a:solidFill>
              <a:latin typeface="Exo 2" panose="020B0604020202020204" charset="0"/>
            </a:endParaRPr>
          </a:p>
          <a:p>
            <a:pPr lvl="1">
              <a:lnSpc>
                <a:spcPct val="150000"/>
              </a:lnSpc>
            </a:pPr>
            <a:endParaRPr lang="en-US" sz="2400">
              <a:solidFill>
                <a:schemeClr val="bg1"/>
              </a:solidFill>
              <a:latin typeface="Exo 2" panose="020B0604020202020204" charset="0"/>
            </a:endParaRPr>
          </a:p>
          <a:p>
            <a:pPr>
              <a:lnSpc>
                <a:spcPct val="150000"/>
              </a:lnSpc>
            </a:pPr>
            <a:endParaRPr lang="en-US" sz="2400" b="1" u="sng">
              <a:solidFill>
                <a:schemeClr val="bg1"/>
              </a:solidFill>
              <a:latin typeface="Exo 2" panose="020B0604020202020204" charset="0"/>
            </a:endParaRPr>
          </a:p>
          <a:p>
            <a:pPr>
              <a:lnSpc>
                <a:spcPct val="150000"/>
              </a:lnSpc>
            </a:pPr>
            <a:endParaRPr lang="en-US" sz="2400" b="1" u="sng">
              <a:solidFill>
                <a:schemeClr val="bg1"/>
              </a:solidFill>
              <a:latin typeface="Exo 2" panose="020B0604020202020204" charset="0"/>
            </a:endParaRPr>
          </a:p>
          <a:p>
            <a:pPr>
              <a:lnSpc>
                <a:spcPct val="150000"/>
              </a:lnSpc>
            </a:pPr>
            <a:endParaRPr lang="en-US" sz="2400" b="1" u="sng">
              <a:solidFill>
                <a:schemeClr val="bg1"/>
              </a:solidFill>
              <a:latin typeface="Exo 2" panose="020B0604020202020204" charset="0"/>
            </a:endParaRPr>
          </a:p>
          <a:p>
            <a:pPr algn="ctr">
              <a:lnSpc>
                <a:spcPct val="150000"/>
              </a:lnSpc>
            </a:pPr>
            <a:r>
              <a:rPr lang="en-US" sz="2800" b="1" u="sng">
                <a:solidFill>
                  <a:srgbClr val="FF0000"/>
                </a:solidFill>
                <a:latin typeface="Exo 2" panose="020B0604020202020204" charset="0"/>
              </a:rPr>
              <a:t>Caucuses: </a:t>
            </a:r>
          </a:p>
          <a:p>
            <a:pPr marL="342900" indent="-342900">
              <a:lnSpc>
                <a:spcPct val="150000"/>
              </a:lnSpc>
              <a:buFont typeface="Wingdings" panose="05000000000000000000" pitchFamily="2" charset="2"/>
              <a:buChar char="Ø"/>
            </a:pPr>
            <a:r>
              <a:rPr lang="en-US" sz="2400" b="1">
                <a:solidFill>
                  <a:schemeClr val="bg1"/>
                </a:solidFill>
                <a:latin typeface="Exo 2" panose="020B0604020202020204" charset="0"/>
              </a:rPr>
              <a:t>Run By:</a:t>
            </a:r>
            <a:r>
              <a:rPr lang="en-US" sz="2400">
                <a:solidFill>
                  <a:schemeClr val="bg1"/>
                </a:solidFill>
                <a:latin typeface="Exo 2" panose="020B0604020202020204" charset="0"/>
              </a:rPr>
              <a:t> Political parties</a:t>
            </a:r>
          </a:p>
          <a:p>
            <a:pPr marL="342900" indent="-342900">
              <a:lnSpc>
                <a:spcPct val="150000"/>
              </a:lnSpc>
              <a:buFont typeface="Wingdings" panose="05000000000000000000" pitchFamily="2" charset="2"/>
              <a:buChar char="Ø"/>
            </a:pPr>
            <a:r>
              <a:rPr lang="en-US" sz="2400" b="1">
                <a:solidFill>
                  <a:schemeClr val="bg1"/>
                </a:solidFill>
                <a:latin typeface="Exo 2" panose="020B0604020202020204" charset="0"/>
              </a:rPr>
              <a:t>How It Works:</a:t>
            </a:r>
            <a:r>
              <a:rPr lang="en-US" sz="2400">
                <a:solidFill>
                  <a:schemeClr val="bg1"/>
                </a:solidFill>
                <a:latin typeface="Exo 2" panose="020B0604020202020204" charset="0"/>
              </a:rPr>
              <a:t> Voters gather in person, discuss candidates, and publicly show support by grouping together.</a:t>
            </a:r>
          </a:p>
          <a:p>
            <a:pPr marL="342900" indent="-342900">
              <a:lnSpc>
                <a:spcPct val="150000"/>
              </a:lnSpc>
              <a:buFont typeface="Wingdings" panose="05000000000000000000" pitchFamily="2" charset="2"/>
              <a:buChar char="Ø"/>
            </a:pPr>
            <a:r>
              <a:rPr lang="en-US" sz="2400" b="1">
                <a:solidFill>
                  <a:schemeClr val="bg1"/>
                </a:solidFill>
                <a:latin typeface="Exo 2" panose="020B0604020202020204" charset="0"/>
              </a:rPr>
              <a:t>Purpose:</a:t>
            </a:r>
            <a:r>
              <a:rPr lang="en-US" sz="2400">
                <a:solidFill>
                  <a:schemeClr val="bg1"/>
                </a:solidFill>
                <a:latin typeface="Exo 2" panose="020B0604020202020204" charset="0"/>
              </a:rPr>
              <a:t> Select party nominees for the presidential election through public discussion and voting.</a:t>
            </a: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2520"/>
              </a:lnSpc>
            </a:pPr>
            <a:endParaRPr lang="en-US" sz="2399">
              <a:solidFill>
                <a:srgbClr val="FFFFFF"/>
              </a:solidFill>
              <a:latin typeface="Exo 2"/>
              <a:ea typeface="Exo 2"/>
              <a:cs typeface="Exo 2"/>
              <a:sym typeface="Exo 2"/>
            </a:endParaRPr>
          </a:p>
        </p:txBody>
      </p:sp>
      <p:sp>
        <p:nvSpPr>
          <p:cNvPr id="12" name="Freeform 12"/>
          <p:cNvSpPr/>
          <p:nvPr/>
        </p:nvSpPr>
        <p:spPr>
          <a:xfrm>
            <a:off x="8723482" y="3657277"/>
            <a:ext cx="456345" cy="385611"/>
          </a:xfrm>
          <a:custGeom>
            <a:avLst/>
            <a:gdLst/>
            <a:ahLst/>
            <a:cxnLst/>
            <a:rect l="l" t="t" r="r" b="b"/>
            <a:pathLst>
              <a:path w="456345" h="385611">
                <a:moveTo>
                  <a:pt x="0" y="0"/>
                </a:moveTo>
                <a:lnTo>
                  <a:pt x="456345" y="0"/>
                </a:lnTo>
                <a:lnTo>
                  <a:pt x="456345" y="385611"/>
                </a:lnTo>
                <a:lnTo>
                  <a:pt x="0" y="3856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Primaries and Caucuses (1/2)</a:t>
            </a:r>
          </a:p>
        </p:txBody>
      </p:sp>
      <p:pic>
        <p:nvPicPr>
          <p:cNvPr id="5" name="Picture 4">
            <a:extLst>
              <a:ext uri="{FF2B5EF4-FFF2-40B4-BE49-F238E27FC236}">
                <a16:creationId xmlns:a16="http://schemas.microsoft.com/office/drawing/2014/main" id="{54B37CC7-C4D8-2C01-921F-DD882C960776}"/>
              </a:ext>
            </a:extLst>
          </p:cNvPr>
          <p:cNvPicPr>
            <a:picLocks noChangeAspect="1"/>
          </p:cNvPicPr>
          <p:nvPr/>
        </p:nvPicPr>
        <p:blipFill>
          <a:blip r:embed="rId5"/>
          <a:stretch>
            <a:fillRect/>
          </a:stretch>
        </p:blipFill>
        <p:spPr>
          <a:xfrm>
            <a:off x="11075807" y="229974"/>
            <a:ext cx="7212193" cy="810838"/>
          </a:xfrm>
          <a:prstGeom prst="rect">
            <a:avLst/>
          </a:prstGeom>
        </p:spPr>
      </p:pic>
      <p:pic>
        <p:nvPicPr>
          <p:cNvPr id="18" name="Picture 17">
            <a:extLst>
              <a:ext uri="{FF2B5EF4-FFF2-40B4-BE49-F238E27FC236}">
                <a16:creationId xmlns:a16="http://schemas.microsoft.com/office/drawing/2014/main" id="{1A3B3550-E8A7-71B2-3967-FC1B4213FF19}"/>
              </a:ext>
            </a:extLst>
          </p:cNvPr>
          <p:cNvPicPr>
            <a:picLocks noChangeAspect="1"/>
          </p:cNvPicPr>
          <p:nvPr/>
        </p:nvPicPr>
        <p:blipFill>
          <a:blip r:embed="rId6"/>
          <a:stretch>
            <a:fillRect/>
          </a:stretch>
        </p:blipFill>
        <p:spPr>
          <a:xfrm>
            <a:off x="315779" y="2133140"/>
            <a:ext cx="798645" cy="3657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000125" y="1980266"/>
            <a:ext cx="8541978" cy="2500685"/>
          </a:xfrm>
          <a:prstGeom prst="rect">
            <a:avLst/>
          </a:prstGeom>
        </p:spPr>
        <p:txBody>
          <a:bodyPr wrap="square" lIns="0" tIns="0" rIns="0" bIns="0" rtlCol="0" anchor="t">
            <a:spAutoFit/>
          </a:bodyPr>
          <a:lstStyle/>
          <a:p>
            <a:pPr marL="342900" indent="-342900" algn="just">
              <a:lnSpc>
                <a:spcPts val="3359"/>
              </a:lnSpc>
              <a:buFont typeface="Wingdings" panose="05000000000000000000" pitchFamily="2" charset="2"/>
              <a:buChar char="Ø"/>
            </a:pPr>
            <a:endParaRPr lang="en-US" sz="2399">
              <a:solidFill>
                <a:srgbClr val="FFFFFF"/>
              </a:solidFill>
              <a:latin typeface="Exo 2"/>
              <a:ea typeface="Exo 2"/>
              <a:cs typeface="Exo 2"/>
              <a:sym typeface="Exo 2"/>
            </a:endParaRPr>
          </a:p>
          <a:p>
            <a:pPr algn="just">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2520"/>
              </a:lnSpc>
            </a:pPr>
            <a:endParaRPr lang="en-US" sz="2399">
              <a:solidFill>
                <a:srgbClr val="FFFFFF"/>
              </a:solidFill>
              <a:latin typeface="Exo 2"/>
              <a:ea typeface="Exo 2"/>
              <a:cs typeface="Exo 2"/>
              <a:sym typeface="Exo 2"/>
            </a:endParaRPr>
          </a:p>
        </p:txBody>
      </p:sp>
      <p:sp>
        <p:nvSpPr>
          <p:cNvPr id="15" name="TextBox 15"/>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Primaries and Caucuses (2/2)</a:t>
            </a:r>
          </a:p>
        </p:txBody>
      </p:sp>
      <p:pic>
        <p:nvPicPr>
          <p:cNvPr id="5" name="Picture 4">
            <a:extLst>
              <a:ext uri="{FF2B5EF4-FFF2-40B4-BE49-F238E27FC236}">
                <a16:creationId xmlns:a16="http://schemas.microsoft.com/office/drawing/2014/main" id="{54B37CC7-C4D8-2C01-921F-DD882C960776}"/>
              </a:ext>
            </a:extLst>
          </p:cNvPr>
          <p:cNvPicPr>
            <a:picLocks noChangeAspect="1"/>
          </p:cNvPicPr>
          <p:nvPr/>
        </p:nvPicPr>
        <p:blipFill>
          <a:blip r:embed="rId3"/>
          <a:stretch>
            <a:fillRect/>
          </a:stretch>
        </p:blipFill>
        <p:spPr>
          <a:xfrm>
            <a:off x="11075807" y="124698"/>
            <a:ext cx="7212193" cy="810838"/>
          </a:xfrm>
          <a:prstGeom prst="rect">
            <a:avLst/>
          </a:prstGeom>
        </p:spPr>
      </p:pic>
      <p:pic>
        <p:nvPicPr>
          <p:cNvPr id="17" name="Picture 16">
            <a:extLst>
              <a:ext uri="{FF2B5EF4-FFF2-40B4-BE49-F238E27FC236}">
                <a16:creationId xmlns:a16="http://schemas.microsoft.com/office/drawing/2014/main" id="{784DC611-85B8-4ACE-9C00-BE3AFC93E86C}"/>
              </a:ext>
            </a:extLst>
          </p:cNvPr>
          <p:cNvPicPr>
            <a:picLocks noChangeAspect="1"/>
          </p:cNvPicPr>
          <p:nvPr/>
        </p:nvPicPr>
        <p:blipFill>
          <a:blip r:embed="rId4"/>
          <a:stretch>
            <a:fillRect/>
          </a:stretch>
        </p:blipFill>
        <p:spPr>
          <a:xfrm>
            <a:off x="4307777" y="1574847"/>
            <a:ext cx="9672445" cy="8483377"/>
          </a:xfrm>
          <a:prstGeom prst="rect">
            <a:avLst/>
          </a:prstGeom>
        </p:spPr>
      </p:pic>
    </p:spTree>
    <p:extLst>
      <p:ext uri="{BB962C8B-B14F-4D97-AF65-F5344CB8AC3E}">
        <p14:creationId xmlns:p14="http://schemas.microsoft.com/office/powerpoint/2010/main" val="2082417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602235" y="2466781"/>
            <a:ext cx="12595188" cy="1192634"/>
          </a:xfrm>
          <a:prstGeom prst="rect">
            <a:avLst/>
          </a:prstGeom>
        </p:spPr>
        <p:txBody>
          <a:bodyPr lIns="0" tIns="0" rIns="0" bIns="0" rtlCol="0" anchor="t">
            <a:spAutoFit/>
          </a:bodyPr>
          <a:lstStyle/>
          <a:p>
            <a:pPr algn="just">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2520"/>
              </a:lnSpc>
            </a:pPr>
            <a:endParaRPr lang="en-US" sz="2399">
              <a:solidFill>
                <a:srgbClr val="FFFFFF"/>
              </a:solidFill>
              <a:latin typeface="Exo 2"/>
              <a:ea typeface="Exo 2"/>
              <a:cs typeface="Exo 2"/>
              <a:sym typeface="Exo 2"/>
            </a:endParaRPr>
          </a:p>
        </p:txBody>
      </p:sp>
      <p:sp>
        <p:nvSpPr>
          <p:cNvPr id="10" name="Freeform 10"/>
          <p:cNvSpPr/>
          <p:nvPr/>
        </p:nvSpPr>
        <p:spPr>
          <a:xfrm>
            <a:off x="751839" y="6443188"/>
            <a:ext cx="5803706" cy="3502651"/>
          </a:xfrm>
          <a:custGeom>
            <a:avLst/>
            <a:gdLst/>
            <a:ahLst/>
            <a:cxnLst/>
            <a:rect l="l" t="t" r="r" b="b"/>
            <a:pathLst>
              <a:path w="4828476" h="3238256">
                <a:moveTo>
                  <a:pt x="0" y="0"/>
                </a:moveTo>
                <a:lnTo>
                  <a:pt x="4828477" y="0"/>
                </a:lnTo>
                <a:lnTo>
                  <a:pt x="4828477" y="3238256"/>
                </a:lnTo>
                <a:lnTo>
                  <a:pt x="0" y="3238256"/>
                </a:lnTo>
                <a:lnTo>
                  <a:pt x="0" y="0"/>
                </a:lnTo>
                <a:close/>
              </a:path>
            </a:pathLst>
          </a:custGeom>
          <a:blipFill>
            <a:blip r:embed="rId3"/>
            <a:stretch>
              <a:fillRect r="-19228"/>
            </a:stretch>
          </a:blipFill>
        </p:spPr>
        <p:txBody>
          <a:bodyPr/>
          <a:lstStyle/>
          <a:p>
            <a:endParaRPr lang="en-US"/>
          </a:p>
        </p:txBody>
      </p:sp>
      <p:sp>
        <p:nvSpPr>
          <p:cNvPr id="12" name="TextBox 12"/>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National political conventions (1/2)</a:t>
            </a:r>
          </a:p>
        </p:txBody>
      </p:sp>
      <p:pic>
        <p:nvPicPr>
          <p:cNvPr id="5" name="Picture 4">
            <a:extLst>
              <a:ext uri="{FF2B5EF4-FFF2-40B4-BE49-F238E27FC236}">
                <a16:creationId xmlns:a16="http://schemas.microsoft.com/office/drawing/2014/main" id="{CFD8A4F1-B113-ACAB-619C-75BAC8E5FEEB}"/>
              </a:ext>
            </a:extLst>
          </p:cNvPr>
          <p:cNvPicPr>
            <a:picLocks noChangeAspect="1"/>
          </p:cNvPicPr>
          <p:nvPr/>
        </p:nvPicPr>
        <p:blipFill>
          <a:blip r:embed="rId4"/>
          <a:stretch>
            <a:fillRect/>
          </a:stretch>
        </p:blipFill>
        <p:spPr>
          <a:xfrm>
            <a:off x="10970531" y="220758"/>
            <a:ext cx="7212193" cy="810838"/>
          </a:xfrm>
          <a:prstGeom prst="rect">
            <a:avLst/>
          </a:prstGeom>
        </p:spPr>
      </p:pic>
      <p:graphicFrame>
        <p:nvGraphicFramePr>
          <p:cNvPr id="20" name="Diagram 19">
            <a:extLst>
              <a:ext uri="{FF2B5EF4-FFF2-40B4-BE49-F238E27FC236}">
                <a16:creationId xmlns:a16="http://schemas.microsoft.com/office/drawing/2014/main" id="{4D722382-BBA7-F718-95B7-CAE62B6A972F}"/>
              </a:ext>
            </a:extLst>
          </p:cNvPr>
          <p:cNvGraphicFramePr/>
          <p:nvPr>
            <p:extLst>
              <p:ext uri="{D42A27DB-BD31-4B8C-83A1-F6EECF244321}">
                <p14:modId xmlns:p14="http://schemas.microsoft.com/office/powerpoint/2010/main" val="3346189997"/>
              </p:ext>
            </p:extLst>
          </p:nvPr>
        </p:nvGraphicFramePr>
        <p:xfrm>
          <a:off x="745588" y="1787580"/>
          <a:ext cx="17451835" cy="81732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4C00030A-5595-45DE-72E8-C9CF5AA533B7}"/>
              </a:ext>
            </a:extLst>
          </p:cNvPr>
          <p:cNvPicPr>
            <a:picLocks noChangeAspect="1"/>
          </p:cNvPicPr>
          <p:nvPr/>
        </p:nvPicPr>
        <p:blipFill>
          <a:blip r:embed="rId10"/>
          <a:stretch>
            <a:fillRect/>
          </a:stretch>
        </p:blipFill>
        <p:spPr>
          <a:xfrm>
            <a:off x="13972874" y="1782648"/>
            <a:ext cx="3732453" cy="492013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028699" y="2335762"/>
            <a:ext cx="11930748" cy="6848478"/>
          </a:xfrm>
          <a:prstGeom prst="rect">
            <a:avLst/>
          </a:prstGeom>
        </p:spPr>
        <p:txBody>
          <a:bodyPr wrap="square" lIns="0" tIns="0" rIns="0" bIns="0" rtlCol="0" anchor="t">
            <a:spAutoFit/>
          </a:bodyPr>
          <a:lstStyle/>
          <a:p>
            <a:pPr algn="just">
              <a:lnSpc>
                <a:spcPct val="150000"/>
              </a:lnSpc>
            </a:pPr>
            <a:r>
              <a:rPr lang="en-US" sz="2399" b="1" u="sng">
                <a:solidFill>
                  <a:srgbClr val="FFFFFF"/>
                </a:solidFill>
                <a:latin typeface="Exo 2"/>
                <a:ea typeface="Exo 2"/>
                <a:cs typeface="Exo 2"/>
                <a:sym typeface="Exo 2"/>
              </a:rPr>
              <a:t>Role :</a:t>
            </a:r>
            <a:r>
              <a:rPr lang="en-US" sz="2399">
                <a:solidFill>
                  <a:srgbClr val="FFFFFF"/>
                </a:solidFill>
                <a:latin typeface="Exo 2"/>
                <a:ea typeface="Exo 2"/>
                <a:cs typeface="Exo 2"/>
                <a:sym typeface="Exo 2"/>
              </a:rPr>
              <a:t> Casting votes to select the party's presidential and vice-presidential nominees</a:t>
            </a:r>
            <a:endParaRPr lang="en-US" sz="2399" b="1" u="sng">
              <a:solidFill>
                <a:srgbClr val="FFFFFF"/>
              </a:solidFill>
              <a:latin typeface="Exo 2"/>
              <a:ea typeface="Exo 2"/>
              <a:cs typeface="Exo 2"/>
              <a:sym typeface="Exo 2"/>
            </a:endParaRPr>
          </a:p>
          <a:p>
            <a:pPr algn="just">
              <a:lnSpc>
                <a:spcPct val="150000"/>
              </a:lnSpc>
            </a:pPr>
            <a:endParaRPr lang="en-US" sz="2399">
              <a:solidFill>
                <a:srgbClr val="FFFFFF"/>
              </a:solidFill>
              <a:latin typeface="Exo 2"/>
              <a:ea typeface="Exo 2"/>
              <a:cs typeface="Exo 2"/>
              <a:sym typeface="Exo 2"/>
            </a:endParaRPr>
          </a:p>
          <a:p>
            <a:pPr algn="just">
              <a:lnSpc>
                <a:spcPct val="150000"/>
              </a:lnSpc>
            </a:pPr>
            <a:endParaRPr lang="en-US" sz="2399">
              <a:solidFill>
                <a:srgbClr val="FFFFFF"/>
              </a:solidFill>
              <a:latin typeface="Exo 2"/>
              <a:ea typeface="Exo 2"/>
              <a:cs typeface="Exo 2"/>
              <a:sym typeface="Exo 2"/>
            </a:endParaRPr>
          </a:p>
          <a:p>
            <a:pPr algn="just">
              <a:lnSpc>
                <a:spcPct val="150000"/>
              </a:lnSpc>
            </a:pPr>
            <a:r>
              <a:rPr lang="en-US" sz="2399">
                <a:solidFill>
                  <a:srgbClr val="FFFFFF"/>
                </a:solidFill>
                <a:latin typeface="Exo 2"/>
                <a:ea typeface="Exo 2"/>
                <a:cs typeface="Exo 2"/>
                <a:sym typeface="Exo 2"/>
              </a:rPr>
              <a:t>Two types :</a:t>
            </a:r>
          </a:p>
          <a:p>
            <a:pPr algn="just">
              <a:lnSpc>
                <a:spcPct val="150000"/>
              </a:lnSpc>
            </a:pPr>
            <a:r>
              <a:rPr lang="en-US" sz="2399">
                <a:solidFill>
                  <a:srgbClr val="FFFFFF"/>
                </a:solidFill>
                <a:latin typeface="Exo 2"/>
                <a:ea typeface="Exo 2"/>
                <a:cs typeface="Exo 2"/>
                <a:sym typeface="Exo 2"/>
              </a:rPr>
              <a:t>	</a:t>
            </a:r>
            <a:r>
              <a:rPr lang="en-US" sz="2399" b="1" u="sng">
                <a:solidFill>
                  <a:srgbClr val="FFFFFF"/>
                </a:solidFill>
                <a:latin typeface="Exo 2"/>
                <a:ea typeface="Exo 2"/>
                <a:cs typeface="Exo 2"/>
                <a:sym typeface="Exo 2"/>
              </a:rPr>
              <a:t>Pledged delegates </a:t>
            </a:r>
            <a:r>
              <a:rPr lang="en-US" sz="2399">
                <a:solidFill>
                  <a:srgbClr val="FFFFFF"/>
                </a:solidFill>
                <a:latin typeface="Exo 2"/>
                <a:ea typeface="Exo 2"/>
                <a:cs typeface="Exo 2"/>
                <a:sym typeface="Exo 2"/>
              </a:rPr>
              <a:t>: </a:t>
            </a:r>
          </a:p>
          <a:p>
            <a:pPr marL="342900" indent="-342900" algn="just">
              <a:lnSpc>
                <a:spcPct val="150000"/>
              </a:lnSpc>
              <a:buFont typeface="Wingdings" panose="05000000000000000000" pitchFamily="2" charset="2"/>
              <a:buChar char="Ø"/>
            </a:pPr>
            <a:r>
              <a:rPr lang="en-US" sz="2399">
                <a:solidFill>
                  <a:srgbClr val="FFFFFF"/>
                </a:solidFill>
                <a:latin typeface="Exo 2"/>
                <a:ea typeface="Exo 2"/>
                <a:cs typeface="Exo 2"/>
                <a:sym typeface="Exo 2"/>
              </a:rPr>
              <a:t>Selected through primaries and caucuses</a:t>
            </a:r>
          </a:p>
          <a:p>
            <a:pPr marL="342900" indent="-342900" algn="just">
              <a:lnSpc>
                <a:spcPct val="150000"/>
              </a:lnSpc>
              <a:buFont typeface="Wingdings" panose="05000000000000000000" pitchFamily="2" charset="2"/>
              <a:buChar char="Ø"/>
            </a:pPr>
            <a:r>
              <a:rPr lang="en-US" sz="2399">
                <a:solidFill>
                  <a:srgbClr val="FFFFFF"/>
                </a:solidFill>
                <a:latin typeface="Exo 2"/>
                <a:ea typeface="Exo 2"/>
                <a:cs typeface="Exo 2"/>
                <a:sym typeface="Exo 2"/>
              </a:rPr>
              <a:t>Committed to a specific candidate based on the results of those events</a:t>
            </a:r>
          </a:p>
          <a:p>
            <a:pPr algn="just">
              <a:lnSpc>
                <a:spcPct val="150000"/>
              </a:lnSpc>
            </a:pPr>
            <a:endParaRPr lang="en-US" sz="2399">
              <a:solidFill>
                <a:srgbClr val="FFFFFF"/>
              </a:solidFill>
              <a:latin typeface="Exo 2"/>
              <a:ea typeface="Exo 2"/>
              <a:cs typeface="Exo 2"/>
              <a:sym typeface="Exo 2"/>
            </a:endParaRPr>
          </a:p>
          <a:p>
            <a:pPr algn="just">
              <a:lnSpc>
                <a:spcPct val="150000"/>
              </a:lnSpc>
            </a:pPr>
            <a:r>
              <a:rPr lang="en-US" sz="2399">
                <a:solidFill>
                  <a:srgbClr val="FFFFFF"/>
                </a:solidFill>
                <a:latin typeface="Exo 2"/>
                <a:ea typeface="Exo 2"/>
                <a:cs typeface="Exo 2"/>
                <a:sym typeface="Exo 2"/>
              </a:rPr>
              <a:t>	</a:t>
            </a:r>
            <a:r>
              <a:rPr lang="en-US" sz="2399" b="1" u="sng">
                <a:solidFill>
                  <a:srgbClr val="FFFFFF"/>
                </a:solidFill>
                <a:latin typeface="Exo 2"/>
                <a:ea typeface="Exo 2"/>
                <a:cs typeface="Exo 2"/>
                <a:sym typeface="Exo 2"/>
              </a:rPr>
              <a:t>Unpledged or Automatic Delegates </a:t>
            </a:r>
            <a:r>
              <a:rPr lang="en-US" sz="2399">
                <a:solidFill>
                  <a:srgbClr val="FFFFFF"/>
                </a:solidFill>
                <a:latin typeface="Exo 2"/>
                <a:ea typeface="Exo 2"/>
                <a:cs typeface="Exo 2"/>
                <a:sym typeface="Exo 2"/>
              </a:rPr>
              <a:t>: </a:t>
            </a:r>
          </a:p>
          <a:p>
            <a:pPr marL="342900" indent="-342900" algn="just">
              <a:lnSpc>
                <a:spcPct val="150000"/>
              </a:lnSpc>
              <a:buFont typeface="Wingdings" panose="05000000000000000000" pitchFamily="2" charset="2"/>
              <a:buChar char="Ø"/>
            </a:pPr>
            <a:r>
              <a:rPr lang="en-US" sz="2399">
                <a:solidFill>
                  <a:srgbClr val="FFFFFF"/>
                </a:solidFill>
                <a:latin typeface="Exo 2"/>
                <a:ea typeface="Exo 2"/>
                <a:cs typeface="Exo 2"/>
                <a:sym typeface="Exo 2"/>
              </a:rPr>
              <a:t>Party leaders and elected officials not bound by primary or caucus results</a:t>
            </a:r>
          </a:p>
          <a:p>
            <a:pPr marL="342900" indent="-342900" algn="just">
              <a:lnSpc>
                <a:spcPct val="150000"/>
              </a:lnSpc>
              <a:buFont typeface="Wingdings" panose="05000000000000000000" pitchFamily="2" charset="2"/>
              <a:buChar char="Ø"/>
            </a:pPr>
            <a:r>
              <a:rPr lang="en-US" sz="2399">
                <a:solidFill>
                  <a:srgbClr val="FFFFFF"/>
                </a:solidFill>
                <a:latin typeface="Exo 2"/>
                <a:ea typeface="Exo 2"/>
                <a:cs typeface="Exo 2"/>
                <a:sym typeface="Exo 2"/>
              </a:rPr>
              <a:t>Free to support any candidate</a:t>
            </a:r>
          </a:p>
          <a:p>
            <a:pPr algn="l">
              <a:lnSpc>
                <a:spcPts val="3359"/>
              </a:lnSpc>
            </a:pPr>
            <a:endParaRPr lang="en-US" sz="2399">
              <a:solidFill>
                <a:srgbClr val="FFFFFF"/>
              </a:solidFill>
              <a:latin typeface="Exo 2"/>
              <a:ea typeface="Exo 2"/>
              <a:cs typeface="Exo 2"/>
              <a:sym typeface="Exo 2"/>
            </a:endParaRPr>
          </a:p>
          <a:p>
            <a:pPr algn="l">
              <a:lnSpc>
                <a:spcPts val="2520"/>
              </a:lnSpc>
            </a:pPr>
            <a:endParaRPr lang="en-US" sz="2399">
              <a:solidFill>
                <a:srgbClr val="FFFFFF"/>
              </a:solidFill>
              <a:latin typeface="Exo 2"/>
              <a:ea typeface="Exo 2"/>
              <a:cs typeface="Exo 2"/>
              <a:sym typeface="Exo 2"/>
            </a:endParaRPr>
          </a:p>
        </p:txBody>
      </p:sp>
      <p:sp>
        <p:nvSpPr>
          <p:cNvPr id="10" name="Freeform 10"/>
          <p:cNvSpPr/>
          <p:nvPr/>
        </p:nvSpPr>
        <p:spPr>
          <a:xfrm>
            <a:off x="1028699" y="4650792"/>
            <a:ext cx="798287" cy="364219"/>
          </a:xfrm>
          <a:custGeom>
            <a:avLst/>
            <a:gdLst/>
            <a:ahLst/>
            <a:cxnLst/>
            <a:rect l="l" t="t" r="r" b="b"/>
            <a:pathLst>
              <a:path w="798287" h="364219">
                <a:moveTo>
                  <a:pt x="0" y="0"/>
                </a:moveTo>
                <a:lnTo>
                  <a:pt x="798287" y="0"/>
                </a:lnTo>
                <a:lnTo>
                  <a:pt x="798287" y="364219"/>
                </a:lnTo>
                <a:lnTo>
                  <a:pt x="0" y="364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028699" y="6857457"/>
            <a:ext cx="798287" cy="364219"/>
          </a:xfrm>
          <a:custGeom>
            <a:avLst/>
            <a:gdLst/>
            <a:ahLst/>
            <a:cxnLst/>
            <a:rect l="l" t="t" r="r" b="b"/>
            <a:pathLst>
              <a:path w="798287" h="364219">
                <a:moveTo>
                  <a:pt x="0" y="0"/>
                </a:moveTo>
                <a:lnTo>
                  <a:pt x="798287" y="0"/>
                </a:lnTo>
                <a:lnTo>
                  <a:pt x="798287" y="364218"/>
                </a:lnTo>
                <a:lnTo>
                  <a:pt x="0" y="364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1028699" y="546750"/>
            <a:ext cx="11513798" cy="948978"/>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National political conventions (2/2)</a:t>
            </a:r>
          </a:p>
          <a:p>
            <a:pPr algn="l">
              <a:lnSpc>
                <a:spcPts val="3662"/>
              </a:lnSpc>
            </a:pPr>
            <a:r>
              <a:rPr lang="en-US" sz="3600" b="1" i="1">
                <a:solidFill>
                  <a:srgbClr val="FFFFFF"/>
                </a:solidFill>
                <a:latin typeface="Exo 2 Bold"/>
                <a:ea typeface="Exo 2 Bold"/>
                <a:cs typeface="Exo 2 Bold"/>
                <a:sym typeface="Exo 2 Bold"/>
              </a:rPr>
              <a:t>Delegates</a:t>
            </a:r>
          </a:p>
        </p:txBody>
      </p:sp>
      <p:pic>
        <p:nvPicPr>
          <p:cNvPr id="5" name="Picture 4">
            <a:extLst>
              <a:ext uri="{FF2B5EF4-FFF2-40B4-BE49-F238E27FC236}">
                <a16:creationId xmlns:a16="http://schemas.microsoft.com/office/drawing/2014/main" id="{9D1F0A3B-9783-1F30-448B-77FDEB669747}"/>
              </a:ext>
            </a:extLst>
          </p:cNvPr>
          <p:cNvPicPr>
            <a:picLocks noChangeAspect="1"/>
          </p:cNvPicPr>
          <p:nvPr/>
        </p:nvPicPr>
        <p:blipFill>
          <a:blip r:embed="rId5"/>
          <a:stretch>
            <a:fillRect/>
          </a:stretch>
        </p:blipFill>
        <p:spPr>
          <a:xfrm>
            <a:off x="11075807" y="152909"/>
            <a:ext cx="7212193" cy="810838"/>
          </a:xfrm>
          <a:prstGeom prst="rect">
            <a:avLst/>
          </a:prstGeom>
        </p:spPr>
      </p:pic>
      <p:pic>
        <p:nvPicPr>
          <p:cNvPr id="16" name="Picture 15">
            <a:extLst>
              <a:ext uri="{FF2B5EF4-FFF2-40B4-BE49-F238E27FC236}">
                <a16:creationId xmlns:a16="http://schemas.microsoft.com/office/drawing/2014/main" id="{0F413CE6-B298-3935-A358-E75C734B73EF}"/>
              </a:ext>
            </a:extLst>
          </p:cNvPr>
          <p:cNvPicPr>
            <a:picLocks noChangeAspect="1"/>
          </p:cNvPicPr>
          <p:nvPr/>
        </p:nvPicPr>
        <p:blipFill>
          <a:blip r:embed="rId6"/>
          <a:stretch>
            <a:fillRect/>
          </a:stretch>
        </p:blipFill>
        <p:spPr>
          <a:xfrm>
            <a:off x="13323734" y="5232473"/>
            <a:ext cx="4133981" cy="2315030"/>
          </a:xfrm>
          <a:prstGeom prst="rect">
            <a:avLst/>
          </a:prstGeom>
        </p:spPr>
      </p:pic>
      <p:pic>
        <p:nvPicPr>
          <p:cNvPr id="17" name="Picture 16">
            <a:extLst>
              <a:ext uri="{FF2B5EF4-FFF2-40B4-BE49-F238E27FC236}">
                <a16:creationId xmlns:a16="http://schemas.microsoft.com/office/drawing/2014/main" id="{1ED3B690-F2A6-79C0-2D18-11D93186C547}"/>
              </a:ext>
            </a:extLst>
          </p:cNvPr>
          <p:cNvPicPr>
            <a:picLocks noChangeAspect="1"/>
          </p:cNvPicPr>
          <p:nvPr/>
        </p:nvPicPr>
        <p:blipFill>
          <a:blip r:embed="rId7"/>
          <a:stretch>
            <a:fillRect/>
          </a:stretch>
        </p:blipFill>
        <p:spPr>
          <a:xfrm>
            <a:off x="13323734" y="2335762"/>
            <a:ext cx="4120203" cy="231503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F0000"/>
            </a:solidFill>
          </p:spPr>
          <p:txBody>
            <a:bodyPr/>
            <a:lstStyle/>
            <a:p>
              <a:endParaRPr lang="en-US"/>
            </a:p>
          </p:txBody>
        </p:sp>
        <p:sp>
          <p:nvSpPr>
            <p:cNvPr id="4" name="TextBox 4"/>
            <p:cNvSpPr txBox="1"/>
            <p:nvPr/>
          </p:nvSpPr>
          <p:spPr>
            <a:xfrm>
              <a:off x="0" y="-38100"/>
              <a:ext cx="55859" cy="13927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F0000"/>
            </a:solidFill>
          </p:spPr>
          <p:txBody>
            <a:bodyPr/>
            <a:lstStyle/>
            <a:p>
              <a:endParaRPr lang="en-US"/>
            </a:p>
          </p:txBody>
        </p:sp>
        <p:sp>
          <p:nvSpPr>
            <p:cNvPr id="7" name="TextBox 7"/>
            <p:cNvSpPr txBox="1"/>
            <p:nvPr/>
          </p:nvSpPr>
          <p:spPr>
            <a:xfrm>
              <a:off x="0" y="-38100"/>
              <a:ext cx="726478" cy="102856"/>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4705543" y="4633305"/>
            <a:ext cx="12202819" cy="1406532"/>
          </a:xfrm>
          <a:prstGeom prst="rect">
            <a:avLst/>
          </a:prstGeom>
        </p:spPr>
        <p:txBody>
          <a:bodyPr lIns="0" tIns="0" rIns="0" bIns="0" rtlCol="0" anchor="t">
            <a:spAutoFit/>
          </a:bodyPr>
          <a:lstStyle/>
          <a:p>
            <a:pPr algn="l">
              <a:lnSpc>
                <a:spcPts val="7700"/>
              </a:lnSpc>
            </a:pPr>
            <a:r>
              <a:rPr lang="en-US" sz="7000" b="1">
                <a:solidFill>
                  <a:srgbClr val="FFFFFF"/>
                </a:solidFill>
                <a:latin typeface="Exo 2 Bold"/>
                <a:ea typeface="Exo 2 Bold"/>
                <a:cs typeface="Exo 2 Bold"/>
                <a:sym typeface="Exo 2 Bold"/>
              </a:rPr>
              <a:t>THE ELECTORAL PROCESS</a:t>
            </a:r>
          </a:p>
          <a:p>
            <a:pPr algn="l">
              <a:lnSpc>
                <a:spcPts val="3300"/>
              </a:lnSpc>
            </a:pPr>
            <a:r>
              <a:rPr lang="en-US" sz="3000" b="1">
                <a:solidFill>
                  <a:srgbClr val="FFFFFF"/>
                </a:solidFill>
                <a:latin typeface="Exo 2 Bold"/>
                <a:ea typeface="Exo 2 Bold"/>
                <a:cs typeface="Exo 2 Bold"/>
                <a:sym typeface="Exo 2 Bold"/>
              </a:rPr>
              <a:t>(DURING &amp; AFTER THE ELECTION)</a:t>
            </a:r>
          </a:p>
        </p:txBody>
      </p:sp>
      <p:sp>
        <p:nvSpPr>
          <p:cNvPr id="9" name="TextBox 9"/>
          <p:cNvSpPr txBox="1"/>
          <p:nvPr/>
        </p:nvSpPr>
        <p:spPr>
          <a:xfrm>
            <a:off x="10220434" y="1215584"/>
            <a:ext cx="7038866" cy="389254"/>
          </a:xfrm>
          <a:prstGeom prst="rect">
            <a:avLst/>
          </a:prstGeom>
        </p:spPr>
        <p:txBody>
          <a:bodyPr lIns="0" tIns="0" rIns="0" bIns="0" rtlCol="0" anchor="t">
            <a:spAutoFit/>
          </a:bodyPr>
          <a:lstStyle/>
          <a:p>
            <a:pPr algn="r">
              <a:lnSpc>
                <a:spcPts val="3220"/>
              </a:lnSpc>
            </a:pPr>
            <a:r>
              <a:rPr lang="en-US" sz="2300" b="1">
                <a:solidFill>
                  <a:srgbClr val="FDFDFD"/>
                </a:solidFill>
                <a:latin typeface="Open Sans 1 Bold"/>
                <a:ea typeface="Open Sans 1 Bold"/>
                <a:cs typeface="Open Sans 1 Bold"/>
                <a:sym typeface="Open Sans 1 Bold"/>
              </a:rPr>
              <a:t>2024 U.S. PRESIDENTIAL ELECTION</a:t>
            </a:r>
          </a:p>
        </p:txBody>
      </p:sp>
      <p:sp>
        <p:nvSpPr>
          <p:cNvPr id="11" name="Freeform 11"/>
          <p:cNvSpPr/>
          <p:nvPr/>
        </p:nvSpPr>
        <p:spPr>
          <a:xfrm>
            <a:off x="2542100" y="4747542"/>
            <a:ext cx="1120908" cy="1120908"/>
          </a:xfrm>
          <a:custGeom>
            <a:avLst/>
            <a:gdLst/>
            <a:ahLst/>
            <a:cxnLst/>
            <a:rect l="l" t="t" r="r" b="b"/>
            <a:pathLst>
              <a:path w="1120908" h="1120908">
                <a:moveTo>
                  <a:pt x="0" y="0"/>
                </a:moveTo>
                <a:lnTo>
                  <a:pt x="1120908" y="0"/>
                </a:lnTo>
                <a:lnTo>
                  <a:pt x="1120908" y="1120908"/>
                </a:lnTo>
                <a:lnTo>
                  <a:pt x="0" y="1120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498614" y="1993399"/>
            <a:ext cx="12214620" cy="7732886"/>
          </a:xfrm>
          <a:prstGeom prst="rect">
            <a:avLst/>
          </a:prstGeom>
        </p:spPr>
        <p:txBody>
          <a:bodyPr wrap="square" lIns="0" tIns="0" rIns="0" bIns="0" rtlCol="0" anchor="t">
            <a:spAutoFit/>
          </a:bodyPr>
          <a:lstStyle/>
          <a:p>
            <a:pPr algn="just">
              <a:lnSpc>
                <a:spcPts val="3359"/>
              </a:lnSpc>
            </a:pPr>
            <a:endParaRPr lang="en-US" sz="2399">
              <a:solidFill>
                <a:srgbClr val="FFFFFF"/>
              </a:solidFill>
              <a:latin typeface="Exo 2"/>
              <a:ea typeface="Exo 2"/>
              <a:cs typeface="Exo 2"/>
              <a:sym typeface="Exo 2"/>
            </a:endParaRPr>
          </a:p>
          <a:p>
            <a:pPr algn="just">
              <a:lnSpc>
                <a:spcPts val="3359"/>
              </a:lnSpc>
            </a:pPr>
            <a:r>
              <a:rPr lang="en-US" sz="2399">
                <a:solidFill>
                  <a:srgbClr val="FFFFFF"/>
                </a:solidFill>
                <a:latin typeface="Exo 2"/>
                <a:ea typeface="Exo 2"/>
                <a:cs typeface="Exo 2"/>
                <a:sym typeface="Exo 2"/>
              </a:rPr>
              <a:t>	</a:t>
            </a:r>
            <a:r>
              <a:rPr lang="en-US" sz="2399" b="1" u="sng">
                <a:solidFill>
                  <a:srgbClr val="FFFFFF"/>
                </a:solidFill>
                <a:latin typeface="Exo 2"/>
                <a:ea typeface="Exo 2"/>
                <a:cs typeface="Exo 2"/>
                <a:sym typeface="Exo 2"/>
              </a:rPr>
              <a:t>Who Can Vote?</a:t>
            </a:r>
          </a:p>
          <a:p>
            <a:pPr marL="1257300" lvl="2" indent="-342900" algn="just">
              <a:lnSpc>
                <a:spcPts val="3359"/>
              </a:lnSpc>
              <a:buFont typeface="Wingdings" panose="05000000000000000000" pitchFamily="2" charset="2"/>
              <a:buChar char="Ø"/>
            </a:pPr>
            <a:r>
              <a:rPr lang="en-US" sz="2399">
                <a:solidFill>
                  <a:srgbClr val="FFFFFF"/>
                </a:solidFill>
                <a:latin typeface="Exo 2"/>
                <a:ea typeface="Exo 2"/>
                <a:cs typeface="Exo 2"/>
                <a:sym typeface="Exo 2"/>
              </a:rPr>
              <a:t>All registered citizens, even if they didn't vote in primaries.</a:t>
            </a:r>
          </a:p>
          <a:p>
            <a:pPr marL="1257300" lvl="2" indent="-342900" algn="just">
              <a:lnSpc>
                <a:spcPts val="3359"/>
              </a:lnSpc>
              <a:buFont typeface="Wingdings" panose="05000000000000000000" pitchFamily="2" charset="2"/>
              <a:buChar char="Ø"/>
            </a:pPr>
            <a:r>
              <a:rPr lang="en-US" sz="2399">
                <a:solidFill>
                  <a:srgbClr val="FFFFFF"/>
                </a:solidFill>
                <a:latin typeface="Exo 2"/>
                <a:ea typeface="Exo 2"/>
                <a:cs typeface="Exo 2"/>
                <a:sym typeface="Exo 2"/>
              </a:rPr>
              <a:t>Vote for any candidate, regardless of party registration or past votes.</a:t>
            </a:r>
          </a:p>
          <a:p>
            <a:pPr marL="342900" indent="-342900" algn="just">
              <a:lnSpc>
                <a:spcPts val="3359"/>
              </a:lnSpc>
              <a:buFontTx/>
              <a:buChar char="-"/>
            </a:pPr>
            <a:endParaRPr lang="en-US" sz="2399">
              <a:solidFill>
                <a:srgbClr val="FFFFFF"/>
              </a:solidFill>
              <a:latin typeface="Exo 2"/>
              <a:ea typeface="Exo 2"/>
              <a:cs typeface="Exo 2"/>
              <a:sym typeface="Exo 2"/>
            </a:endParaRPr>
          </a:p>
          <a:p>
            <a:pPr marL="342900" indent="-342900" algn="just">
              <a:lnSpc>
                <a:spcPts val="3359"/>
              </a:lnSpc>
              <a:buFontTx/>
              <a:buChar char="-"/>
            </a:pPr>
            <a:endParaRPr lang="en-US" sz="2399">
              <a:solidFill>
                <a:srgbClr val="FFFFFF"/>
              </a:solidFill>
              <a:latin typeface="Exo 2"/>
              <a:ea typeface="Exo 2"/>
              <a:cs typeface="Exo 2"/>
              <a:sym typeface="Exo 2"/>
            </a:endParaRPr>
          </a:p>
          <a:p>
            <a:pPr algn="just">
              <a:lnSpc>
                <a:spcPts val="3359"/>
              </a:lnSpc>
            </a:pPr>
            <a:r>
              <a:rPr lang="en-US" sz="2399">
                <a:solidFill>
                  <a:srgbClr val="FFFFFF"/>
                </a:solidFill>
                <a:latin typeface="Exo 2"/>
                <a:ea typeface="Exo 2"/>
                <a:cs typeface="Exo 2"/>
                <a:sym typeface="Exo 2"/>
              </a:rPr>
              <a:t>	</a:t>
            </a:r>
            <a:r>
              <a:rPr lang="en-US" sz="2399" b="1" u="sng">
                <a:solidFill>
                  <a:srgbClr val="FFFFFF"/>
                </a:solidFill>
                <a:latin typeface="Exo 2"/>
                <a:ea typeface="Exo 2"/>
                <a:cs typeface="Exo 2"/>
                <a:sym typeface="Exo 2"/>
              </a:rPr>
              <a:t>When to Vote?</a:t>
            </a:r>
          </a:p>
          <a:p>
            <a:pPr marL="1257300" lvl="2" indent="-342900" algn="just">
              <a:lnSpc>
                <a:spcPts val="3359"/>
              </a:lnSpc>
              <a:buFont typeface="Wingdings" panose="05000000000000000000" pitchFamily="2" charset="2"/>
              <a:buChar char="Ø"/>
            </a:pPr>
            <a:r>
              <a:rPr lang="en-US" sz="2399">
                <a:solidFill>
                  <a:srgbClr val="FFFFFF"/>
                </a:solidFill>
                <a:latin typeface="Exo 2"/>
                <a:ea typeface="Exo 2"/>
                <a:cs typeface="Exo 2"/>
                <a:sym typeface="Exo 2"/>
              </a:rPr>
              <a:t>Election Day: First Tuesday after the first Monday in November (11/5/24)</a:t>
            </a:r>
          </a:p>
          <a:p>
            <a:pPr algn="just">
              <a:lnSpc>
                <a:spcPts val="3359"/>
              </a:lnSpc>
            </a:pPr>
            <a:endParaRPr lang="en-US" sz="2399">
              <a:solidFill>
                <a:srgbClr val="FFFFFF"/>
              </a:solidFill>
              <a:latin typeface="Exo 2"/>
              <a:ea typeface="Exo 2"/>
              <a:cs typeface="Exo 2"/>
              <a:sym typeface="Exo 2"/>
            </a:endParaRPr>
          </a:p>
          <a:p>
            <a:pPr algn="just">
              <a:lnSpc>
                <a:spcPts val="3359"/>
              </a:lnSpc>
            </a:pPr>
            <a:endParaRPr lang="en-US" sz="2399">
              <a:solidFill>
                <a:srgbClr val="FFFFFF"/>
              </a:solidFill>
              <a:latin typeface="Exo 2"/>
              <a:ea typeface="Exo 2"/>
              <a:cs typeface="Exo 2"/>
              <a:sym typeface="Exo 2"/>
            </a:endParaRPr>
          </a:p>
          <a:p>
            <a:pPr algn="just">
              <a:lnSpc>
                <a:spcPts val="3359"/>
              </a:lnSpc>
            </a:pPr>
            <a:r>
              <a:rPr lang="en-US" sz="2399">
                <a:solidFill>
                  <a:srgbClr val="FFFFFF"/>
                </a:solidFill>
                <a:latin typeface="Exo 2"/>
                <a:ea typeface="Exo 2"/>
                <a:cs typeface="Exo 2"/>
                <a:sym typeface="Exo 2"/>
              </a:rPr>
              <a:t>	</a:t>
            </a:r>
            <a:r>
              <a:rPr lang="en-US" sz="2399" b="1" u="sng">
                <a:solidFill>
                  <a:srgbClr val="FFFFFF"/>
                </a:solidFill>
                <a:latin typeface="Exo 2"/>
                <a:ea typeface="Exo 2"/>
                <a:cs typeface="Exo 2"/>
                <a:sym typeface="Exo 2"/>
              </a:rPr>
              <a:t>Where to vote?</a:t>
            </a:r>
          </a:p>
          <a:p>
            <a:pPr marL="1257300" lvl="2" indent="-342900" algn="just">
              <a:lnSpc>
                <a:spcPts val="3359"/>
              </a:lnSpc>
              <a:buFont typeface="Wingdings" panose="05000000000000000000" pitchFamily="2" charset="2"/>
              <a:buChar char="Ø"/>
            </a:pPr>
            <a:r>
              <a:rPr lang="en-US" sz="2399">
                <a:solidFill>
                  <a:srgbClr val="FFFFFF"/>
                </a:solidFill>
                <a:latin typeface="Exo 2"/>
                <a:ea typeface="Exo 2"/>
                <a:cs typeface="Exo 2"/>
                <a:sym typeface="Exo 2"/>
              </a:rPr>
              <a:t>Polling Places: Assigned location (schools, community centers, or other public buildings).</a:t>
            </a:r>
            <a:endParaRPr lang="en-US" sz="2399" u="sng">
              <a:solidFill>
                <a:srgbClr val="FFFFFF"/>
              </a:solidFill>
              <a:latin typeface="Exo 2"/>
              <a:ea typeface="Exo 2"/>
              <a:cs typeface="Exo 2"/>
              <a:sym typeface="Exo 2"/>
            </a:endParaRPr>
          </a:p>
          <a:p>
            <a:pPr marL="1257300" lvl="2" indent="-342900" algn="just">
              <a:lnSpc>
                <a:spcPts val="3359"/>
              </a:lnSpc>
              <a:buFont typeface="Wingdings" panose="05000000000000000000" pitchFamily="2" charset="2"/>
              <a:buChar char="Ø"/>
            </a:pPr>
            <a:r>
              <a:rPr lang="en-US" sz="2399">
                <a:solidFill>
                  <a:srgbClr val="FFFFFF"/>
                </a:solidFill>
                <a:latin typeface="Exo 2"/>
                <a:ea typeface="Exo 2"/>
                <a:cs typeface="Exo 2"/>
                <a:sym typeface="Exo 2"/>
              </a:rPr>
              <a:t>Extended Voting Options: Absentee, mail-in, and early voting </a:t>
            </a:r>
          </a:p>
          <a:p>
            <a:pPr algn="just">
              <a:lnSpc>
                <a:spcPts val="3359"/>
              </a:lnSpc>
            </a:pPr>
            <a:endParaRPr lang="en-US" sz="2399">
              <a:solidFill>
                <a:srgbClr val="FFFFFF"/>
              </a:solidFill>
              <a:latin typeface="Exo 2"/>
              <a:ea typeface="Exo 2"/>
              <a:cs typeface="Exo 2"/>
              <a:sym typeface="Exo 2"/>
            </a:endParaRPr>
          </a:p>
          <a:p>
            <a:pPr algn="just">
              <a:lnSpc>
                <a:spcPts val="3359"/>
              </a:lnSpc>
            </a:pPr>
            <a:endParaRPr lang="en-US" sz="2399">
              <a:solidFill>
                <a:srgbClr val="FFFFFF"/>
              </a:solidFill>
              <a:latin typeface="Exo 2"/>
              <a:ea typeface="Exo 2"/>
              <a:cs typeface="Exo 2"/>
              <a:sym typeface="Exo 2"/>
            </a:endParaRPr>
          </a:p>
          <a:p>
            <a:pPr algn="l">
              <a:lnSpc>
                <a:spcPts val="3359"/>
              </a:lnSpc>
            </a:pPr>
            <a:endParaRPr lang="en-US" sz="2399">
              <a:solidFill>
                <a:srgbClr val="FFFFFF"/>
              </a:solidFill>
              <a:latin typeface="Exo 2"/>
              <a:ea typeface="Exo 2"/>
              <a:cs typeface="Exo 2"/>
              <a:sym typeface="Exo 2"/>
            </a:endParaRPr>
          </a:p>
          <a:p>
            <a:pPr algn="l">
              <a:lnSpc>
                <a:spcPts val="2520"/>
              </a:lnSpc>
            </a:pPr>
            <a:endParaRPr lang="en-US" sz="2399">
              <a:solidFill>
                <a:srgbClr val="FFFFFF"/>
              </a:solidFill>
              <a:latin typeface="Exo 2"/>
              <a:ea typeface="Exo 2"/>
              <a:cs typeface="Exo 2"/>
              <a:sym typeface="Exo 2"/>
            </a:endParaRPr>
          </a:p>
        </p:txBody>
      </p:sp>
      <p:sp>
        <p:nvSpPr>
          <p:cNvPr id="10" name="Freeform 10"/>
          <p:cNvSpPr/>
          <p:nvPr/>
        </p:nvSpPr>
        <p:spPr>
          <a:xfrm>
            <a:off x="5470148" y="2600909"/>
            <a:ext cx="798287" cy="364219"/>
          </a:xfrm>
          <a:custGeom>
            <a:avLst/>
            <a:gdLst/>
            <a:ahLst/>
            <a:cxnLst/>
            <a:rect l="l" t="t" r="r" b="b"/>
            <a:pathLst>
              <a:path w="798287" h="364219">
                <a:moveTo>
                  <a:pt x="0" y="0"/>
                </a:moveTo>
                <a:lnTo>
                  <a:pt x="798287" y="0"/>
                </a:lnTo>
                <a:lnTo>
                  <a:pt x="798287" y="364218"/>
                </a:lnTo>
                <a:lnTo>
                  <a:pt x="0" y="364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02791" y="5992773"/>
            <a:ext cx="4828476" cy="3216972"/>
          </a:xfrm>
          <a:custGeom>
            <a:avLst/>
            <a:gdLst/>
            <a:ahLst/>
            <a:cxnLst/>
            <a:rect l="l" t="t" r="r" b="b"/>
            <a:pathLst>
              <a:path w="4828476" h="3216972">
                <a:moveTo>
                  <a:pt x="0" y="0"/>
                </a:moveTo>
                <a:lnTo>
                  <a:pt x="4828477" y="0"/>
                </a:lnTo>
                <a:lnTo>
                  <a:pt x="4828477" y="3216973"/>
                </a:lnTo>
                <a:lnTo>
                  <a:pt x="0" y="3216973"/>
                </a:lnTo>
                <a:lnTo>
                  <a:pt x="0" y="0"/>
                </a:lnTo>
                <a:close/>
              </a:path>
            </a:pathLst>
          </a:custGeom>
          <a:blipFill>
            <a:blip r:embed="rId5"/>
            <a:stretch>
              <a:fillRect/>
            </a:stretch>
          </a:blipFill>
        </p:spPr>
        <p:txBody>
          <a:bodyPr/>
          <a:lstStyle/>
          <a:p>
            <a:endParaRPr lang="en-US"/>
          </a:p>
        </p:txBody>
      </p:sp>
      <p:sp>
        <p:nvSpPr>
          <p:cNvPr id="12" name="Freeform 12"/>
          <p:cNvSpPr/>
          <p:nvPr/>
        </p:nvSpPr>
        <p:spPr>
          <a:xfrm>
            <a:off x="102791" y="2473824"/>
            <a:ext cx="4800368" cy="3252249"/>
          </a:xfrm>
          <a:custGeom>
            <a:avLst/>
            <a:gdLst/>
            <a:ahLst/>
            <a:cxnLst/>
            <a:rect l="l" t="t" r="r" b="b"/>
            <a:pathLst>
              <a:path w="4800368" h="3252249">
                <a:moveTo>
                  <a:pt x="0" y="0"/>
                </a:moveTo>
                <a:lnTo>
                  <a:pt x="4800369" y="0"/>
                </a:lnTo>
                <a:lnTo>
                  <a:pt x="4800369" y="3252249"/>
                </a:lnTo>
                <a:lnTo>
                  <a:pt x="0" y="3252249"/>
                </a:lnTo>
                <a:lnTo>
                  <a:pt x="0" y="0"/>
                </a:lnTo>
                <a:close/>
              </a:path>
            </a:pathLst>
          </a:custGeom>
          <a:blipFill>
            <a:blip r:embed="rId6"/>
            <a:stretch>
              <a:fillRect/>
            </a:stretch>
          </a:blipFill>
        </p:spPr>
        <p:txBody>
          <a:bodyPr/>
          <a:lstStyle/>
          <a:p>
            <a:endParaRPr lang="en-US"/>
          </a:p>
        </p:txBody>
      </p:sp>
      <p:sp>
        <p:nvSpPr>
          <p:cNvPr id="13" name="Freeform 13"/>
          <p:cNvSpPr/>
          <p:nvPr/>
        </p:nvSpPr>
        <p:spPr>
          <a:xfrm>
            <a:off x="5470148" y="4658952"/>
            <a:ext cx="798287" cy="364219"/>
          </a:xfrm>
          <a:custGeom>
            <a:avLst/>
            <a:gdLst/>
            <a:ahLst/>
            <a:cxnLst/>
            <a:rect l="l" t="t" r="r" b="b"/>
            <a:pathLst>
              <a:path w="798287" h="364219">
                <a:moveTo>
                  <a:pt x="0" y="0"/>
                </a:moveTo>
                <a:lnTo>
                  <a:pt x="798287" y="0"/>
                </a:lnTo>
                <a:lnTo>
                  <a:pt x="798287" y="364218"/>
                </a:lnTo>
                <a:lnTo>
                  <a:pt x="0" y="364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Election Day (1/2)</a:t>
            </a:r>
          </a:p>
        </p:txBody>
      </p:sp>
      <p:pic>
        <p:nvPicPr>
          <p:cNvPr id="16" name="Picture 15">
            <a:extLst>
              <a:ext uri="{FF2B5EF4-FFF2-40B4-BE49-F238E27FC236}">
                <a16:creationId xmlns:a16="http://schemas.microsoft.com/office/drawing/2014/main" id="{0FF691A0-708E-D11E-01BC-A6EC80EE39D1}"/>
              </a:ext>
            </a:extLst>
          </p:cNvPr>
          <p:cNvPicPr>
            <a:picLocks noChangeAspect="1"/>
          </p:cNvPicPr>
          <p:nvPr/>
        </p:nvPicPr>
        <p:blipFill>
          <a:blip r:embed="rId7"/>
          <a:stretch>
            <a:fillRect/>
          </a:stretch>
        </p:blipFill>
        <p:spPr>
          <a:xfrm>
            <a:off x="5470148" y="6357300"/>
            <a:ext cx="798645" cy="359695"/>
          </a:xfrm>
          <a:prstGeom prst="rect">
            <a:avLst/>
          </a:prstGeom>
        </p:spPr>
      </p:pic>
      <p:pic>
        <p:nvPicPr>
          <p:cNvPr id="17" name="Picture 16">
            <a:extLst>
              <a:ext uri="{FF2B5EF4-FFF2-40B4-BE49-F238E27FC236}">
                <a16:creationId xmlns:a16="http://schemas.microsoft.com/office/drawing/2014/main" id="{FB1508F1-08E5-5D75-458D-71E24C60B0B0}"/>
              </a:ext>
            </a:extLst>
          </p:cNvPr>
          <p:cNvPicPr>
            <a:picLocks noChangeAspect="1"/>
          </p:cNvPicPr>
          <p:nvPr/>
        </p:nvPicPr>
        <p:blipFill>
          <a:blip r:embed="rId8"/>
          <a:stretch>
            <a:fillRect/>
          </a:stretch>
        </p:blipFill>
        <p:spPr>
          <a:xfrm>
            <a:off x="11075807" y="229974"/>
            <a:ext cx="7212193" cy="8108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459430" y="1577027"/>
            <a:ext cx="8684570" cy="7502054"/>
          </a:xfrm>
          <a:prstGeom prst="rect">
            <a:avLst/>
          </a:prstGeom>
        </p:spPr>
        <p:txBody>
          <a:bodyPr wrap="square" lIns="0" tIns="0" rIns="0" bIns="0" rtlCol="0" anchor="t">
            <a:spAutoFit/>
          </a:bodyPr>
          <a:lstStyle/>
          <a:p>
            <a:pPr algn="ctr">
              <a:lnSpc>
                <a:spcPts val="3499"/>
              </a:lnSpc>
            </a:pPr>
            <a:r>
              <a:rPr lang="en-US" sz="2450">
                <a:solidFill>
                  <a:srgbClr val="FFFFFF"/>
                </a:solidFill>
                <a:latin typeface="Exo 2"/>
                <a:ea typeface="Exo 2"/>
                <a:cs typeface="Exo 2"/>
                <a:sym typeface="Exo 2"/>
              </a:rPr>
              <a:t>​</a:t>
            </a:r>
            <a:endParaRPr lang="en-US" sz="2450">
              <a:sym typeface="Exo 2"/>
            </a:endParaRPr>
          </a:p>
          <a:p>
            <a:pPr algn="ctr">
              <a:lnSpc>
                <a:spcPts val="3499"/>
              </a:lnSpc>
            </a:pPr>
            <a:r>
              <a:rPr lang="en-US" sz="2450">
                <a:solidFill>
                  <a:srgbClr val="FFFFFF"/>
                </a:solidFill>
                <a:latin typeface="Exo 2"/>
                <a:ea typeface="Exo 2"/>
                <a:cs typeface="Exo 2"/>
                <a:sym typeface="Exo 2"/>
              </a:rPr>
              <a:t>What’s decided on </a:t>
            </a:r>
            <a:r>
              <a:rPr lang="en-US" sz="2450" b="1">
                <a:solidFill>
                  <a:srgbClr val="FFFFFF"/>
                </a:solidFill>
                <a:latin typeface="Exo 2"/>
                <a:ea typeface="Exo 2"/>
                <a:cs typeface="Exo 2"/>
                <a:sym typeface="Exo 2"/>
              </a:rPr>
              <a:t>Election Day </a:t>
            </a:r>
            <a:r>
              <a:rPr lang="en-US" sz="2450">
                <a:solidFill>
                  <a:srgbClr val="FFFFFF"/>
                </a:solidFill>
                <a:latin typeface="Exo 2"/>
                <a:ea typeface="Exo 2"/>
                <a:cs typeface="Exo 2"/>
                <a:sym typeface="Exo 2"/>
              </a:rPr>
              <a:t>? </a:t>
            </a:r>
            <a:endParaRPr lang="en-US" sz="2450"/>
          </a:p>
          <a:p>
            <a:pPr algn="just">
              <a:lnSpc>
                <a:spcPts val="3499"/>
              </a:lnSpc>
            </a:pPr>
            <a:endParaRPr lang="en-US" sz="2499">
              <a:solidFill>
                <a:srgbClr val="FFFFFF"/>
              </a:solidFill>
              <a:latin typeface="Exo 2"/>
              <a:ea typeface="Exo 2"/>
              <a:cs typeface="Exo 2"/>
              <a:sym typeface="Exo 2"/>
            </a:endParaRPr>
          </a:p>
          <a:p>
            <a:pPr algn="just">
              <a:lnSpc>
                <a:spcPts val="3499"/>
              </a:lnSpc>
            </a:pPr>
            <a:r>
              <a:rPr lang="en-US" sz="2450">
                <a:solidFill>
                  <a:srgbClr val="FFFFFF"/>
                </a:solidFill>
                <a:latin typeface="Exo 2"/>
                <a:ea typeface="Exo 2"/>
                <a:cs typeface="Exo 2"/>
                <a:sym typeface="Exo 2"/>
              </a:rPr>
              <a:t>	</a:t>
            </a:r>
            <a:r>
              <a:rPr lang="en-US" sz="2450" b="1">
                <a:solidFill>
                  <a:srgbClr val="FFFFFF"/>
                </a:solidFill>
                <a:latin typeface="Exo 2"/>
                <a:ea typeface="Exo 2"/>
                <a:cs typeface="Exo 2"/>
                <a:sym typeface="Exo 2"/>
              </a:rPr>
              <a:t>Presidential election </a:t>
            </a:r>
            <a:endParaRPr lang="en-US" sz="2450" b="1">
              <a:solidFill>
                <a:srgbClr val="FFFFFF"/>
              </a:solidFill>
              <a:latin typeface="Exo 2"/>
              <a:ea typeface="Exo 2"/>
              <a:cs typeface="Exo 2"/>
            </a:endParaRPr>
          </a:p>
          <a:p>
            <a:pPr algn="just">
              <a:lnSpc>
                <a:spcPts val="3499"/>
              </a:lnSpc>
            </a:pPr>
            <a:endParaRPr lang="en-US" sz="2450">
              <a:solidFill>
                <a:srgbClr val="FFFFFF"/>
              </a:solidFill>
              <a:latin typeface="Exo 2"/>
              <a:ea typeface="Exo 2"/>
              <a:cs typeface="Exo 2"/>
            </a:endParaRPr>
          </a:p>
          <a:p>
            <a:pPr algn="just">
              <a:lnSpc>
                <a:spcPts val="3499"/>
              </a:lnSpc>
            </a:pPr>
            <a:endParaRPr lang="en-US" sz="2499">
              <a:solidFill>
                <a:srgbClr val="FFFFFF"/>
              </a:solidFill>
              <a:latin typeface="Exo 2"/>
              <a:ea typeface="Exo 2"/>
              <a:cs typeface="Exo 2"/>
              <a:sym typeface="Exo 2"/>
            </a:endParaRPr>
          </a:p>
          <a:p>
            <a:pPr algn="just">
              <a:lnSpc>
                <a:spcPts val="3499"/>
              </a:lnSpc>
            </a:pPr>
            <a:r>
              <a:rPr lang="en-US" sz="2450">
                <a:solidFill>
                  <a:srgbClr val="FFFFFF"/>
                </a:solidFill>
                <a:latin typeface="Exo 2"/>
                <a:ea typeface="Exo 2"/>
                <a:cs typeface="Exo 2"/>
                <a:sym typeface="Exo 2"/>
              </a:rPr>
              <a:t>	</a:t>
            </a:r>
            <a:r>
              <a:rPr lang="en-US" sz="2450" b="1">
                <a:solidFill>
                  <a:srgbClr val="FFFFFF"/>
                </a:solidFill>
                <a:latin typeface="Exo 2"/>
                <a:ea typeface="Exo 2"/>
                <a:cs typeface="Exo 2"/>
                <a:sym typeface="Exo 2"/>
              </a:rPr>
              <a:t>Congress:</a:t>
            </a:r>
            <a:endParaRPr lang="en-US" sz="2450" b="1">
              <a:solidFill>
                <a:srgbClr val="FFFFFF"/>
              </a:solidFill>
              <a:latin typeface="Exo 2"/>
              <a:ea typeface="Exo 2"/>
              <a:cs typeface="Exo 2"/>
            </a:endParaRPr>
          </a:p>
          <a:p>
            <a:pPr algn="just">
              <a:lnSpc>
                <a:spcPts val="3499"/>
              </a:lnSpc>
            </a:pPr>
            <a:endParaRPr lang="en-US" sz="2499" b="1">
              <a:solidFill>
                <a:srgbClr val="FFFFFF"/>
              </a:solidFill>
              <a:latin typeface="Exo 2"/>
              <a:ea typeface="Exo 2"/>
              <a:cs typeface="Exo 2"/>
              <a:sym typeface="Exo 2"/>
            </a:endParaRPr>
          </a:p>
          <a:p>
            <a:pPr marL="342900" indent="-342900" algn="just">
              <a:lnSpc>
                <a:spcPts val="3499"/>
              </a:lnSpc>
              <a:buFont typeface="Wingdings" panose="05000000000000000000" pitchFamily="2" charset="2"/>
              <a:buChar char="Ø"/>
            </a:pPr>
            <a:r>
              <a:rPr lang="en-US" sz="2450">
                <a:solidFill>
                  <a:srgbClr val="FFFFFF"/>
                </a:solidFill>
                <a:latin typeface="Exo 2"/>
                <a:ea typeface="Exo 2"/>
                <a:cs typeface="Exo 2"/>
                <a:sym typeface="Exo 2"/>
              </a:rPr>
              <a:t>34 of 100 Senate seats</a:t>
            </a:r>
            <a:endParaRPr lang="en-US" sz="2450">
              <a:solidFill>
                <a:srgbClr val="FFFFFF"/>
              </a:solidFill>
              <a:latin typeface="Exo 2"/>
              <a:ea typeface="Exo 2"/>
              <a:cs typeface="Exo 2"/>
            </a:endParaRPr>
          </a:p>
          <a:p>
            <a:pPr marL="342900" indent="-342900" algn="just">
              <a:lnSpc>
                <a:spcPts val="3499"/>
              </a:lnSpc>
              <a:buFont typeface="Wingdings" panose="05000000000000000000" pitchFamily="2" charset="2"/>
              <a:buChar char="Ø"/>
            </a:pPr>
            <a:r>
              <a:rPr lang="en-US" sz="2450">
                <a:solidFill>
                  <a:srgbClr val="FFFFFF"/>
                </a:solidFill>
                <a:latin typeface="Exo 2"/>
                <a:ea typeface="Exo 2"/>
                <a:cs typeface="Exo 2"/>
                <a:sym typeface="Exo 2"/>
              </a:rPr>
              <a:t>435 House of Representatives seats are up for election​</a:t>
            </a:r>
            <a:endParaRPr lang="en-US" sz="2450">
              <a:solidFill>
                <a:srgbClr val="FFFFFF"/>
              </a:solidFill>
              <a:latin typeface="Exo 2"/>
              <a:ea typeface="Exo 2"/>
              <a:cs typeface="Exo 2"/>
            </a:endParaRPr>
          </a:p>
          <a:p>
            <a:pPr algn="just">
              <a:lnSpc>
                <a:spcPts val="3499"/>
              </a:lnSpc>
            </a:pPr>
            <a:endParaRPr lang="en-US" sz="2499">
              <a:solidFill>
                <a:srgbClr val="FFFFFF"/>
              </a:solidFill>
              <a:latin typeface="Exo 2"/>
              <a:ea typeface="Exo 2"/>
              <a:cs typeface="Exo 2"/>
              <a:sym typeface="Exo 2"/>
            </a:endParaRPr>
          </a:p>
          <a:p>
            <a:pPr algn="just">
              <a:lnSpc>
                <a:spcPts val="3499"/>
              </a:lnSpc>
            </a:pPr>
            <a:endParaRPr lang="en-US" sz="2499">
              <a:solidFill>
                <a:srgbClr val="FFFFFF"/>
              </a:solidFill>
              <a:latin typeface="Exo 2"/>
              <a:ea typeface="Exo 2"/>
              <a:cs typeface="Exo 2"/>
              <a:sym typeface="Exo 2"/>
            </a:endParaRPr>
          </a:p>
          <a:p>
            <a:pPr algn="just">
              <a:lnSpc>
                <a:spcPts val="3499"/>
              </a:lnSpc>
            </a:pPr>
            <a:r>
              <a:rPr lang="en-US" sz="2450">
                <a:solidFill>
                  <a:srgbClr val="FFFFFF"/>
                </a:solidFill>
                <a:latin typeface="Exo 2"/>
                <a:ea typeface="Exo 2"/>
                <a:cs typeface="Exo 2"/>
                <a:sym typeface="Exo 2"/>
              </a:rPr>
              <a:t>	</a:t>
            </a:r>
            <a:r>
              <a:rPr lang="en-US" sz="2450" b="1">
                <a:solidFill>
                  <a:srgbClr val="FFFFFF"/>
                </a:solidFill>
                <a:latin typeface="Exo 2"/>
                <a:ea typeface="Exo 2"/>
                <a:cs typeface="Exo 2"/>
                <a:sym typeface="Exo 2"/>
              </a:rPr>
              <a:t>State &amp; Local:</a:t>
            </a:r>
            <a:endParaRPr lang="en-US" sz="2450" b="1">
              <a:solidFill>
                <a:srgbClr val="FFFFFF"/>
              </a:solidFill>
              <a:latin typeface="Exo 2"/>
              <a:ea typeface="Exo 2"/>
              <a:cs typeface="Exo 2"/>
            </a:endParaRPr>
          </a:p>
          <a:p>
            <a:pPr algn="just">
              <a:lnSpc>
                <a:spcPts val="3499"/>
              </a:lnSpc>
            </a:pPr>
            <a:endParaRPr lang="en-US" sz="2499" b="1">
              <a:solidFill>
                <a:srgbClr val="FFFFFF"/>
              </a:solidFill>
              <a:latin typeface="Exo 2"/>
              <a:ea typeface="Exo 2"/>
              <a:cs typeface="Exo 2"/>
              <a:sym typeface="Exo 2"/>
            </a:endParaRPr>
          </a:p>
          <a:p>
            <a:pPr marL="342900" indent="-342900" algn="just">
              <a:lnSpc>
                <a:spcPts val="3499"/>
              </a:lnSpc>
              <a:buFont typeface="Wingdings" panose="05000000000000000000" pitchFamily="2" charset="2"/>
              <a:buChar char="Ø"/>
            </a:pPr>
            <a:r>
              <a:rPr lang="en-US" sz="2450">
                <a:solidFill>
                  <a:srgbClr val="FFFFFF"/>
                </a:solidFill>
                <a:latin typeface="Exo 2"/>
                <a:ea typeface="Exo 2"/>
                <a:cs typeface="Exo 2"/>
                <a:sym typeface="Exo 2"/>
              </a:rPr>
              <a:t>12 gubernatorial races (governors’ elections)​</a:t>
            </a:r>
            <a:endParaRPr lang="en-US" sz="2450">
              <a:solidFill>
                <a:srgbClr val="FFFFFF"/>
              </a:solidFill>
              <a:latin typeface="Exo 2"/>
              <a:ea typeface="Exo 2"/>
              <a:cs typeface="Exo 2"/>
            </a:endParaRPr>
          </a:p>
          <a:p>
            <a:pPr marL="342900" indent="-342900" algn="just">
              <a:lnSpc>
                <a:spcPts val="3499"/>
              </a:lnSpc>
              <a:buFont typeface="Wingdings" panose="05000000000000000000" pitchFamily="2" charset="2"/>
              <a:buChar char="Ø"/>
            </a:pPr>
            <a:r>
              <a:rPr lang="en-US" sz="2450">
                <a:solidFill>
                  <a:srgbClr val="FFFFFF"/>
                </a:solidFill>
                <a:latin typeface="Exo 2"/>
                <a:ea typeface="Exo 2"/>
                <a:cs typeface="Exo 2"/>
                <a:sym typeface="Exo 2"/>
              </a:rPr>
              <a:t>Judges, local referendums…</a:t>
            </a:r>
            <a:endParaRPr lang="en-US" sz="2450">
              <a:solidFill>
                <a:srgbClr val="FFFFFF"/>
              </a:solidFill>
              <a:latin typeface="Exo 2"/>
              <a:ea typeface="Exo 2"/>
              <a:cs typeface="Exo 2"/>
            </a:endParaRPr>
          </a:p>
          <a:p>
            <a:pPr algn="l">
              <a:lnSpc>
                <a:spcPts val="2520"/>
              </a:lnSpc>
            </a:pPr>
            <a:endParaRPr lang="en-US" sz="2499">
              <a:solidFill>
                <a:srgbClr val="FFFFFF"/>
              </a:solidFill>
              <a:latin typeface="Exo 2"/>
              <a:ea typeface="Exo 2"/>
              <a:cs typeface="Exo 2"/>
              <a:sym typeface="Exo 2"/>
            </a:endParaRPr>
          </a:p>
        </p:txBody>
      </p:sp>
      <p:sp>
        <p:nvSpPr>
          <p:cNvPr id="10" name="Freeform 10"/>
          <p:cNvSpPr/>
          <p:nvPr/>
        </p:nvSpPr>
        <p:spPr>
          <a:xfrm>
            <a:off x="459431" y="4289170"/>
            <a:ext cx="798287" cy="364219"/>
          </a:xfrm>
          <a:custGeom>
            <a:avLst/>
            <a:gdLst/>
            <a:ahLst/>
            <a:cxnLst/>
            <a:rect l="l" t="t" r="r" b="b"/>
            <a:pathLst>
              <a:path w="798287" h="364219">
                <a:moveTo>
                  <a:pt x="0" y="0"/>
                </a:moveTo>
                <a:lnTo>
                  <a:pt x="798287" y="0"/>
                </a:lnTo>
                <a:lnTo>
                  <a:pt x="798287" y="364219"/>
                </a:lnTo>
                <a:lnTo>
                  <a:pt x="0" y="364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59431" y="3011232"/>
            <a:ext cx="798287" cy="364219"/>
          </a:xfrm>
          <a:custGeom>
            <a:avLst/>
            <a:gdLst/>
            <a:ahLst/>
            <a:cxnLst/>
            <a:rect l="l" t="t" r="r" b="b"/>
            <a:pathLst>
              <a:path w="798287" h="364219">
                <a:moveTo>
                  <a:pt x="0" y="0"/>
                </a:moveTo>
                <a:lnTo>
                  <a:pt x="798287" y="0"/>
                </a:lnTo>
                <a:lnTo>
                  <a:pt x="798287" y="364219"/>
                </a:lnTo>
                <a:lnTo>
                  <a:pt x="0" y="364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Election Day (2/2)</a:t>
            </a:r>
          </a:p>
        </p:txBody>
      </p:sp>
      <p:sp>
        <p:nvSpPr>
          <p:cNvPr id="15" name="Freeform 15"/>
          <p:cNvSpPr/>
          <p:nvPr/>
        </p:nvSpPr>
        <p:spPr>
          <a:xfrm>
            <a:off x="459430" y="6968884"/>
            <a:ext cx="798287" cy="364219"/>
          </a:xfrm>
          <a:custGeom>
            <a:avLst/>
            <a:gdLst/>
            <a:ahLst/>
            <a:cxnLst/>
            <a:rect l="l" t="t" r="r" b="b"/>
            <a:pathLst>
              <a:path w="798287" h="364219">
                <a:moveTo>
                  <a:pt x="0" y="0"/>
                </a:moveTo>
                <a:lnTo>
                  <a:pt x="798287" y="0"/>
                </a:lnTo>
                <a:lnTo>
                  <a:pt x="798287" y="364219"/>
                </a:lnTo>
                <a:lnTo>
                  <a:pt x="0" y="364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id="{DF360295-FE39-6A96-3F46-2BC9ADA0E364}"/>
              </a:ext>
            </a:extLst>
          </p:cNvPr>
          <p:cNvPicPr>
            <a:picLocks noChangeAspect="1"/>
          </p:cNvPicPr>
          <p:nvPr/>
        </p:nvPicPr>
        <p:blipFill>
          <a:blip r:embed="rId5"/>
          <a:stretch>
            <a:fillRect/>
          </a:stretch>
        </p:blipFill>
        <p:spPr>
          <a:xfrm>
            <a:off x="11075807" y="124698"/>
            <a:ext cx="7212193" cy="810838"/>
          </a:xfrm>
          <a:prstGeom prst="rect">
            <a:avLst/>
          </a:prstGeom>
        </p:spPr>
      </p:pic>
      <p:pic>
        <p:nvPicPr>
          <p:cNvPr id="19" name="Picture 18">
            <a:extLst>
              <a:ext uri="{FF2B5EF4-FFF2-40B4-BE49-F238E27FC236}">
                <a16:creationId xmlns:a16="http://schemas.microsoft.com/office/drawing/2014/main" id="{95B3304B-C0DA-6D09-0628-2FA3668FA407}"/>
              </a:ext>
            </a:extLst>
          </p:cNvPr>
          <p:cNvPicPr>
            <a:picLocks noChangeAspect="1"/>
          </p:cNvPicPr>
          <p:nvPr/>
        </p:nvPicPr>
        <p:blipFill>
          <a:blip r:embed="rId6"/>
          <a:stretch>
            <a:fillRect/>
          </a:stretch>
        </p:blipFill>
        <p:spPr>
          <a:xfrm>
            <a:off x="9286145" y="1577506"/>
            <a:ext cx="7883348" cy="7808150"/>
          </a:xfrm>
          <a:prstGeom prst="rect">
            <a:avLst/>
          </a:prstGeom>
        </p:spPr>
      </p:pic>
      <p:sp>
        <p:nvSpPr>
          <p:cNvPr id="20" name="TextBox 19">
            <a:extLst>
              <a:ext uri="{FF2B5EF4-FFF2-40B4-BE49-F238E27FC236}">
                <a16:creationId xmlns:a16="http://schemas.microsoft.com/office/drawing/2014/main" id="{85F3F935-9D86-5D49-B7BD-741B866CC973}"/>
              </a:ext>
            </a:extLst>
          </p:cNvPr>
          <p:cNvSpPr txBox="1"/>
          <p:nvPr/>
        </p:nvSpPr>
        <p:spPr>
          <a:xfrm>
            <a:off x="9280825" y="9599553"/>
            <a:ext cx="4344282" cy="338554"/>
          </a:xfrm>
          <a:prstGeom prst="rect">
            <a:avLst/>
          </a:prstGeom>
          <a:noFill/>
        </p:spPr>
        <p:txBody>
          <a:bodyPr wrap="square" lIns="91440" tIns="45720" rIns="91440" bIns="45720" rtlCol="0" anchor="t">
            <a:spAutoFit/>
          </a:bodyPr>
          <a:lstStyle/>
          <a:p>
            <a:r>
              <a:rPr lang="en-US" sz="1600">
                <a:solidFill>
                  <a:srgbClr val="FFFFFF"/>
                </a:solidFill>
                <a:latin typeface="Exo 2"/>
                <a:ea typeface="Exo 2"/>
                <a:cs typeface="Exo 2"/>
                <a:sym typeface="Exo 2"/>
              </a:rPr>
              <a:t>2020 Miami-Dade County Ballot, Florida</a:t>
            </a:r>
            <a:endParaRPr lang="en-US" sz="1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662931" y="7621412"/>
            <a:ext cx="798287" cy="364219"/>
          </a:xfrm>
          <a:custGeom>
            <a:avLst/>
            <a:gdLst/>
            <a:ahLst/>
            <a:cxnLst/>
            <a:rect l="l" t="t" r="r" b="b"/>
            <a:pathLst>
              <a:path w="798287" h="364219">
                <a:moveTo>
                  <a:pt x="0" y="0"/>
                </a:moveTo>
                <a:lnTo>
                  <a:pt x="798287" y="0"/>
                </a:lnTo>
                <a:lnTo>
                  <a:pt x="798287" y="364219"/>
                </a:lnTo>
                <a:lnTo>
                  <a:pt x="0" y="364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The Electoral College : what is it ? (1/3)</a:t>
            </a:r>
          </a:p>
        </p:txBody>
      </p:sp>
      <p:pic>
        <p:nvPicPr>
          <p:cNvPr id="19" name="Picture 18">
            <a:extLst>
              <a:ext uri="{FF2B5EF4-FFF2-40B4-BE49-F238E27FC236}">
                <a16:creationId xmlns:a16="http://schemas.microsoft.com/office/drawing/2014/main" id="{F002854F-CB0B-97BB-CBC9-6F838BCE876B}"/>
              </a:ext>
            </a:extLst>
          </p:cNvPr>
          <p:cNvPicPr>
            <a:picLocks noChangeAspect="1"/>
          </p:cNvPicPr>
          <p:nvPr/>
        </p:nvPicPr>
        <p:blipFill>
          <a:blip r:embed="rId5"/>
          <a:stretch>
            <a:fillRect/>
          </a:stretch>
        </p:blipFill>
        <p:spPr>
          <a:xfrm>
            <a:off x="575613" y="2023666"/>
            <a:ext cx="5302674" cy="2984411"/>
          </a:xfrm>
          <a:prstGeom prst="rect">
            <a:avLst/>
          </a:prstGeom>
        </p:spPr>
      </p:pic>
      <p:pic>
        <p:nvPicPr>
          <p:cNvPr id="20" name="Picture 19">
            <a:extLst>
              <a:ext uri="{FF2B5EF4-FFF2-40B4-BE49-F238E27FC236}">
                <a16:creationId xmlns:a16="http://schemas.microsoft.com/office/drawing/2014/main" id="{11C6A380-5AEA-655A-770D-030BF963E055}"/>
              </a:ext>
            </a:extLst>
          </p:cNvPr>
          <p:cNvPicPr>
            <a:picLocks noChangeAspect="1"/>
          </p:cNvPicPr>
          <p:nvPr/>
        </p:nvPicPr>
        <p:blipFill>
          <a:blip r:embed="rId6"/>
          <a:stretch>
            <a:fillRect/>
          </a:stretch>
        </p:blipFill>
        <p:spPr>
          <a:xfrm>
            <a:off x="11075807" y="0"/>
            <a:ext cx="7212193" cy="810838"/>
          </a:xfrm>
          <a:prstGeom prst="rect">
            <a:avLst/>
          </a:prstGeom>
        </p:spPr>
      </p:pic>
      <p:sp>
        <p:nvSpPr>
          <p:cNvPr id="21" name="TextBox 20">
            <a:extLst>
              <a:ext uri="{FF2B5EF4-FFF2-40B4-BE49-F238E27FC236}">
                <a16:creationId xmlns:a16="http://schemas.microsoft.com/office/drawing/2014/main" id="{10A27C2C-B6AF-1B3C-3990-791328E7289A}"/>
              </a:ext>
            </a:extLst>
          </p:cNvPr>
          <p:cNvSpPr txBox="1"/>
          <p:nvPr/>
        </p:nvSpPr>
        <p:spPr>
          <a:xfrm>
            <a:off x="6426926" y="2038705"/>
            <a:ext cx="11285461" cy="2246705"/>
          </a:xfrm>
          <a:prstGeom prst="rect">
            <a:avLst/>
          </a:prstGeom>
          <a:noFill/>
        </p:spPr>
        <p:txBody>
          <a:bodyPr wrap="square" rtlCol="0">
            <a:spAutoFit/>
          </a:bodyPr>
          <a:lstStyle/>
          <a:p>
            <a:pPr>
              <a:lnSpc>
                <a:spcPct val="150000"/>
              </a:lnSpc>
            </a:pPr>
            <a:r>
              <a:rPr lang="en-US" sz="2400">
                <a:solidFill>
                  <a:srgbClr val="FFFFFF"/>
                </a:solidFill>
                <a:latin typeface="Exo 2"/>
                <a:ea typeface="Exo 2"/>
                <a:cs typeface="Exo 2"/>
                <a:sym typeface="Exo 2"/>
              </a:rPr>
              <a:t>The president and vice president are not chosen directly by the popular vote, instead, they are selected through the </a:t>
            </a:r>
            <a:r>
              <a:rPr lang="en-US" sz="2400" b="1">
                <a:solidFill>
                  <a:srgbClr val="FFFFFF"/>
                </a:solidFill>
                <a:latin typeface="Exo 2"/>
                <a:ea typeface="Exo 2"/>
                <a:cs typeface="Exo 2"/>
                <a:sym typeface="Exo 2"/>
              </a:rPr>
              <a:t>Electoral College system</a:t>
            </a:r>
            <a:r>
              <a:rPr lang="en-US" sz="2400">
                <a:solidFill>
                  <a:srgbClr val="FFFFFF"/>
                </a:solidFill>
                <a:latin typeface="Exo 2"/>
                <a:ea typeface="Exo 2"/>
                <a:cs typeface="Exo 2"/>
                <a:sym typeface="Exo 2"/>
              </a:rPr>
              <a:t>.</a:t>
            </a:r>
          </a:p>
          <a:p>
            <a:pPr marL="342900" indent="-342900" algn="just">
              <a:lnSpc>
                <a:spcPct val="150000"/>
              </a:lnSpc>
              <a:buFont typeface="Wingdings" panose="05000000000000000000" pitchFamily="2" charset="2"/>
              <a:buChar char="Ø"/>
            </a:pPr>
            <a:r>
              <a:rPr lang="en-US" sz="2399">
                <a:solidFill>
                  <a:srgbClr val="FFFFFF"/>
                </a:solidFill>
                <a:latin typeface="Exo 2"/>
                <a:ea typeface="Exo 2"/>
                <a:cs typeface="Exo 2"/>
                <a:sym typeface="Exo 2"/>
              </a:rPr>
              <a:t>Established by the U.S. Constitution (1787), Art II, Section 1, </a:t>
            </a:r>
          </a:p>
          <a:p>
            <a:pPr marL="342900" indent="-342900" algn="just">
              <a:lnSpc>
                <a:spcPct val="150000"/>
              </a:lnSpc>
              <a:buFont typeface="Wingdings" panose="05000000000000000000" pitchFamily="2" charset="2"/>
              <a:buChar char="Ø"/>
            </a:pPr>
            <a:r>
              <a:rPr lang="en-US" sz="2399">
                <a:solidFill>
                  <a:srgbClr val="FFFFFF"/>
                </a:solidFill>
                <a:latin typeface="Exo 2"/>
                <a:ea typeface="Exo 2"/>
                <a:cs typeface="Exo 2"/>
                <a:sym typeface="Exo 2"/>
              </a:rPr>
              <a:t>Designed to balance influence between small and large states</a:t>
            </a:r>
            <a:endParaRPr lang="en-US" sz="2400"/>
          </a:p>
        </p:txBody>
      </p:sp>
      <p:sp>
        <p:nvSpPr>
          <p:cNvPr id="5" name="TextBox 9">
            <a:extLst>
              <a:ext uri="{FF2B5EF4-FFF2-40B4-BE49-F238E27FC236}">
                <a16:creationId xmlns:a16="http://schemas.microsoft.com/office/drawing/2014/main" id="{AF90DFE1-9900-1FFC-A2EA-5D774E41B221}"/>
              </a:ext>
            </a:extLst>
          </p:cNvPr>
          <p:cNvSpPr txBox="1"/>
          <p:nvPr/>
        </p:nvSpPr>
        <p:spPr>
          <a:xfrm>
            <a:off x="901247" y="5760437"/>
            <a:ext cx="8794578" cy="3372718"/>
          </a:xfrm>
          <a:prstGeom prst="rect">
            <a:avLst/>
          </a:prstGeom>
        </p:spPr>
        <p:txBody>
          <a:bodyPr wrap="square" lIns="0" tIns="0" rIns="0" bIns="0" rtlCol="0" anchor="t">
            <a:spAutoFit/>
          </a:bodyPr>
          <a:lstStyle/>
          <a:p>
            <a:pPr algn="ctr">
              <a:lnSpc>
                <a:spcPts val="3359"/>
              </a:lnSpc>
            </a:pPr>
            <a:r>
              <a:rPr lang="en-US" sz="2499" b="1">
                <a:solidFill>
                  <a:srgbClr val="FFFFFF"/>
                </a:solidFill>
                <a:latin typeface="Exo 2"/>
                <a:ea typeface="Exo 2"/>
                <a:cs typeface="Exo 2"/>
                <a:sym typeface="Exo 2"/>
              </a:rPr>
              <a:t>Not a body but a process:</a:t>
            </a:r>
          </a:p>
          <a:p>
            <a:pPr algn="just">
              <a:lnSpc>
                <a:spcPts val="3359"/>
              </a:lnSpc>
            </a:pPr>
            <a:endParaRPr lang="en-US" sz="2499">
              <a:solidFill>
                <a:srgbClr val="FFFFFF"/>
              </a:solidFill>
              <a:latin typeface="Exo 2"/>
              <a:ea typeface="Exo 2"/>
              <a:cs typeface="Exo 2"/>
              <a:sym typeface="Exo 2"/>
            </a:endParaRPr>
          </a:p>
          <a:p>
            <a:pPr algn="just">
              <a:lnSpc>
                <a:spcPts val="3359"/>
              </a:lnSpc>
            </a:pPr>
            <a:r>
              <a:rPr lang="en-US" sz="2499">
                <a:solidFill>
                  <a:srgbClr val="FFFFFF"/>
                </a:solidFill>
                <a:latin typeface="Exo 2"/>
                <a:ea typeface="Exo 2"/>
                <a:cs typeface="Exo 2"/>
                <a:sym typeface="Exo 2"/>
              </a:rPr>
              <a:t>	</a:t>
            </a:r>
            <a:r>
              <a:rPr lang="en-US" sz="2499" b="1">
                <a:solidFill>
                  <a:srgbClr val="FFFFFF"/>
                </a:solidFill>
                <a:latin typeface="Exo 2"/>
                <a:ea typeface="Exo 2"/>
                <a:cs typeface="Exo 2"/>
                <a:sym typeface="Exo 2"/>
              </a:rPr>
              <a:t>Selection</a:t>
            </a:r>
            <a:r>
              <a:rPr lang="en-US" sz="2499">
                <a:solidFill>
                  <a:srgbClr val="FFFFFF"/>
                </a:solidFill>
                <a:latin typeface="Exo 2"/>
                <a:ea typeface="Exo 2"/>
                <a:cs typeface="Exo 2"/>
                <a:sym typeface="Exo 2"/>
              </a:rPr>
              <a:t> of electors</a:t>
            </a:r>
          </a:p>
          <a:p>
            <a:pPr algn="just">
              <a:lnSpc>
                <a:spcPts val="3359"/>
              </a:lnSpc>
            </a:pPr>
            <a:endParaRPr lang="en-US" sz="2499">
              <a:solidFill>
                <a:srgbClr val="FFFFFF"/>
              </a:solidFill>
              <a:latin typeface="Exo 2"/>
              <a:ea typeface="Exo 2"/>
              <a:cs typeface="Exo 2"/>
              <a:sym typeface="Exo 2"/>
            </a:endParaRPr>
          </a:p>
          <a:p>
            <a:pPr algn="just">
              <a:lnSpc>
                <a:spcPts val="3359"/>
              </a:lnSpc>
            </a:pPr>
            <a:r>
              <a:rPr lang="en-US" sz="2499">
                <a:solidFill>
                  <a:srgbClr val="FFFFFF"/>
                </a:solidFill>
                <a:latin typeface="Exo 2"/>
                <a:ea typeface="Exo 2"/>
                <a:cs typeface="Exo 2"/>
                <a:sym typeface="Exo 2"/>
              </a:rPr>
              <a:t>	</a:t>
            </a:r>
            <a:r>
              <a:rPr lang="en-US" sz="2499" b="1">
                <a:solidFill>
                  <a:srgbClr val="FFFFFF"/>
                </a:solidFill>
                <a:latin typeface="Exo 2"/>
                <a:ea typeface="Exo 2"/>
                <a:cs typeface="Exo 2"/>
                <a:sym typeface="Exo 2"/>
              </a:rPr>
              <a:t>Electors vote </a:t>
            </a:r>
            <a:r>
              <a:rPr lang="en-US" sz="2499">
                <a:solidFill>
                  <a:srgbClr val="FFFFFF"/>
                </a:solidFill>
                <a:latin typeface="Exo 2"/>
                <a:ea typeface="Exo 2"/>
                <a:cs typeface="Exo 2"/>
                <a:sym typeface="Exo 2"/>
              </a:rPr>
              <a:t>for President and Vice President</a:t>
            </a:r>
          </a:p>
          <a:p>
            <a:pPr algn="just">
              <a:lnSpc>
                <a:spcPts val="3359"/>
              </a:lnSpc>
            </a:pPr>
            <a:endParaRPr lang="en-US" sz="2499">
              <a:solidFill>
                <a:srgbClr val="FFFFFF"/>
              </a:solidFill>
              <a:latin typeface="Exo 2"/>
              <a:ea typeface="Exo 2"/>
              <a:cs typeface="Exo 2"/>
              <a:sym typeface="Exo 2"/>
            </a:endParaRPr>
          </a:p>
          <a:p>
            <a:pPr algn="just">
              <a:lnSpc>
                <a:spcPts val="3359"/>
              </a:lnSpc>
            </a:pPr>
            <a:r>
              <a:rPr lang="en-US" sz="2499">
                <a:solidFill>
                  <a:srgbClr val="FFFFFF"/>
                </a:solidFill>
                <a:latin typeface="Exo 2"/>
                <a:ea typeface="Exo 2"/>
                <a:cs typeface="Exo 2"/>
                <a:sym typeface="Exo 2"/>
              </a:rPr>
              <a:t>	</a:t>
            </a:r>
            <a:r>
              <a:rPr lang="en-US" sz="2499" b="1">
                <a:solidFill>
                  <a:srgbClr val="FFFFFF"/>
                </a:solidFill>
                <a:latin typeface="Exo 2"/>
                <a:ea typeface="Exo 2"/>
                <a:cs typeface="Exo 2"/>
                <a:sym typeface="Exo 2"/>
              </a:rPr>
              <a:t>Congress counts </a:t>
            </a:r>
            <a:r>
              <a:rPr lang="en-US" sz="2499">
                <a:solidFill>
                  <a:srgbClr val="FFFFFF"/>
                </a:solidFill>
                <a:latin typeface="Exo 2"/>
                <a:ea typeface="Exo 2"/>
                <a:cs typeface="Exo 2"/>
                <a:sym typeface="Exo 2"/>
              </a:rPr>
              <a:t>the electoral votes</a:t>
            </a:r>
          </a:p>
          <a:p>
            <a:pPr algn="l">
              <a:lnSpc>
                <a:spcPts val="2520"/>
              </a:lnSpc>
            </a:pPr>
            <a:endParaRPr lang="en-US" sz="2499">
              <a:solidFill>
                <a:srgbClr val="FFFFFF"/>
              </a:solidFill>
              <a:latin typeface="Exo 2"/>
              <a:ea typeface="Exo 2"/>
              <a:cs typeface="Exo 2"/>
              <a:sym typeface="Exo 2"/>
            </a:endParaRPr>
          </a:p>
        </p:txBody>
      </p:sp>
      <p:sp>
        <p:nvSpPr>
          <p:cNvPr id="6" name="Freeform 11">
            <a:extLst>
              <a:ext uri="{FF2B5EF4-FFF2-40B4-BE49-F238E27FC236}">
                <a16:creationId xmlns:a16="http://schemas.microsoft.com/office/drawing/2014/main" id="{B3D4886E-3E63-FCC7-FB7C-84685200932D}"/>
              </a:ext>
            </a:extLst>
          </p:cNvPr>
          <p:cNvSpPr/>
          <p:nvPr/>
        </p:nvSpPr>
        <p:spPr>
          <a:xfrm>
            <a:off x="662931" y="8500419"/>
            <a:ext cx="798287" cy="364219"/>
          </a:xfrm>
          <a:custGeom>
            <a:avLst/>
            <a:gdLst/>
            <a:ahLst/>
            <a:cxnLst/>
            <a:rect l="l" t="t" r="r" b="b"/>
            <a:pathLst>
              <a:path w="798287" h="364219">
                <a:moveTo>
                  <a:pt x="0" y="0"/>
                </a:moveTo>
                <a:lnTo>
                  <a:pt x="798287" y="0"/>
                </a:lnTo>
                <a:lnTo>
                  <a:pt x="798287" y="364219"/>
                </a:lnTo>
                <a:lnTo>
                  <a:pt x="0" y="3642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12">
            <a:extLst>
              <a:ext uri="{FF2B5EF4-FFF2-40B4-BE49-F238E27FC236}">
                <a16:creationId xmlns:a16="http://schemas.microsoft.com/office/drawing/2014/main" id="{5689329C-C4A0-96BA-05B1-D3A21A3ACBC7}"/>
              </a:ext>
            </a:extLst>
          </p:cNvPr>
          <p:cNvSpPr/>
          <p:nvPr/>
        </p:nvSpPr>
        <p:spPr>
          <a:xfrm>
            <a:off x="640332" y="6669409"/>
            <a:ext cx="798287" cy="364219"/>
          </a:xfrm>
          <a:custGeom>
            <a:avLst/>
            <a:gdLst/>
            <a:ahLst/>
            <a:cxnLst/>
            <a:rect l="l" t="t" r="r" b="b"/>
            <a:pathLst>
              <a:path w="798287" h="364219">
                <a:moveTo>
                  <a:pt x="0" y="0"/>
                </a:moveTo>
                <a:lnTo>
                  <a:pt x="798287" y="0"/>
                </a:lnTo>
                <a:lnTo>
                  <a:pt x="798287" y="364218"/>
                </a:lnTo>
                <a:lnTo>
                  <a:pt x="0" y="3642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8" name="Diagram 7">
            <a:extLst>
              <a:ext uri="{FF2B5EF4-FFF2-40B4-BE49-F238E27FC236}">
                <a16:creationId xmlns:a16="http://schemas.microsoft.com/office/drawing/2014/main" id="{17D23149-473B-8BB4-CEE7-B4029E8BCF41}"/>
              </a:ext>
            </a:extLst>
          </p:cNvPr>
          <p:cNvGraphicFramePr/>
          <p:nvPr>
            <p:extLst>
              <p:ext uri="{D42A27DB-BD31-4B8C-83A1-F6EECF244321}">
                <p14:modId xmlns:p14="http://schemas.microsoft.com/office/powerpoint/2010/main" val="847494971"/>
              </p:ext>
            </p:extLst>
          </p:nvPr>
        </p:nvGraphicFramePr>
        <p:xfrm>
          <a:off x="10568367" y="5912853"/>
          <a:ext cx="5773782" cy="36402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2" name="Graphic 21" descr="Group of people with solid fill">
            <a:extLst>
              <a:ext uri="{FF2B5EF4-FFF2-40B4-BE49-F238E27FC236}">
                <a16:creationId xmlns:a16="http://schemas.microsoft.com/office/drawing/2014/main" id="{35FCBF9B-3FC0-25CE-520E-86E9D4F012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92102" y="5833103"/>
            <a:ext cx="914400" cy="914400"/>
          </a:xfrm>
          <a:prstGeom prst="rect">
            <a:avLst/>
          </a:prstGeom>
        </p:spPr>
      </p:pic>
      <p:pic>
        <p:nvPicPr>
          <p:cNvPr id="49" name="Graphic 48" descr="Person with idea outline">
            <a:extLst>
              <a:ext uri="{FF2B5EF4-FFF2-40B4-BE49-F238E27FC236}">
                <a16:creationId xmlns:a16="http://schemas.microsoft.com/office/drawing/2014/main" id="{6BD6FB59-37D4-F989-C627-A742CF9D9E5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414170" y="6831691"/>
            <a:ext cx="914400" cy="914400"/>
          </a:xfrm>
          <a:prstGeom prst="rect">
            <a:avLst/>
          </a:prstGeom>
        </p:spPr>
      </p:pic>
      <p:pic>
        <p:nvPicPr>
          <p:cNvPr id="51" name="Graphic 50" descr="Group brainstorm with solid fill">
            <a:extLst>
              <a:ext uri="{FF2B5EF4-FFF2-40B4-BE49-F238E27FC236}">
                <a16:creationId xmlns:a16="http://schemas.microsoft.com/office/drawing/2014/main" id="{E9E10CD0-C63A-4663-4EE9-C3ECD63A2A5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492547" y="7746091"/>
            <a:ext cx="914400" cy="914400"/>
          </a:xfrm>
          <a:prstGeom prst="rect">
            <a:avLst/>
          </a:prstGeom>
        </p:spPr>
      </p:pic>
      <p:pic>
        <p:nvPicPr>
          <p:cNvPr id="53" name="Graphic 52" descr="Lecturer with solid fill">
            <a:extLst>
              <a:ext uri="{FF2B5EF4-FFF2-40B4-BE49-F238E27FC236}">
                <a16:creationId xmlns:a16="http://schemas.microsoft.com/office/drawing/2014/main" id="{3455CCB1-78E8-8F55-42D5-D75181528D8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453358" y="8663101"/>
            <a:ext cx="890524" cy="89052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2343885" y="8585810"/>
            <a:ext cx="13591926" cy="1259063"/>
          </a:xfrm>
          <a:prstGeom prst="rect">
            <a:avLst/>
          </a:prstGeom>
        </p:spPr>
        <p:txBody>
          <a:bodyPr wrap="square" lIns="0" tIns="0" rIns="0" bIns="0" rtlCol="0" anchor="t">
            <a:spAutoFit/>
          </a:bodyPr>
          <a:lstStyle/>
          <a:p>
            <a:pPr algn="just">
              <a:lnSpc>
                <a:spcPts val="3359"/>
              </a:lnSpc>
            </a:pPr>
            <a:r>
              <a:rPr lang="en-US" sz="2350" b="1">
                <a:solidFill>
                  <a:srgbClr val="FFFFFF"/>
                </a:solidFill>
                <a:latin typeface="Exo 2 Bold"/>
                <a:ea typeface="Exo 2 Bold"/>
                <a:cs typeface="Exo 2 Bold"/>
                <a:sym typeface="Exo 2 Bold"/>
              </a:rPr>
              <a:t>Democratic Party</a:t>
            </a:r>
            <a:r>
              <a:rPr lang="en-US" sz="2350">
                <a:solidFill>
                  <a:srgbClr val="FFFFFF"/>
                </a:solidFill>
                <a:latin typeface="Exo 2"/>
                <a:ea typeface="Exo 2 Bold"/>
                <a:cs typeface="Exo 2 Bold"/>
                <a:sym typeface="Exo 2"/>
              </a:rPr>
              <a:t> = </a:t>
            </a:r>
            <a:r>
              <a:rPr lang="en-US" sz="2350" b="1">
                <a:solidFill>
                  <a:srgbClr val="38B6FF"/>
                </a:solidFill>
                <a:latin typeface="Exo 2 Bold"/>
                <a:ea typeface="Exo 2 Bold"/>
                <a:cs typeface="Exo 2 Bold"/>
                <a:sym typeface="Exo 2 Bold"/>
              </a:rPr>
              <a:t>blue states</a:t>
            </a:r>
            <a:r>
              <a:rPr lang="en-US" sz="2350">
                <a:solidFill>
                  <a:srgbClr val="FFFFFF"/>
                </a:solidFill>
                <a:latin typeface="Exo 2"/>
                <a:ea typeface="Exo 2 Bold"/>
                <a:cs typeface="Exo 2 Bold"/>
                <a:sym typeface="Exo 2"/>
              </a:rPr>
              <a:t>                                                           </a:t>
            </a:r>
            <a:r>
              <a:rPr lang="en-US" sz="2350" b="1">
                <a:solidFill>
                  <a:srgbClr val="FFFFFF"/>
                </a:solidFill>
                <a:latin typeface="Exo 2 Bold"/>
                <a:ea typeface="Exo 2"/>
                <a:cs typeface="Exo 2"/>
                <a:sym typeface="Exo 2"/>
              </a:rPr>
              <a:t>Republican</a:t>
            </a:r>
            <a:r>
              <a:rPr lang="en-US" sz="2350" b="1">
                <a:solidFill>
                  <a:srgbClr val="FFFFFF"/>
                </a:solidFill>
                <a:latin typeface="Exo 2 Bold"/>
                <a:ea typeface="Exo 2 Bold"/>
                <a:cs typeface="Exo 2 Bold"/>
                <a:sym typeface="Exo 2 Bold"/>
              </a:rPr>
              <a:t> Party</a:t>
            </a:r>
            <a:r>
              <a:rPr lang="en-US" sz="2350">
                <a:solidFill>
                  <a:srgbClr val="FFFFFF"/>
                </a:solidFill>
                <a:latin typeface="Exo 2"/>
                <a:ea typeface="Exo 2 Bold"/>
                <a:cs typeface="Exo 2 Bold"/>
                <a:sym typeface="Exo 2"/>
              </a:rPr>
              <a:t> = </a:t>
            </a:r>
            <a:r>
              <a:rPr lang="en-US" sz="2350" b="1">
                <a:solidFill>
                  <a:srgbClr val="FF0000"/>
                </a:solidFill>
                <a:latin typeface="Exo 2 Bold"/>
                <a:ea typeface="Exo 2 Bold"/>
                <a:cs typeface="Exo 2 Bold"/>
                <a:sym typeface="Exo 2 Bold"/>
              </a:rPr>
              <a:t>red states</a:t>
            </a:r>
            <a:endParaRPr lang="en-US"/>
          </a:p>
          <a:p>
            <a:pPr algn="just">
              <a:lnSpc>
                <a:spcPts val="3359"/>
              </a:lnSpc>
            </a:pPr>
            <a:endParaRPr lang="en-US" sz="2350" b="1">
              <a:solidFill>
                <a:srgbClr val="FF0000"/>
              </a:solidFill>
              <a:latin typeface="Exo 2 Bold"/>
              <a:ea typeface="Exo 2"/>
              <a:cs typeface="Exo 2"/>
              <a:sym typeface="Exo 2"/>
            </a:endParaRPr>
          </a:p>
          <a:p>
            <a:pPr algn="ctr">
              <a:lnSpc>
                <a:spcPts val="3359"/>
              </a:lnSpc>
            </a:pPr>
            <a:r>
              <a:rPr lang="en-US" sz="2350">
                <a:solidFill>
                  <a:srgbClr val="FFFFFF"/>
                </a:solidFill>
                <a:latin typeface="Exo 2"/>
                <a:ea typeface="Exo 2"/>
                <a:cs typeface="Exo 2"/>
                <a:sym typeface="Exo 2"/>
              </a:rPr>
              <a:t>States where the vote fluctuates = </a:t>
            </a:r>
            <a:r>
              <a:rPr lang="en-US" sz="2350" b="1">
                <a:solidFill>
                  <a:schemeClr val="accent4">
                    <a:lumMod val="60000"/>
                    <a:lumOff val="40000"/>
                  </a:schemeClr>
                </a:solidFill>
                <a:latin typeface="Exo 2 Bold"/>
                <a:ea typeface="Exo 2"/>
                <a:cs typeface="Exo 2"/>
                <a:sym typeface="Exo 2"/>
              </a:rPr>
              <a:t>purple states </a:t>
            </a:r>
            <a:r>
              <a:rPr lang="en-US" sz="2350" b="1">
                <a:solidFill>
                  <a:schemeClr val="bg1"/>
                </a:solidFill>
                <a:latin typeface="Exo 2 Bold"/>
                <a:ea typeface="Exo 2"/>
                <a:cs typeface="Exo 2"/>
                <a:sym typeface="Exo 2"/>
              </a:rPr>
              <a:t>or swing states</a:t>
            </a:r>
            <a:endParaRPr lang="en-US" sz="2350" b="1">
              <a:solidFill>
                <a:schemeClr val="bg1"/>
              </a:solidFill>
              <a:latin typeface="Exo 2 Bold"/>
              <a:ea typeface="Exo 2"/>
              <a:cs typeface="Segoe UI"/>
            </a:endParaRPr>
          </a:p>
        </p:txBody>
      </p:sp>
      <p:sp>
        <p:nvSpPr>
          <p:cNvPr id="11" name="Freeform 11"/>
          <p:cNvSpPr/>
          <p:nvPr/>
        </p:nvSpPr>
        <p:spPr>
          <a:xfrm>
            <a:off x="8509602" y="8181057"/>
            <a:ext cx="282386" cy="1031547"/>
          </a:xfrm>
          <a:custGeom>
            <a:avLst/>
            <a:gdLst/>
            <a:ahLst/>
            <a:cxnLst/>
            <a:rect l="l" t="t" r="r" b="b"/>
            <a:pathLst>
              <a:path w="282386" h="1031547">
                <a:moveTo>
                  <a:pt x="0" y="0"/>
                </a:moveTo>
                <a:lnTo>
                  <a:pt x="282387" y="0"/>
                </a:lnTo>
                <a:lnTo>
                  <a:pt x="282387" y="1031547"/>
                </a:lnTo>
                <a:lnTo>
                  <a:pt x="0" y="103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028700" y="200772"/>
            <a:ext cx="11513798" cy="1091966"/>
          </a:xfrm>
          <a:prstGeom prst="rect">
            <a:avLst/>
          </a:prstGeom>
        </p:spPr>
        <p:txBody>
          <a:bodyPr lIns="0" tIns="0" rIns="0" bIns="0" rtlCol="0" anchor="t">
            <a:spAutoFit/>
          </a:bodyPr>
          <a:lstStyle/>
          <a:p>
            <a:r>
              <a:rPr lang="en-US" sz="3850" b="1">
                <a:solidFill>
                  <a:srgbClr val="FFFFFF"/>
                </a:solidFill>
                <a:latin typeface="Exo 2 Bold"/>
                <a:ea typeface="Exo 2 Bold"/>
                <a:cs typeface="Exo 2 Bold"/>
                <a:sym typeface="Exo 2 Bold"/>
              </a:rPr>
              <a:t>The Electoral College (2/3)</a:t>
            </a:r>
          </a:p>
          <a:p>
            <a:r>
              <a:rPr lang="en-US" sz="3200" b="1">
                <a:solidFill>
                  <a:srgbClr val="FFFFFF"/>
                </a:solidFill>
                <a:latin typeface="Exo 2 Bold"/>
                <a:ea typeface="Exo 2 Bold"/>
                <a:cs typeface="Exo 2 Bold"/>
                <a:sym typeface="Exo 2 Bold"/>
              </a:rPr>
              <a:t>Red states, blue states, purple/swing states</a:t>
            </a:r>
            <a:endParaRPr lang="en-US" sz="3200" b="1">
              <a:solidFill>
                <a:srgbClr val="FFFFFF"/>
              </a:solidFill>
              <a:latin typeface="Exo 2 Bold"/>
              <a:ea typeface="Exo 2 Bold"/>
              <a:cs typeface="Exo 2 Bold"/>
            </a:endParaRPr>
          </a:p>
        </p:txBody>
      </p:sp>
      <p:pic>
        <p:nvPicPr>
          <p:cNvPr id="16" name="Picture 15">
            <a:extLst>
              <a:ext uri="{FF2B5EF4-FFF2-40B4-BE49-F238E27FC236}">
                <a16:creationId xmlns:a16="http://schemas.microsoft.com/office/drawing/2014/main" id="{F36151C4-B6F1-AE9E-252A-B4A8016F06D8}"/>
              </a:ext>
            </a:extLst>
          </p:cNvPr>
          <p:cNvPicPr>
            <a:picLocks noChangeAspect="1"/>
          </p:cNvPicPr>
          <p:nvPr/>
        </p:nvPicPr>
        <p:blipFill>
          <a:blip r:embed="rId5"/>
          <a:stretch>
            <a:fillRect/>
          </a:stretch>
        </p:blipFill>
        <p:spPr>
          <a:xfrm>
            <a:off x="3686777" y="1889520"/>
            <a:ext cx="9820662" cy="6514208"/>
          </a:xfrm>
          <a:prstGeom prst="rect">
            <a:avLst/>
          </a:prstGeom>
        </p:spPr>
      </p:pic>
      <p:pic>
        <p:nvPicPr>
          <p:cNvPr id="5" name="Picture 4">
            <a:extLst>
              <a:ext uri="{FF2B5EF4-FFF2-40B4-BE49-F238E27FC236}">
                <a16:creationId xmlns:a16="http://schemas.microsoft.com/office/drawing/2014/main" id="{326586CA-8C8B-45E8-AE20-09475CC59F7F}"/>
              </a:ext>
            </a:extLst>
          </p:cNvPr>
          <p:cNvPicPr>
            <a:picLocks noChangeAspect="1"/>
          </p:cNvPicPr>
          <p:nvPr/>
        </p:nvPicPr>
        <p:blipFill>
          <a:blip r:embed="rId6"/>
          <a:stretch>
            <a:fillRect/>
          </a:stretch>
        </p:blipFill>
        <p:spPr>
          <a:xfrm>
            <a:off x="11075807" y="200923"/>
            <a:ext cx="7212193" cy="810838"/>
          </a:xfrm>
          <a:prstGeom prst="rect">
            <a:avLst/>
          </a:prstGeom>
        </p:spPr>
      </p:pic>
      <p:sp>
        <p:nvSpPr>
          <p:cNvPr id="10" name="TextBox 9">
            <a:extLst>
              <a:ext uri="{FF2B5EF4-FFF2-40B4-BE49-F238E27FC236}">
                <a16:creationId xmlns:a16="http://schemas.microsoft.com/office/drawing/2014/main" id="{2FF25B7F-3FC6-141D-F661-08076416D91B}"/>
              </a:ext>
            </a:extLst>
          </p:cNvPr>
          <p:cNvSpPr txBox="1"/>
          <p:nvPr/>
        </p:nvSpPr>
        <p:spPr>
          <a:xfrm>
            <a:off x="13510552" y="8040268"/>
            <a:ext cx="3854548" cy="338554"/>
          </a:xfrm>
          <a:prstGeom prst="rect">
            <a:avLst/>
          </a:prstGeom>
          <a:noFill/>
        </p:spPr>
        <p:txBody>
          <a:bodyPr wrap="square" rtlCol="0">
            <a:spAutoFit/>
          </a:bodyPr>
          <a:lstStyle/>
          <a:p>
            <a:r>
              <a:rPr lang="en-US" sz="1600">
                <a:solidFill>
                  <a:srgbClr val="FFFFFF"/>
                </a:solidFill>
                <a:latin typeface="Exo 2"/>
                <a:sym typeface="Exo 2"/>
              </a:rPr>
              <a:t>2020 U.S. Presidential Election</a:t>
            </a:r>
            <a:endParaRPr lang="en-US" sz="1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3134770" y="2853594"/>
            <a:ext cx="12544610" cy="1457823"/>
            <a:chOff x="0" y="0"/>
            <a:chExt cx="3303930" cy="383953"/>
          </a:xfrm>
        </p:grpSpPr>
        <p:sp>
          <p:nvSpPr>
            <p:cNvPr id="10" name="Freeform 10"/>
            <p:cNvSpPr/>
            <p:nvPr/>
          </p:nvSpPr>
          <p:spPr>
            <a:xfrm>
              <a:off x="0" y="0"/>
              <a:ext cx="3303930" cy="383953"/>
            </a:xfrm>
            <a:custGeom>
              <a:avLst/>
              <a:gdLst/>
              <a:ahLst/>
              <a:cxnLst/>
              <a:rect l="l" t="t" r="r" b="b"/>
              <a:pathLst>
                <a:path w="3303930" h="383953">
                  <a:moveTo>
                    <a:pt x="31475" y="0"/>
                  </a:moveTo>
                  <a:lnTo>
                    <a:pt x="3272455" y="0"/>
                  </a:lnTo>
                  <a:cubicBezTo>
                    <a:pt x="3289838" y="0"/>
                    <a:pt x="3303930" y="14092"/>
                    <a:pt x="3303930" y="31475"/>
                  </a:cubicBezTo>
                  <a:lnTo>
                    <a:pt x="3303930" y="352479"/>
                  </a:lnTo>
                  <a:cubicBezTo>
                    <a:pt x="3303930" y="369862"/>
                    <a:pt x="3289838" y="383953"/>
                    <a:pt x="3272455" y="383953"/>
                  </a:cubicBezTo>
                  <a:lnTo>
                    <a:pt x="31475" y="383953"/>
                  </a:lnTo>
                  <a:cubicBezTo>
                    <a:pt x="14092" y="383953"/>
                    <a:pt x="0" y="369862"/>
                    <a:pt x="0" y="352479"/>
                  </a:cubicBezTo>
                  <a:lnTo>
                    <a:pt x="0" y="31475"/>
                  </a:lnTo>
                  <a:cubicBezTo>
                    <a:pt x="0" y="14092"/>
                    <a:pt x="14092" y="0"/>
                    <a:pt x="31475" y="0"/>
                  </a:cubicBezTo>
                  <a:close/>
                </a:path>
              </a:pathLst>
            </a:custGeom>
            <a:solidFill>
              <a:srgbClr val="F8F8F8"/>
            </a:solidFill>
          </p:spPr>
          <p:txBody>
            <a:bodyPr/>
            <a:lstStyle/>
            <a:p>
              <a:endParaRPr lang="en-US"/>
            </a:p>
          </p:txBody>
        </p:sp>
        <p:sp>
          <p:nvSpPr>
            <p:cNvPr id="11" name="TextBox 11"/>
            <p:cNvSpPr txBox="1"/>
            <p:nvPr/>
          </p:nvSpPr>
          <p:spPr>
            <a:xfrm>
              <a:off x="0" y="-38100"/>
              <a:ext cx="3303930" cy="422053"/>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134770" y="6341662"/>
            <a:ext cx="12544610" cy="1414560"/>
            <a:chOff x="0" y="0"/>
            <a:chExt cx="3303930" cy="372559"/>
          </a:xfrm>
        </p:grpSpPr>
        <p:sp>
          <p:nvSpPr>
            <p:cNvPr id="13" name="Freeform 13"/>
            <p:cNvSpPr/>
            <p:nvPr/>
          </p:nvSpPr>
          <p:spPr>
            <a:xfrm>
              <a:off x="0" y="0"/>
              <a:ext cx="3303930" cy="372559"/>
            </a:xfrm>
            <a:custGeom>
              <a:avLst/>
              <a:gdLst/>
              <a:ahLst/>
              <a:cxnLst/>
              <a:rect l="l" t="t" r="r" b="b"/>
              <a:pathLst>
                <a:path w="3303930" h="372559">
                  <a:moveTo>
                    <a:pt x="31475" y="0"/>
                  </a:moveTo>
                  <a:lnTo>
                    <a:pt x="3272455" y="0"/>
                  </a:lnTo>
                  <a:cubicBezTo>
                    <a:pt x="3289838" y="0"/>
                    <a:pt x="3303930" y="14092"/>
                    <a:pt x="3303930" y="31475"/>
                  </a:cubicBezTo>
                  <a:lnTo>
                    <a:pt x="3303930" y="341084"/>
                  </a:lnTo>
                  <a:cubicBezTo>
                    <a:pt x="3303930" y="358467"/>
                    <a:pt x="3289838" y="372559"/>
                    <a:pt x="3272455" y="372559"/>
                  </a:cubicBezTo>
                  <a:lnTo>
                    <a:pt x="31475" y="372559"/>
                  </a:lnTo>
                  <a:cubicBezTo>
                    <a:pt x="14092" y="372559"/>
                    <a:pt x="0" y="358467"/>
                    <a:pt x="0" y="341084"/>
                  </a:cubicBezTo>
                  <a:lnTo>
                    <a:pt x="0" y="31475"/>
                  </a:lnTo>
                  <a:cubicBezTo>
                    <a:pt x="0" y="14092"/>
                    <a:pt x="14092" y="0"/>
                    <a:pt x="31475" y="0"/>
                  </a:cubicBezTo>
                  <a:close/>
                </a:path>
              </a:pathLst>
            </a:custGeom>
            <a:solidFill>
              <a:srgbClr val="F8F8F8"/>
            </a:solidFill>
          </p:spPr>
          <p:txBody>
            <a:bodyPr/>
            <a:lstStyle/>
            <a:p>
              <a:endParaRPr lang="en-US"/>
            </a:p>
          </p:txBody>
        </p:sp>
        <p:sp>
          <p:nvSpPr>
            <p:cNvPr id="14" name="TextBox 14"/>
            <p:cNvSpPr txBox="1"/>
            <p:nvPr/>
          </p:nvSpPr>
          <p:spPr>
            <a:xfrm>
              <a:off x="0" y="-47625"/>
              <a:ext cx="3303930" cy="420184"/>
            </a:xfrm>
            <a:prstGeom prst="rect">
              <a:avLst/>
            </a:prstGeom>
          </p:spPr>
          <p:txBody>
            <a:bodyPr lIns="50800" tIns="50800" rIns="50800" bIns="50800" rtlCol="0" anchor="ctr"/>
            <a:lstStyle/>
            <a:p>
              <a:pPr algn="ctr">
                <a:lnSpc>
                  <a:spcPts val="2939"/>
                </a:lnSpc>
              </a:pPr>
              <a:r>
                <a:rPr lang="en-US" sz="2099" b="1">
                  <a:solidFill>
                    <a:srgbClr val="001F3F"/>
                  </a:solidFill>
                  <a:latin typeface="Exo 2 Bold"/>
                  <a:ea typeface="Exo 2 Bold"/>
                  <a:cs typeface="Exo 2 Bold"/>
                  <a:sym typeface="Exo 2 Bold"/>
                </a:rPr>
                <a:t>Most results projected on Election Night in November; </a:t>
              </a:r>
            </a:p>
            <a:p>
              <a:pPr algn="ctr">
                <a:lnSpc>
                  <a:spcPts val="2939"/>
                </a:lnSpc>
              </a:pPr>
              <a:r>
                <a:rPr lang="en-US" sz="2099" b="1">
                  <a:solidFill>
                    <a:srgbClr val="001F3F"/>
                  </a:solidFill>
                  <a:latin typeface="Exo 2 Bold"/>
                  <a:ea typeface="Exo 2 Bold"/>
                  <a:cs typeface="Exo 2 Bold"/>
                  <a:sym typeface="Exo 2 Bold"/>
                </a:rPr>
                <a:t>official vote in mid-December when the electors meet in their states.</a:t>
              </a:r>
            </a:p>
          </p:txBody>
        </p:sp>
      </p:grpSp>
      <p:grpSp>
        <p:nvGrpSpPr>
          <p:cNvPr id="15" name="Group 15"/>
          <p:cNvGrpSpPr/>
          <p:nvPr/>
        </p:nvGrpSpPr>
        <p:grpSpPr>
          <a:xfrm>
            <a:off x="3134770" y="4573526"/>
            <a:ext cx="12544610" cy="1491016"/>
            <a:chOff x="0" y="0"/>
            <a:chExt cx="3303930" cy="392696"/>
          </a:xfrm>
        </p:grpSpPr>
        <p:sp>
          <p:nvSpPr>
            <p:cNvPr id="16" name="Freeform 16"/>
            <p:cNvSpPr/>
            <p:nvPr/>
          </p:nvSpPr>
          <p:spPr>
            <a:xfrm>
              <a:off x="0" y="0"/>
              <a:ext cx="3303930" cy="392696"/>
            </a:xfrm>
            <a:custGeom>
              <a:avLst/>
              <a:gdLst/>
              <a:ahLst/>
              <a:cxnLst/>
              <a:rect l="l" t="t" r="r" b="b"/>
              <a:pathLst>
                <a:path w="3303930" h="392696">
                  <a:moveTo>
                    <a:pt x="31475" y="0"/>
                  </a:moveTo>
                  <a:lnTo>
                    <a:pt x="3272455" y="0"/>
                  </a:lnTo>
                  <a:cubicBezTo>
                    <a:pt x="3289838" y="0"/>
                    <a:pt x="3303930" y="14092"/>
                    <a:pt x="3303930" y="31475"/>
                  </a:cubicBezTo>
                  <a:lnTo>
                    <a:pt x="3303930" y="361221"/>
                  </a:lnTo>
                  <a:cubicBezTo>
                    <a:pt x="3303930" y="378604"/>
                    <a:pt x="3289838" y="392696"/>
                    <a:pt x="3272455" y="392696"/>
                  </a:cubicBezTo>
                  <a:lnTo>
                    <a:pt x="31475" y="392696"/>
                  </a:lnTo>
                  <a:cubicBezTo>
                    <a:pt x="14092" y="392696"/>
                    <a:pt x="0" y="378604"/>
                    <a:pt x="0" y="361221"/>
                  </a:cubicBezTo>
                  <a:lnTo>
                    <a:pt x="0" y="31475"/>
                  </a:lnTo>
                  <a:cubicBezTo>
                    <a:pt x="0" y="14092"/>
                    <a:pt x="14092" y="0"/>
                    <a:pt x="31475" y="0"/>
                  </a:cubicBezTo>
                  <a:close/>
                </a:path>
              </a:pathLst>
            </a:custGeom>
            <a:solidFill>
              <a:srgbClr val="F8F8F8"/>
            </a:solidFill>
          </p:spPr>
          <p:txBody>
            <a:bodyPr/>
            <a:lstStyle/>
            <a:p>
              <a:endParaRPr lang="en-US"/>
            </a:p>
          </p:txBody>
        </p:sp>
        <p:sp>
          <p:nvSpPr>
            <p:cNvPr id="17" name="TextBox 17"/>
            <p:cNvSpPr txBox="1"/>
            <p:nvPr/>
          </p:nvSpPr>
          <p:spPr>
            <a:xfrm>
              <a:off x="0" y="-47625"/>
              <a:ext cx="3303930" cy="440321"/>
            </a:xfrm>
            <a:prstGeom prst="rect">
              <a:avLst/>
            </a:prstGeom>
          </p:spPr>
          <p:txBody>
            <a:bodyPr lIns="50800" tIns="50800" rIns="50800" bIns="50800" rtlCol="0" anchor="ctr"/>
            <a:lstStyle/>
            <a:p>
              <a:pPr algn="ctr">
                <a:lnSpc>
                  <a:spcPts val="2939"/>
                </a:lnSpc>
              </a:pPr>
              <a:r>
                <a:rPr lang="en-US" sz="2099" b="1">
                  <a:solidFill>
                    <a:srgbClr val="001F3F"/>
                  </a:solidFill>
                  <a:latin typeface="Exo 2 Bold"/>
                  <a:ea typeface="Exo 2 Bold"/>
                  <a:cs typeface="Exo 2 Bold"/>
                  <a:sym typeface="Exo 2 Bold"/>
                </a:rPr>
                <a:t>270 Electoral Votes Needed to win (majority of 538).</a:t>
              </a:r>
            </a:p>
          </p:txBody>
        </p:sp>
      </p:grpSp>
      <p:grpSp>
        <p:nvGrpSpPr>
          <p:cNvPr id="18" name="Group 18"/>
          <p:cNvGrpSpPr/>
          <p:nvPr/>
        </p:nvGrpSpPr>
        <p:grpSpPr>
          <a:xfrm>
            <a:off x="3134770" y="8109797"/>
            <a:ext cx="12544610" cy="1473418"/>
            <a:chOff x="0" y="0"/>
            <a:chExt cx="3303930" cy="388061"/>
          </a:xfrm>
        </p:grpSpPr>
        <p:sp>
          <p:nvSpPr>
            <p:cNvPr id="19" name="Freeform 19"/>
            <p:cNvSpPr/>
            <p:nvPr/>
          </p:nvSpPr>
          <p:spPr>
            <a:xfrm>
              <a:off x="0" y="0"/>
              <a:ext cx="3303930" cy="388061"/>
            </a:xfrm>
            <a:custGeom>
              <a:avLst/>
              <a:gdLst/>
              <a:ahLst/>
              <a:cxnLst/>
              <a:rect l="l" t="t" r="r" b="b"/>
              <a:pathLst>
                <a:path w="3303930" h="388061">
                  <a:moveTo>
                    <a:pt x="31475" y="0"/>
                  </a:moveTo>
                  <a:lnTo>
                    <a:pt x="3272455" y="0"/>
                  </a:lnTo>
                  <a:cubicBezTo>
                    <a:pt x="3289838" y="0"/>
                    <a:pt x="3303930" y="14092"/>
                    <a:pt x="3303930" y="31475"/>
                  </a:cubicBezTo>
                  <a:lnTo>
                    <a:pt x="3303930" y="356586"/>
                  </a:lnTo>
                  <a:cubicBezTo>
                    <a:pt x="3303930" y="373969"/>
                    <a:pt x="3289838" y="388061"/>
                    <a:pt x="3272455" y="388061"/>
                  </a:cubicBezTo>
                  <a:lnTo>
                    <a:pt x="31475" y="388061"/>
                  </a:lnTo>
                  <a:cubicBezTo>
                    <a:pt x="14092" y="388061"/>
                    <a:pt x="0" y="373969"/>
                    <a:pt x="0" y="356586"/>
                  </a:cubicBezTo>
                  <a:lnTo>
                    <a:pt x="0" y="31475"/>
                  </a:lnTo>
                  <a:cubicBezTo>
                    <a:pt x="0" y="14092"/>
                    <a:pt x="14092" y="0"/>
                    <a:pt x="31475" y="0"/>
                  </a:cubicBezTo>
                  <a:close/>
                </a:path>
              </a:pathLst>
            </a:custGeom>
            <a:solidFill>
              <a:srgbClr val="F8F8F8"/>
            </a:solidFill>
          </p:spPr>
          <p:txBody>
            <a:bodyPr/>
            <a:lstStyle/>
            <a:p>
              <a:endParaRPr lang="en-US"/>
            </a:p>
          </p:txBody>
        </p:sp>
        <p:sp>
          <p:nvSpPr>
            <p:cNvPr id="20" name="TextBox 20"/>
            <p:cNvSpPr txBox="1"/>
            <p:nvPr/>
          </p:nvSpPr>
          <p:spPr>
            <a:xfrm>
              <a:off x="0" y="-47625"/>
              <a:ext cx="3303930" cy="435686"/>
            </a:xfrm>
            <a:prstGeom prst="rect">
              <a:avLst/>
            </a:prstGeom>
          </p:spPr>
          <p:txBody>
            <a:bodyPr lIns="50800" tIns="50800" rIns="50800" bIns="50800" rtlCol="0" anchor="ctr"/>
            <a:lstStyle/>
            <a:p>
              <a:pPr algn="ctr">
                <a:lnSpc>
                  <a:spcPts val="2939"/>
                </a:lnSpc>
              </a:pPr>
              <a:r>
                <a:rPr lang="en-US" sz="2099" b="1">
                  <a:solidFill>
                    <a:srgbClr val="001F3F"/>
                  </a:solidFill>
                  <a:latin typeface="Exo 2 Bold"/>
                  <a:ea typeface="Exo 2 Bold"/>
                  <a:cs typeface="Exo 2 Bold"/>
                  <a:sym typeface="Exo 2 Bold"/>
                </a:rPr>
                <a:t>Elector Obligations:</a:t>
              </a:r>
            </a:p>
            <a:p>
              <a:pPr algn="ctr">
                <a:lnSpc>
                  <a:spcPts val="2939"/>
                </a:lnSpc>
              </a:pPr>
              <a:r>
                <a:rPr lang="en-US" sz="2099" b="1">
                  <a:solidFill>
                    <a:srgbClr val="001F3F"/>
                  </a:solidFill>
                  <a:latin typeface="Exo 2 Bold"/>
                  <a:ea typeface="Exo 2 Bold"/>
                  <a:cs typeface="Exo 2 Bold"/>
                  <a:sym typeface="Exo 2 Bold"/>
                </a:rPr>
                <a:t>Most electors follow the state’s popular vote.</a:t>
              </a:r>
            </a:p>
            <a:p>
              <a:pPr algn="ctr">
                <a:lnSpc>
                  <a:spcPts val="2939"/>
                </a:lnSpc>
              </a:pPr>
              <a:r>
                <a:rPr lang="en-US" sz="2099" b="1">
                  <a:solidFill>
                    <a:srgbClr val="001F3F"/>
                  </a:solidFill>
                  <a:latin typeface="Exo 2 Bold"/>
                  <a:ea typeface="Exo 2 Bold"/>
                  <a:cs typeface="Exo 2 Bold"/>
                  <a:sym typeface="Exo 2 Bold"/>
                </a:rPr>
                <a:t>Some states penalize "faithless electors" (those who don't).</a:t>
              </a:r>
            </a:p>
          </p:txBody>
        </p:sp>
      </p:grpSp>
      <p:sp>
        <p:nvSpPr>
          <p:cNvPr id="21" name="Freeform 21"/>
          <p:cNvSpPr/>
          <p:nvPr/>
        </p:nvSpPr>
        <p:spPr>
          <a:xfrm>
            <a:off x="1706369" y="3173561"/>
            <a:ext cx="1209448" cy="817890"/>
          </a:xfrm>
          <a:custGeom>
            <a:avLst/>
            <a:gdLst/>
            <a:ahLst/>
            <a:cxnLst/>
            <a:rect l="l" t="t" r="r" b="b"/>
            <a:pathLst>
              <a:path w="1209448" h="817890">
                <a:moveTo>
                  <a:pt x="0" y="0"/>
                </a:moveTo>
                <a:lnTo>
                  <a:pt x="1209448" y="0"/>
                </a:lnTo>
                <a:lnTo>
                  <a:pt x="1209448" y="817889"/>
                </a:lnTo>
                <a:lnTo>
                  <a:pt x="0" y="817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1743587" y="4793882"/>
            <a:ext cx="1082787" cy="1050304"/>
          </a:xfrm>
          <a:custGeom>
            <a:avLst/>
            <a:gdLst/>
            <a:ahLst/>
            <a:cxnLst/>
            <a:rect l="l" t="t" r="r" b="b"/>
            <a:pathLst>
              <a:path w="1082787" h="1050304">
                <a:moveTo>
                  <a:pt x="0" y="0"/>
                </a:moveTo>
                <a:lnTo>
                  <a:pt x="1082788" y="0"/>
                </a:lnTo>
                <a:lnTo>
                  <a:pt x="1082788" y="1050304"/>
                </a:lnTo>
                <a:lnTo>
                  <a:pt x="0" y="1050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1688801" y="6513368"/>
            <a:ext cx="1118524" cy="1118524"/>
          </a:xfrm>
          <a:custGeom>
            <a:avLst/>
            <a:gdLst/>
            <a:ahLst/>
            <a:cxnLst/>
            <a:rect l="l" t="t" r="r" b="b"/>
            <a:pathLst>
              <a:path w="1118524" h="1118524">
                <a:moveTo>
                  <a:pt x="0" y="0"/>
                </a:moveTo>
                <a:lnTo>
                  <a:pt x="1118524" y="0"/>
                </a:lnTo>
                <a:lnTo>
                  <a:pt x="1118524" y="1118523"/>
                </a:lnTo>
                <a:lnTo>
                  <a:pt x="0" y="11185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Freeform 24"/>
          <p:cNvSpPr/>
          <p:nvPr/>
        </p:nvSpPr>
        <p:spPr>
          <a:xfrm>
            <a:off x="1717792" y="8280097"/>
            <a:ext cx="1148503" cy="1148503"/>
          </a:xfrm>
          <a:custGeom>
            <a:avLst/>
            <a:gdLst/>
            <a:ahLst/>
            <a:cxnLst/>
            <a:rect l="l" t="t" r="r" b="b"/>
            <a:pathLst>
              <a:path w="1148503" h="1148503">
                <a:moveTo>
                  <a:pt x="0" y="0"/>
                </a:moveTo>
                <a:lnTo>
                  <a:pt x="1148503" y="0"/>
                </a:lnTo>
                <a:lnTo>
                  <a:pt x="1148503" y="1148503"/>
                </a:lnTo>
                <a:lnTo>
                  <a:pt x="0" y="11485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TextBox 25"/>
          <p:cNvSpPr txBox="1"/>
          <p:nvPr/>
        </p:nvSpPr>
        <p:spPr>
          <a:xfrm>
            <a:off x="1000125" y="796817"/>
            <a:ext cx="12858313"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The Electoral College : how does it work ? (3/3)</a:t>
            </a:r>
          </a:p>
        </p:txBody>
      </p:sp>
      <p:sp>
        <p:nvSpPr>
          <p:cNvPr id="27" name="TextBox 27"/>
          <p:cNvSpPr txBox="1"/>
          <p:nvPr/>
        </p:nvSpPr>
        <p:spPr>
          <a:xfrm>
            <a:off x="3553438" y="2990050"/>
            <a:ext cx="11728310" cy="1073884"/>
          </a:xfrm>
          <a:prstGeom prst="rect">
            <a:avLst/>
          </a:prstGeom>
        </p:spPr>
        <p:txBody>
          <a:bodyPr lIns="0" tIns="0" rIns="0" bIns="0" rtlCol="0" anchor="t">
            <a:spAutoFit/>
          </a:bodyPr>
          <a:lstStyle/>
          <a:p>
            <a:pPr algn="ctr">
              <a:lnSpc>
                <a:spcPts val="2939"/>
              </a:lnSpc>
            </a:pPr>
            <a:r>
              <a:rPr lang="en-US" sz="2099" b="1">
                <a:solidFill>
                  <a:srgbClr val="001F3F"/>
                </a:solidFill>
                <a:latin typeface="Exo 2 Bold"/>
                <a:ea typeface="Exo 2 Bold"/>
                <a:cs typeface="Exo 2 Bold"/>
                <a:sym typeface="Exo 2 Bold"/>
              </a:rPr>
              <a:t>After you cast your ballot-&gt; Statewide tally</a:t>
            </a:r>
          </a:p>
          <a:p>
            <a:pPr algn="ctr">
              <a:lnSpc>
                <a:spcPts val="2939"/>
              </a:lnSpc>
            </a:pPr>
            <a:r>
              <a:rPr lang="en-US" sz="2099" b="1" u="sng">
                <a:solidFill>
                  <a:srgbClr val="001F3F"/>
                </a:solidFill>
                <a:latin typeface="Exo 2 Bold"/>
                <a:ea typeface="Exo 2 Bold"/>
                <a:cs typeface="Exo 2 Bold"/>
                <a:sym typeface="Exo 2 Bold"/>
              </a:rPr>
              <a:t>Winner-Takes-All</a:t>
            </a:r>
            <a:r>
              <a:rPr lang="en-US" sz="2099" b="1">
                <a:solidFill>
                  <a:srgbClr val="001F3F"/>
                </a:solidFill>
                <a:latin typeface="Exo 2 Bold"/>
                <a:ea typeface="Exo 2 Bold"/>
                <a:cs typeface="Exo 2 Bold"/>
                <a:sym typeface="Exo 2 Bold"/>
              </a:rPr>
              <a:t>: 48 states + D.C. give all electoral votes to the state's winner.</a:t>
            </a:r>
          </a:p>
          <a:p>
            <a:pPr algn="ctr">
              <a:lnSpc>
                <a:spcPts val="2939"/>
              </a:lnSpc>
            </a:pPr>
            <a:r>
              <a:rPr lang="en-US" sz="2099" b="1">
                <a:solidFill>
                  <a:srgbClr val="001F3F"/>
                </a:solidFill>
                <a:latin typeface="Exo 2 Bold"/>
                <a:ea typeface="Exo 2 Bold"/>
                <a:cs typeface="Exo 2 Bold"/>
                <a:sym typeface="Exo 2 Bold"/>
              </a:rPr>
              <a:t>Maine and Nebraska split electoral votes based on results</a:t>
            </a:r>
          </a:p>
        </p:txBody>
      </p:sp>
      <p:pic>
        <p:nvPicPr>
          <p:cNvPr id="28" name="Picture 27">
            <a:extLst>
              <a:ext uri="{FF2B5EF4-FFF2-40B4-BE49-F238E27FC236}">
                <a16:creationId xmlns:a16="http://schemas.microsoft.com/office/drawing/2014/main" id="{18891715-910C-5362-F9EC-DBE9130E4D0E}"/>
              </a:ext>
            </a:extLst>
          </p:cNvPr>
          <p:cNvPicPr>
            <a:picLocks noChangeAspect="1"/>
          </p:cNvPicPr>
          <p:nvPr/>
        </p:nvPicPr>
        <p:blipFill>
          <a:blip r:embed="rId11"/>
          <a:stretch>
            <a:fillRect/>
          </a:stretch>
        </p:blipFill>
        <p:spPr>
          <a:xfrm>
            <a:off x="11075807" y="219476"/>
            <a:ext cx="7212193" cy="8108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CF7B1B-A204-148F-1467-47DB7DFFDAF8}"/>
              </a:ext>
            </a:extLst>
          </p:cNvPr>
          <p:cNvSpPr txBox="1"/>
          <p:nvPr/>
        </p:nvSpPr>
        <p:spPr>
          <a:xfrm>
            <a:off x="6991049" y="8560999"/>
            <a:ext cx="4305901" cy="369332"/>
          </a:xfrm>
          <a:prstGeom prst="rect">
            <a:avLst/>
          </a:prstGeom>
          <a:noFill/>
        </p:spPr>
        <p:txBody>
          <a:bodyPr wrap="square" rtlCol="0">
            <a:spAutoFit/>
          </a:bodyPr>
          <a:lstStyle/>
          <a:p>
            <a:pPr algn="ctr"/>
            <a:r>
              <a:rPr lang="en-US" b="1" u="sng">
                <a:hlinkClick r:id="rId2"/>
              </a:rPr>
              <a:t>Video</a:t>
            </a:r>
            <a:endParaRPr lang="en-US" b="1" u="sng"/>
          </a:p>
        </p:txBody>
      </p:sp>
      <p:pic>
        <p:nvPicPr>
          <p:cNvPr id="6" name="Picture 5" descr="A person holding a passport in front of flags&#10;&#10;Description automatically generated">
            <a:hlinkClick r:id="rId2"/>
            <a:extLst>
              <a:ext uri="{FF2B5EF4-FFF2-40B4-BE49-F238E27FC236}">
                <a16:creationId xmlns:a16="http://schemas.microsoft.com/office/drawing/2014/main" id="{3BFE017A-7DB9-4660-565A-A0C93925E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049" y="1752126"/>
            <a:ext cx="4305901" cy="6782747"/>
          </a:xfrm>
          <a:prstGeom prst="rect">
            <a:avLst/>
          </a:prstGeom>
        </p:spPr>
      </p:pic>
    </p:spTree>
    <p:extLst>
      <p:ext uri="{BB962C8B-B14F-4D97-AF65-F5344CB8AC3E}">
        <p14:creationId xmlns:p14="http://schemas.microsoft.com/office/powerpoint/2010/main" val="4279719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977100" y="1849454"/>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8610373" y="3593468"/>
            <a:ext cx="8558916" cy="824265"/>
          </a:xfrm>
          <a:prstGeom prst="rect">
            <a:avLst/>
          </a:prstGeom>
        </p:spPr>
        <p:txBody>
          <a:bodyPr wrap="square" lIns="0" tIns="0" rIns="0" bIns="0" rtlCol="0" anchor="t">
            <a:spAutoFit/>
          </a:bodyPr>
          <a:lstStyle/>
          <a:p>
            <a:pPr algn="just">
              <a:lnSpc>
                <a:spcPts val="3359"/>
              </a:lnSpc>
            </a:pPr>
            <a:r>
              <a:rPr lang="en-US" sz="2000">
                <a:solidFill>
                  <a:srgbClr val="FFFFFF"/>
                </a:solidFill>
                <a:latin typeface="Exo 2"/>
                <a:ea typeface="Exo 2"/>
                <a:cs typeface="Exo 2"/>
                <a:sym typeface="Exo 2"/>
              </a:rPr>
              <a:t>Around noon, the president-elect recites the following oath in accordance with Article II, Section I of the U.S. Constitution:</a:t>
            </a:r>
            <a:endParaRPr lang="en-US" sz="2000" b="1">
              <a:solidFill>
                <a:srgbClr val="FFFFFF"/>
              </a:solidFill>
              <a:latin typeface="Exo 2 Bold"/>
              <a:ea typeface="Exo 2 Bold"/>
              <a:cs typeface="Exo 2 Bold"/>
              <a:sym typeface="Exo 2 Bold"/>
            </a:endParaRPr>
          </a:p>
        </p:txBody>
      </p:sp>
      <p:sp>
        <p:nvSpPr>
          <p:cNvPr id="11" name="Freeform 11"/>
          <p:cNvSpPr/>
          <p:nvPr/>
        </p:nvSpPr>
        <p:spPr>
          <a:xfrm>
            <a:off x="1004723" y="3996652"/>
            <a:ext cx="6741014" cy="4437555"/>
          </a:xfrm>
          <a:custGeom>
            <a:avLst/>
            <a:gdLst/>
            <a:ahLst/>
            <a:cxnLst/>
            <a:rect l="l" t="t" r="r" b="b"/>
            <a:pathLst>
              <a:path w="4828476" h="3343425">
                <a:moveTo>
                  <a:pt x="0" y="0"/>
                </a:moveTo>
                <a:lnTo>
                  <a:pt x="4828477" y="0"/>
                </a:lnTo>
                <a:lnTo>
                  <a:pt x="4828477" y="3343425"/>
                </a:lnTo>
                <a:lnTo>
                  <a:pt x="0" y="3343425"/>
                </a:lnTo>
                <a:lnTo>
                  <a:pt x="0" y="0"/>
                </a:lnTo>
                <a:close/>
              </a:path>
            </a:pathLst>
          </a:custGeom>
          <a:blipFill>
            <a:blip r:embed="rId3"/>
            <a:stretch>
              <a:fillRect l="-11557" r="-11557"/>
            </a:stretch>
          </a:blipFill>
        </p:spPr>
        <p:txBody>
          <a:bodyPr/>
          <a:lstStyle/>
          <a:p>
            <a:endParaRPr lang="en-US"/>
          </a:p>
        </p:txBody>
      </p:sp>
      <p:sp>
        <p:nvSpPr>
          <p:cNvPr id="13" name="Freeform 13"/>
          <p:cNvSpPr/>
          <p:nvPr/>
        </p:nvSpPr>
        <p:spPr>
          <a:xfrm>
            <a:off x="8501825" y="4857340"/>
            <a:ext cx="9269043" cy="3478375"/>
          </a:xfrm>
          <a:custGeom>
            <a:avLst/>
            <a:gdLst/>
            <a:ahLst/>
            <a:cxnLst/>
            <a:rect l="l" t="t" r="r" b="b"/>
            <a:pathLst>
              <a:path w="3377519" h="538188">
                <a:moveTo>
                  <a:pt x="30789" y="0"/>
                </a:moveTo>
                <a:lnTo>
                  <a:pt x="3346731" y="0"/>
                </a:lnTo>
                <a:cubicBezTo>
                  <a:pt x="3363735" y="0"/>
                  <a:pt x="3377519" y="13785"/>
                  <a:pt x="3377519" y="30789"/>
                </a:cubicBezTo>
                <a:lnTo>
                  <a:pt x="3377519" y="507399"/>
                </a:lnTo>
                <a:cubicBezTo>
                  <a:pt x="3377519" y="515565"/>
                  <a:pt x="3374275" y="523396"/>
                  <a:pt x="3368501" y="529170"/>
                </a:cubicBezTo>
                <a:cubicBezTo>
                  <a:pt x="3362728" y="534944"/>
                  <a:pt x="3354896" y="538188"/>
                  <a:pt x="3346731" y="538188"/>
                </a:cubicBezTo>
                <a:lnTo>
                  <a:pt x="30789" y="538188"/>
                </a:lnTo>
                <a:cubicBezTo>
                  <a:pt x="13785" y="538188"/>
                  <a:pt x="0" y="524403"/>
                  <a:pt x="0" y="507399"/>
                </a:cubicBezTo>
                <a:lnTo>
                  <a:pt x="0" y="30789"/>
                </a:lnTo>
                <a:cubicBezTo>
                  <a:pt x="0" y="22623"/>
                  <a:pt x="3244" y="14792"/>
                  <a:pt x="9018" y="9018"/>
                </a:cubicBezTo>
                <a:cubicBezTo>
                  <a:pt x="14792" y="3244"/>
                  <a:pt x="22623" y="0"/>
                  <a:pt x="30789" y="0"/>
                </a:cubicBezTo>
                <a:close/>
              </a:path>
            </a:pathLst>
          </a:custGeom>
          <a:solidFill>
            <a:srgbClr val="000000">
              <a:alpha val="0"/>
            </a:srgbClr>
          </a:solidFill>
          <a:ln w="28575" cap="rnd">
            <a:solidFill>
              <a:srgbClr val="F8F8F8"/>
            </a:solidFill>
            <a:prstDash val="solid"/>
            <a:round/>
          </a:ln>
        </p:spPr>
        <p:txBody>
          <a:bodyPr/>
          <a:lstStyle/>
          <a:p>
            <a:pPr algn="ctr"/>
            <a:endParaRPr lang="en-US"/>
          </a:p>
        </p:txBody>
      </p:sp>
      <p:sp>
        <p:nvSpPr>
          <p:cNvPr id="15" name="Freeform 15"/>
          <p:cNvSpPr/>
          <p:nvPr/>
        </p:nvSpPr>
        <p:spPr>
          <a:xfrm>
            <a:off x="8502000" y="4624491"/>
            <a:ext cx="642000" cy="465697"/>
          </a:xfrm>
          <a:custGeom>
            <a:avLst/>
            <a:gdLst/>
            <a:ahLst/>
            <a:cxnLst/>
            <a:rect l="l" t="t" r="r" b="b"/>
            <a:pathLst>
              <a:path w="822473" h="586012">
                <a:moveTo>
                  <a:pt x="0" y="0"/>
                </a:moveTo>
                <a:lnTo>
                  <a:pt x="822472" y="0"/>
                </a:lnTo>
                <a:lnTo>
                  <a:pt x="822472" y="586012"/>
                </a:lnTo>
                <a:lnTo>
                  <a:pt x="0" y="5860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7169289" y="8147738"/>
            <a:ext cx="611093" cy="375953"/>
          </a:xfrm>
          <a:custGeom>
            <a:avLst/>
            <a:gdLst/>
            <a:ahLst/>
            <a:cxnLst/>
            <a:rect l="l" t="t" r="r" b="b"/>
            <a:pathLst>
              <a:path w="716369" h="511308">
                <a:moveTo>
                  <a:pt x="0" y="0"/>
                </a:moveTo>
                <a:lnTo>
                  <a:pt x="716369" y="0"/>
                </a:lnTo>
                <a:lnTo>
                  <a:pt x="716369" y="511308"/>
                </a:lnTo>
                <a:lnTo>
                  <a:pt x="0" y="511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7"/>
          <p:cNvSpPr txBox="1"/>
          <p:nvPr/>
        </p:nvSpPr>
        <p:spPr>
          <a:xfrm>
            <a:off x="1004723" y="332084"/>
            <a:ext cx="13587986" cy="1559786"/>
          </a:xfrm>
          <a:prstGeom prst="rect">
            <a:avLst/>
          </a:prstGeom>
        </p:spPr>
        <p:txBody>
          <a:bodyPr wrap="square" lIns="0" tIns="0" rIns="0" bIns="0" rtlCol="0" anchor="t">
            <a:spAutoFit/>
          </a:bodyPr>
          <a:lstStyle/>
          <a:p>
            <a:pPr>
              <a:lnSpc>
                <a:spcPct val="150000"/>
              </a:lnSpc>
            </a:pPr>
            <a:r>
              <a:rPr lang="en-US" sz="3896" b="1">
                <a:solidFill>
                  <a:srgbClr val="FFFFFF"/>
                </a:solidFill>
                <a:latin typeface="Exo 2 Bold"/>
                <a:ea typeface="Exo 2 Bold"/>
                <a:cs typeface="Exo 2 Bold"/>
                <a:sym typeface="Exo 2 Bold"/>
              </a:rPr>
              <a:t>Inauguration Day : </a:t>
            </a:r>
            <a:r>
              <a:rPr lang="en-US" sz="4000">
                <a:solidFill>
                  <a:srgbClr val="FFFFFF"/>
                </a:solidFill>
                <a:latin typeface="Exo 2"/>
                <a:ea typeface="Exo 2"/>
                <a:cs typeface="Exo 2"/>
                <a:sym typeface="Exo 2"/>
              </a:rPr>
              <a:t>January 20, 2025</a:t>
            </a:r>
          </a:p>
          <a:p>
            <a:pPr>
              <a:lnSpc>
                <a:spcPct val="150000"/>
              </a:lnSpc>
            </a:pPr>
            <a:r>
              <a:rPr lang="en-US" sz="3200">
                <a:solidFill>
                  <a:srgbClr val="FFFFFF"/>
                </a:solidFill>
                <a:latin typeface="Exo 2"/>
                <a:ea typeface="Exo 2"/>
                <a:cs typeface="Exo 2"/>
                <a:sym typeface="Exo 2"/>
              </a:rPr>
              <a:t>The U.S. Capitol building, Washington, D.C. </a:t>
            </a:r>
            <a:endParaRPr lang="en-US" sz="3200">
              <a:solidFill>
                <a:srgbClr val="FFFFFF"/>
              </a:solidFill>
              <a:latin typeface="Exo 2"/>
              <a:ea typeface="Exo 2"/>
              <a:cs typeface="Exo 2"/>
            </a:endParaRPr>
          </a:p>
        </p:txBody>
      </p:sp>
      <p:pic>
        <p:nvPicPr>
          <p:cNvPr id="19" name="Picture 18">
            <a:extLst>
              <a:ext uri="{FF2B5EF4-FFF2-40B4-BE49-F238E27FC236}">
                <a16:creationId xmlns:a16="http://schemas.microsoft.com/office/drawing/2014/main" id="{35CC2082-B203-FC95-8C53-0C2173927353}"/>
              </a:ext>
            </a:extLst>
          </p:cNvPr>
          <p:cNvPicPr>
            <a:picLocks noChangeAspect="1"/>
          </p:cNvPicPr>
          <p:nvPr/>
        </p:nvPicPr>
        <p:blipFill>
          <a:blip r:embed="rId8"/>
          <a:stretch>
            <a:fillRect/>
          </a:stretch>
        </p:blipFill>
        <p:spPr>
          <a:xfrm>
            <a:off x="11075807" y="165434"/>
            <a:ext cx="7212193" cy="810838"/>
          </a:xfrm>
          <a:prstGeom prst="rect">
            <a:avLst/>
          </a:prstGeom>
        </p:spPr>
      </p:pic>
      <p:sp>
        <p:nvSpPr>
          <p:cNvPr id="20" name="TextBox 19">
            <a:extLst>
              <a:ext uri="{FF2B5EF4-FFF2-40B4-BE49-F238E27FC236}">
                <a16:creationId xmlns:a16="http://schemas.microsoft.com/office/drawing/2014/main" id="{52626D6B-305E-2E1C-6BA5-5B0657503389}"/>
              </a:ext>
            </a:extLst>
          </p:cNvPr>
          <p:cNvSpPr txBox="1"/>
          <p:nvPr/>
        </p:nvSpPr>
        <p:spPr>
          <a:xfrm>
            <a:off x="9026434" y="5504170"/>
            <a:ext cx="8558916" cy="2831544"/>
          </a:xfrm>
          <a:prstGeom prst="rect">
            <a:avLst/>
          </a:prstGeom>
          <a:noFill/>
        </p:spPr>
        <p:txBody>
          <a:bodyPr wrap="square" lIns="91440" tIns="45720" rIns="91440" bIns="45720" rtlCol="0" anchor="t">
            <a:spAutoFit/>
          </a:bodyPr>
          <a:lstStyle/>
          <a:p>
            <a:pPr algn="ctr"/>
            <a:r>
              <a:rPr lang="en-US" sz="3200" b="1">
                <a:solidFill>
                  <a:srgbClr val="FFFFFF"/>
                </a:solidFill>
                <a:latin typeface="Exo 2 Bold"/>
                <a:ea typeface="Exo 2 Bold"/>
                <a:cs typeface="Exo 2 Bold"/>
                <a:sym typeface="Exo 2 Bold"/>
              </a:rPr>
              <a:t>I do solemnly swear that I will faithfully execute the Office of President of the United States, and will to the best of my ability, preserve, protect and defend the Constitution of the United States.</a:t>
            </a:r>
          </a:p>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sp>
        <p:nvSpPr>
          <p:cNvPr id="2" name="Freeform 2"/>
          <p:cNvSpPr/>
          <p:nvPr/>
        </p:nvSpPr>
        <p:spPr>
          <a:xfrm rot="4368172">
            <a:off x="13743029" y="202949"/>
            <a:ext cx="1420931" cy="1350921"/>
          </a:xfrm>
          <a:custGeom>
            <a:avLst/>
            <a:gdLst/>
            <a:ahLst/>
            <a:cxnLst/>
            <a:rect l="l" t="t" r="r" b="b"/>
            <a:pathLst>
              <a:path w="1420931" h="1350921">
                <a:moveTo>
                  <a:pt x="0" y="0"/>
                </a:moveTo>
                <a:lnTo>
                  <a:pt x="1420932" y="0"/>
                </a:lnTo>
                <a:lnTo>
                  <a:pt x="1420932" y="1350921"/>
                </a:lnTo>
                <a:lnTo>
                  <a:pt x="0" y="1350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009431">
            <a:off x="14996995" y="677858"/>
            <a:ext cx="2269755" cy="2157922"/>
          </a:xfrm>
          <a:custGeom>
            <a:avLst/>
            <a:gdLst/>
            <a:ahLst/>
            <a:cxnLst/>
            <a:rect l="l" t="t" r="r" b="b"/>
            <a:pathLst>
              <a:path w="2269755" h="2157922">
                <a:moveTo>
                  <a:pt x="0" y="0"/>
                </a:moveTo>
                <a:lnTo>
                  <a:pt x="2269755" y="0"/>
                </a:lnTo>
                <a:lnTo>
                  <a:pt x="2269755" y="2157923"/>
                </a:lnTo>
                <a:lnTo>
                  <a:pt x="0" y="2157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4368172">
            <a:off x="15837293" y="2780474"/>
            <a:ext cx="1420931" cy="1350921"/>
          </a:xfrm>
          <a:custGeom>
            <a:avLst/>
            <a:gdLst/>
            <a:ahLst/>
            <a:cxnLst/>
            <a:rect l="l" t="t" r="r" b="b"/>
            <a:pathLst>
              <a:path w="1420931" h="1350921">
                <a:moveTo>
                  <a:pt x="0" y="0"/>
                </a:moveTo>
                <a:lnTo>
                  <a:pt x="1420931" y="0"/>
                </a:lnTo>
                <a:lnTo>
                  <a:pt x="1420931" y="1350920"/>
                </a:lnTo>
                <a:lnTo>
                  <a:pt x="0" y="1350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98664">
            <a:off x="940646" y="2783061"/>
            <a:ext cx="1420931" cy="1350921"/>
          </a:xfrm>
          <a:custGeom>
            <a:avLst/>
            <a:gdLst/>
            <a:ahLst/>
            <a:cxnLst/>
            <a:rect l="l" t="t" r="r" b="b"/>
            <a:pathLst>
              <a:path w="1420931" h="1350921">
                <a:moveTo>
                  <a:pt x="0" y="0"/>
                </a:moveTo>
                <a:lnTo>
                  <a:pt x="1420932" y="0"/>
                </a:lnTo>
                <a:lnTo>
                  <a:pt x="1420932" y="1350921"/>
                </a:lnTo>
                <a:lnTo>
                  <a:pt x="0" y="1350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543872">
            <a:off x="1413172" y="677858"/>
            <a:ext cx="2269755" cy="2157922"/>
          </a:xfrm>
          <a:custGeom>
            <a:avLst/>
            <a:gdLst/>
            <a:ahLst/>
            <a:cxnLst/>
            <a:rect l="l" t="t" r="r" b="b"/>
            <a:pathLst>
              <a:path w="2269755" h="2157922">
                <a:moveTo>
                  <a:pt x="0" y="0"/>
                </a:moveTo>
                <a:lnTo>
                  <a:pt x="2269755" y="0"/>
                </a:lnTo>
                <a:lnTo>
                  <a:pt x="2269755" y="2157923"/>
                </a:lnTo>
                <a:lnTo>
                  <a:pt x="0" y="21579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519592">
            <a:off x="3612567" y="391414"/>
            <a:ext cx="1420931" cy="1350921"/>
          </a:xfrm>
          <a:custGeom>
            <a:avLst/>
            <a:gdLst/>
            <a:ahLst/>
            <a:cxnLst/>
            <a:rect l="l" t="t" r="r" b="b"/>
            <a:pathLst>
              <a:path w="1420931" h="1350921">
                <a:moveTo>
                  <a:pt x="0" y="0"/>
                </a:moveTo>
                <a:lnTo>
                  <a:pt x="1420931" y="0"/>
                </a:lnTo>
                <a:lnTo>
                  <a:pt x="1420931" y="1350920"/>
                </a:lnTo>
                <a:lnTo>
                  <a:pt x="0" y="13509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4849637" y="3221498"/>
            <a:ext cx="8033796" cy="2581732"/>
          </a:xfrm>
          <a:prstGeom prst="rect">
            <a:avLst/>
          </a:prstGeom>
        </p:spPr>
        <p:txBody>
          <a:bodyPr lIns="0" tIns="0" rIns="0" bIns="0" rtlCol="0" anchor="t">
            <a:spAutoFit/>
          </a:bodyPr>
          <a:lstStyle/>
          <a:p>
            <a:pPr marL="0" lvl="0" indent="0" algn="ctr">
              <a:lnSpc>
                <a:spcPts val="10780"/>
              </a:lnSpc>
              <a:spcBef>
                <a:spcPct val="0"/>
              </a:spcBef>
            </a:pPr>
            <a:r>
              <a:rPr lang="en-US" sz="7700" b="1" u="none" strike="noStrike">
                <a:solidFill>
                  <a:srgbClr val="F1F2F2"/>
                </a:solidFill>
                <a:latin typeface="Bernoru Condensed"/>
                <a:ea typeface="Bernoru Condensed"/>
                <a:cs typeface="Bernoru Condensed"/>
                <a:sym typeface="Bernoru Condensed"/>
              </a:rPr>
              <a:t>Thank you !</a:t>
            </a:r>
          </a:p>
          <a:p>
            <a:pPr marL="0" lvl="0" indent="0" algn="ctr">
              <a:lnSpc>
                <a:spcPts val="10780"/>
              </a:lnSpc>
              <a:spcBef>
                <a:spcPct val="0"/>
              </a:spcBef>
            </a:pPr>
            <a:endParaRPr lang="en-US" sz="7700" b="1" u="none" strike="noStrike">
              <a:solidFill>
                <a:srgbClr val="F1F2F2"/>
              </a:solidFill>
              <a:latin typeface="Bernoru Condensed"/>
              <a:ea typeface="Bernoru Condensed"/>
              <a:cs typeface="Bernoru Condensed"/>
              <a:sym typeface="Bernoru Condensed"/>
            </a:endParaRPr>
          </a:p>
        </p:txBody>
      </p:sp>
      <p:sp>
        <p:nvSpPr>
          <p:cNvPr id="10" name="TextBox 10"/>
          <p:cNvSpPr txBox="1"/>
          <p:nvPr/>
        </p:nvSpPr>
        <p:spPr>
          <a:xfrm>
            <a:off x="6056782" y="4255588"/>
            <a:ext cx="6174435" cy="2684453"/>
          </a:xfrm>
          <a:prstGeom prst="rect">
            <a:avLst/>
          </a:prstGeom>
        </p:spPr>
        <p:txBody>
          <a:bodyPr lIns="0" tIns="0" rIns="0" bIns="0" rtlCol="0" anchor="t">
            <a:spAutoFit/>
          </a:bodyPr>
          <a:lstStyle/>
          <a:p>
            <a:pPr algn="ctr">
              <a:lnSpc>
                <a:spcPts val="10780"/>
              </a:lnSpc>
              <a:spcBef>
                <a:spcPct val="0"/>
              </a:spcBef>
            </a:pPr>
            <a:endParaRPr lang="en-US" sz="7700">
              <a:solidFill>
                <a:srgbClr val="F1F2F2"/>
              </a:solidFill>
              <a:latin typeface="Bernoru Condensed"/>
              <a:ea typeface="Bernoru Condensed"/>
              <a:cs typeface="Bernoru Condensed"/>
              <a:sym typeface="Bernoru Condensed"/>
            </a:endParaRPr>
          </a:p>
          <a:p>
            <a:pPr algn="ctr">
              <a:lnSpc>
                <a:spcPts val="10780"/>
              </a:lnSpc>
              <a:spcBef>
                <a:spcPct val="0"/>
              </a:spcBef>
            </a:pPr>
            <a:r>
              <a:rPr lang="en-US" sz="7700">
                <a:solidFill>
                  <a:srgbClr val="F1F2F2"/>
                </a:solidFill>
                <a:latin typeface="Bernoru Condensed"/>
                <a:ea typeface="Bernoru Condensed"/>
                <a:cs typeface="Bernoru Condensed"/>
                <a:sym typeface="Bernoru Condensed"/>
              </a:rPr>
              <a:t>Any 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F0000"/>
            </a:solidFill>
          </p:spPr>
          <p:txBody>
            <a:bodyPr/>
            <a:lstStyle/>
            <a:p>
              <a:endParaRPr lang="en-US"/>
            </a:p>
          </p:txBody>
        </p:sp>
        <p:sp>
          <p:nvSpPr>
            <p:cNvPr id="4" name="TextBox 4"/>
            <p:cNvSpPr txBox="1"/>
            <p:nvPr/>
          </p:nvSpPr>
          <p:spPr>
            <a:xfrm>
              <a:off x="0" y="-38100"/>
              <a:ext cx="55859" cy="13927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500955" y="1280085"/>
            <a:ext cx="2953857" cy="832409"/>
            <a:chOff x="0" y="-154479"/>
            <a:chExt cx="777971" cy="219235"/>
          </a:xfrm>
        </p:grpSpPr>
        <p:sp>
          <p:nvSpPr>
            <p:cNvPr id="6" name="Freeform 6"/>
            <p:cNvSpPr/>
            <p:nvPr/>
          </p:nvSpPr>
          <p:spPr>
            <a:xfrm>
              <a:off x="51493" y="-154479"/>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F0000"/>
            </a:solidFill>
          </p:spPr>
          <p:txBody>
            <a:bodyPr/>
            <a:lstStyle/>
            <a:p>
              <a:endParaRPr lang="en-US"/>
            </a:p>
          </p:txBody>
        </p:sp>
        <p:sp>
          <p:nvSpPr>
            <p:cNvPr id="7" name="TextBox 7"/>
            <p:cNvSpPr txBox="1"/>
            <p:nvPr/>
          </p:nvSpPr>
          <p:spPr>
            <a:xfrm>
              <a:off x="0" y="-38100"/>
              <a:ext cx="726478" cy="10285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209498" y="2708753"/>
            <a:ext cx="1117357" cy="1117357"/>
          </a:xfrm>
          <a:custGeom>
            <a:avLst/>
            <a:gdLst/>
            <a:ahLst/>
            <a:cxnLst/>
            <a:rect l="l" t="t" r="r" b="b"/>
            <a:pathLst>
              <a:path w="1117357" h="1117357">
                <a:moveTo>
                  <a:pt x="0" y="0"/>
                </a:moveTo>
                <a:lnTo>
                  <a:pt x="1117357" y="0"/>
                </a:lnTo>
                <a:lnTo>
                  <a:pt x="1117357" y="1117357"/>
                </a:lnTo>
                <a:lnTo>
                  <a:pt x="0" y="11173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209498" y="4388085"/>
            <a:ext cx="1081823" cy="1081823"/>
          </a:xfrm>
          <a:custGeom>
            <a:avLst/>
            <a:gdLst/>
            <a:ahLst/>
            <a:cxnLst/>
            <a:rect l="l" t="t" r="r" b="b"/>
            <a:pathLst>
              <a:path w="1081823" h="1081823">
                <a:moveTo>
                  <a:pt x="0" y="0"/>
                </a:moveTo>
                <a:lnTo>
                  <a:pt x="1081823" y="0"/>
                </a:lnTo>
                <a:lnTo>
                  <a:pt x="1081823" y="1081824"/>
                </a:lnTo>
                <a:lnTo>
                  <a:pt x="0" y="10818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209498" y="6031884"/>
            <a:ext cx="1074223" cy="1074223"/>
          </a:xfrm>
          <a:custGeom>
            <a:avLst/>
            <a:gdLst/>
            <a:ahLst/>
            <a:cxnLst/>
            <a:rect l="l" t="t" r="r" b="b"/>
            <a:pathLst>
              <a:path w="1074223" h="1074223">
                <a:moveTo>
                  <a:pt x="0" y="0"/>
                </a:moveTo>
                <a:lnTo>
                  <a:pt x="1074224" y="0"/>
                </a:lnTo>
                <a:lnTo>
                  <a:pt x="1074224" y="1074223"/>
                </a:lnTo>
                <a:lnTo>
                  <a:pt x="0" y="1074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197881" y="7668082"/>
            <a:ext cx="1097457" cy="1097457"/>
          </a:xfrm>
          <a:custGeom>
            <a:avLst/>
            <a:gdLst/>
            <a:ahLst/>
            <a:cxnLst/>
            <a:rect l="l" t="t" r="r" b="b"/>
            <a:pathLst>
              <a:path w="1097457" h="1097457">
                <a:moveTo>
                  <a:pt x="0" y="0"/>
                </a:moveTo>
                <a:lnTo>
                  <a:pt x="1097457" y="0"/>
                </a:lnTo>
                <a:lnTo>
                  <a:pt x="1097457" y="1097457"/>
                </a:lnTo>
                <a:lnTo>
                  <a:pt x="0" y="1097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2209498" y="1011447"/>
            <a:ext cx="13869004" cy="1012825"/>
          </a:xfrm>
          <a:prstGeom prst="rect">
            <a:avLst/>
          </a:prstGeom>
        </p:spPr>
        <p:txBody>
          <a:bodyPr lIns="0" tIns="0" rIns="0" bIns="0" rtlCol="0" anchor="t">
            <a:spAutoFit/>
          </a:bodyPr>
          <a:lstStyle/>
          <a:p>
            <a:pPr algn="l">
              <a:lnSpc>
                <a:spcPts val="7699"/>
              </a:lnSpc>
            </a:pPr>
            <a:r>
              <a:rPr lang="en-US" sz="6950" b="1">
                <a:solidFill>
                  <a:srgbClr val="FFFFFF"/>
                </a:solidFill>
                <a:latin typeface="Exo 2 Ultra-Bold"/>
                <a:ea typeface="Exo 2 Ultra-Bold"/>
                <a:cs typeface="Exo 2 Ultra-Bold"/>
                <a:sym typeface="Exo 2 Ultra-Bold"/>
              </a:rPr>
              <a:t>CONTENT</a:t>
            </a:r>
            <a:endParaRPr lang="en-US" sz="6999" b="1">
              <a:solidFill>
                <a:srgbClr val="FFFFFF"/>
              </a:solidFill>
              <a:latin typeface="Exo 2 Ultra-Bold"/>
              <a:ea typeface="Exo 2 Ultra-Bold"/>
              <a:cs typeface="Exo 2 Ultra-Bold"/>
              <a:sym typeface="Exo 2 Ultra-Bold"/>
            </a:endParaRPr>
          </a:p>
        </p:txBody>
      </p:sp>
      <p:sp>
        <p:nvSpPr>
          <p:cNvPr id="14" name="TextBox 14"/>
          <p:cNvSpPr txBox="1"/>
          <p:nvPr/>
        </p:nvSpPr>
        <p:spPr>
          <a:xfrm>
            <a:off x="10476105" y="614005"/>
            <a:ext cx="7038866" cy="389254"/>
          </a:xfrm>
          <a:prstGeom prst="rect">
            <a:avLst/>
          </a:prstGeom>
        </p:spPr>
        <p:txBody>
          <a:bodyPr lIns="0" tIns="0" rIns="0" bIns="0" rtlCol="0" anchor="t">
            <a:spAutoFit/>
          </a:bodyPr>
          <a:lstStyle/>
          <a:p>
            <a:pPr algn="r">
              <a:lnSpc>
                <a:spcPts val="3220"/>
              </a:lnSpc>
            </a:pPr>
            <a:r>
              <a:rPr lang="en-US" sz="2300" b="1">
                <a:solidFill>
                  <a:srgbClr val="FDFDFD"/>
                </a:solidFill>
                <a:latin typeface="Open Sans 1 Bold"/>
                <a:ea typeface="Open Sans 1 Bold"/>
                <a:cs typeface="Open Sans 1 Bold"/>
                <a:sym typeface="Open Sans 1 Bold"/>
              </a:rPr>
              <a:t>2024 U.S. PRESIDENTIAL ELECTION</a:t>
            </a:r>
          </a:p>
        </p:txBody>
      </p:sp>
      <p:sp>
        <p:nvSpPr>
          <p:cNvPr id="15" name="TextBox 15"/>
          <p:cNvSpPr txBox="1"/>
          <p:nvPr/>
        </p:nvSpPr>
        <p:spPr>
          <a:xfrm>
            <a:off x="3875683" y="2880713"/>
            <a:ext cx="12202819" cy="792487"/>
          </a:xfrm>
          <a:prstGeom prst="rect">
            <a:avLst/>
          </a:prstGeom>
        </p:spPr>
        <p:txBody>
          <a:bodyPr lIns="0" tIns="0" rIns="0" bIns="0" rtlCol="0" anchor="t">
            <a:spAutoFit/>
          </a:bodyPr>
          <a:lstStyle/>
          <a:p>
            <a:pPr algn="l">
              <a:lnSpc>
                <a:spcPts val="5940"/>
              </a:lnSpc>
            </a:pPr>
            <a:r>
              <a:rPr lang="en-US" sz="5400" b="1">
                <a:solidFill>
                  <a:srgbClr val="FFFFFF"/>
                </a:solidFill>
                <a:latin typeface="Exo 2 Bold"/>
                <a:ea typeface="Exo 2 Bold"/>
                <a:cs typeface="Exo 2 Bold"/>
                <a:sym typeface="Exo 2 Bold"/>
              </a:rPr>
              <a:t>INTRODUCTION</a:t>
            </a:r>
          </a:p>
        </p:txBody>
      </p:sp>
      <p:sp>
        <p:nvSpPr>
          <p:cNvPr id="16" name="TextBox 16"/>
          <p:cNvSpPr txBox="1"/>
          <p:nvPr/>
        </p:nvSpPr>
        <p:spPr>
          <a:xfrm>
            <a:off x="3875683" y="4551803"/>
            <a:ext cx="13187754" cy="792487"/>
          </a:xfrm>
          <a:prstGeom prst="rect">
            <a:avLst/>
          </a:prstGeom>
        </p:spPr>
        <p:txBody>
          <a:bodyPr lIns="0" tIns="0" rIns="0" bIns="0" rtlCol="0" anchor="t">
            <a:spAutoFit/>
          </a:bodyPr>
          <a:lstStyle/>
          <a:p>
            <a:pPr algn="l">
              <a:lnSpc>
                <a:spcPts val="5940"/>
              </a:lnSpc>
            </a:pPr>
            <a:r>
              <a:rPr lang="en-US" sz="5400" b="1">
                <a:solidFill>
                  <a:srgbClr val="FFFFFF"/>
                </a:solidFill>
                <a:latin typeface="Exo 2 Bold"/>
                <a:ea typeface="Exo 2 Bold"/>
                <a:cs typeface="Exo 2 Bold"/>
                <a:sym typeface="Exo 2 Bold"/>
              </a:rPr>
              <a:t>THE PRESIDENT &amp; THE VICE PRESIDENT</a:t>
            </a:r>
          </a:p>
        </p:txBody>
      </p:sp>
      <p:sp>
        <p:nvSpPr>
          <p:cNvPr id="17" name="TextBox 17"/>
          <p:cNvSpPr txBox="1"/>
          <p:nvPr/>
        </p:nvSpPr>
        <p:spPr>
          <a:xfrm>
            <a:off x="3875683" y="6191802"/>
            <a:ext cx="12202819" cy="792487"/>
          </a:xfrm>
          <a:prstGeom prst="rect">
            <a:avLst/>
          </a:prstGeom>
        </p:spPr>
        <p:txBody>
          <a:bodyPr lIns="0" tIns="0" rIns="0" bIns="0" rtlCol="0" anchor="t">
            <a:spAutoFit/>
          </a:bodyPr>
          <a:lstStyle/>
          <a:p>
            <a:pPr algn="l">
              <a:lnSpc>
                <a:spcPts val="5940"/>
              </a:lnSpc>
            </a:pPr>
            <a:r>
              <a:rPr lang="en-US" sz="5400" b="1">
                <a:solidFill>
                  <a:srgbClr val="FFFFFF"/>
                </a:solidFill>
                <a:latin typeface="Exo 2 Bold"/>
                <a:ea typeface="Exo 2 Bold"/>
                <a:cs typeface="Exo 2 Bold"/>
                <a:sym typeface="Exo 2 Bold"/>
              </a:rPr>
              <a:t>THE ELECTORATE</a:t>
            </a:r>
          </a:p>
        </p:txBody>
      </p:sp>
      <p:sp>
        <p:nvSpPr>
          <p:cNvPr id="18" name="TextBox 18"/>
          <p:cNvSpPr txBox="1"/>
          <p:nvPr/>
        </p:nvSpPr>
        <p:spPr>
          <a:xfrm>
            <a:off x="3875683" y="7839617"/>
            <a:ext cx="12202819" cy="792487"/>
          </a:xfrm>
          <a:prstGeom prst="rect">
            <a:avLst/>
          </a:prstGeom>
        </p:spPr>
        <p:txBody>
          <a:bodyPr lIns="0" tIns="0" rIns="0" bIns="0" rtlCol="0" anchor="t">
            <a:spAutoFit/>
          </a:bodyPr>
          <a:lstStyle/>
          <a:p>
            <a:pPr algn="l">
              <a:lnSpc>
                <a:spcPts val="5940"/>
              </a:lnSpc>
            </a:pPr>
            <a:r>
              <a:rPr lang="en-US" sz="5400" b="1">
                <a:solidFill>
                  <a:srgbClr val="FFFFFF"/>
                </a:solidFill>
                <a:latin typeface="Exo 2 Bold"/>
                <a:ea typeface="Exo 2 Bold"/>
                <a:cs typeface="Exo 2 Bold"/>
                <a:sym typeface="Exo 2 Bold"/>
              </a:rPr>
              <a:t>THE ELECTORAL PROCESS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F0000"/>
            </a:solidFill>
          </p:spPr>
          <p:txBody>
            <a:bodyPr/>
            <a:lstStyle/>
            <a:p>
              <a:endParaRPr lang="en-US"/>
            </a:p>
          </p:txBody>
        </p:sp>
        <p:sp>
          <p:nvSpPr>
            <p:cNvPr id="4" name="TextBox 4"/>
            <p:cNvSpPr txBox="1"/>
            <p:nvPr/>
          </p:nvSpPr>
          <p:spPr>
            <a:xfrm>
              <a:off x="0" y="-38100"/>
              <a:ext cx="55859" cy="1392767"/>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4984280" y="795469"/>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F0000"/>
            </a:solidFill>
          </p:spPr>
          <p:txBody>
            <a:bodyPr/>
            <a:lstStyle/>
            <a:p>
              <a:endParaRPr lang="en-US"/>
            </a:p>
          </p:txBody>
        </p:sp>
        <p:sp>
          <p:nvSpPr>
            <p:cNvPr id="7" name="TextBox 7"/>
            <p:cNvSpPr txBox="1"/>
            <p:nvPr/>
          </p:nvSpPr>
          <p:spPr>
            <a:xfrm>
              <a:off x="0" y="-38100"/>
              <a:ext cx="726478" cy="102856"/>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4705543" y="4633305"/>
            <a:ext cx="12202819" cy="1012832"/>
          </a:xfrm>
          <a:prstGeom prst="rect">
            <a:avLst/>
          </a:prstGeom>
        </p:spPr>
        <p:txBody>
          <a:bodyPr lIns="0" tIns="0" rIns="0" bIns="0" rtlCol="0" anchor="t">
            <a:spAutoFit/>
          </a:bodyPr>
          <a:lstStyle/>
          <a:p>
            <a:pPr algn="l">
              <a:lnSpc>
                <a:spcPts val="7700"/>
              </a:lnSpc>
            </a:pPr>
            <a:r>
              <a:rPr lang="en-US" sz="7000" b="1">
                <a:solidFill>
                  <a:srgbClr val="FFFFFF"/>
                </a:solidFill>
                <a:latin typeface="Exo 2 Bold"/>
                <a:ea typeface="Exo 2 Bold"/>
                <a:cs typeface="Exo 2 Bold"/>
                <a:sym typeface="Exo 2 Bold"/>
              </a:rPr>
              <a:t>INTRODUCTION</a:t>
            </a:r>
          </a:p>
        </p:txBody>
      </p:sp>
      <p:sp>
        <p:nvSpPr>
          <p:cNvPr id="9" name="TextBox 9"/>
          <p:cNvSpPr txBox="1"/>
          <p:nvPr/>
        </p:nvSpPr>
        <p:spPr>
          <a:xfrm>
            <a:off x="10806952" y="266930"/>
            <a:ext cx="7038866" cy="389254"/>
          </a:xfrm>
          <a:prstGeom prst="rect">
            <a:avLst/>
          </a:prstGeom>
        </p:spPr>
        <p:txBody>
          <a:bodyPr lIns="0" tIns="0" rIns="0" bIns="0" rtlCol="0" anchor="t">
            <a:spAutoFit/>
          </a:bodyPr>
          <a:lstStyle/>
          <a:p>
            <a:pPr algn="r">
              <a:lnSpc>
                <a:spcPts val="3220"/>
              </a:lnSpc>
            </a:pPr>
            <a:r>
              <a:rPr lang="en-US" sz="2300" b="1">
                <a:solidFill>
                  <a:srgbClr val="FDFDFD"/>
                </a:solidFill>
                <a:latin typeface="Open Sans 1 Bold"/>
                <a:ea typeface="Open Sans 1 Bold"/>
                <a:cs typeface="Open Sans 1 Bold"/>
                <a:sym typeface="Open Sans 1 Bold"/>
              </a:rPr>
              <a:t>2024 U.S. PRESIDENTIAL ELECTION</a:t>
            </a:r>
          </a:p>
        </p:txBody>
      </p:sp>
      <p:sp>
        <p:nvSpPr>
          <p:cNvPr id="11" name="Freeform 11"/>
          <p:cNvSpPr/>
          <p:nvPr/>
        </p:nvSpPr>
        <p:spPr>
          <a:xfrm>
            <a:off x="2521386" y="4584821"/>
            <a:ext cx="1117357" cy="1117357"/>
          </a:xfrm>
          <a:custGeom>
            <a:avLst/>
            <a:gdLst/>
            <a:ahLst/>
            <a:cxnLst/>
            <a:rect l="l" t="t" r="r" b="b"/>
            <a:pathLst>
              <a:path w="1117357" h="1117357">
                <a:moveTo>
                  <a:pt x="0" y="0"/>
                </a:moveTo>
                <a:lnTo>
                  <a:pt x="1117357" y="0"/>
                </a:lnTo>
                <a:lnTo>
                  <a:pt x="1117357" y="1117358"/>
                </a:lnTo>
                <a:lnTo>
                  <a:pt x="0" y="1117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D59E630B-9F62-8AAB-4E88-6C56AE113E80}"/>
              </a:ext>
            </a:extLst>
          </p:cNvPr>
          <p:cNvSpPr txBox="1"/>
          <p:nvPr/>
        </p:nvSpPr>
        <p:spPr>
          <a:xfrm>
            <a:off x="4705542" y="5512526"/>
            <a:ext cx="12202819" cy="769441"/>
          </a:xfrm>
          <a:prstGeom prst="rect">
            <a:avLst/>
          </a:prstGeom>
          <a:noFill/>
        </p:spPr>
        <p:txBody>
          <a:bodyPr wrap="square" rtlCol="0">
            <a:spAutoFit/>
          </a:bodyPr>
          <a:lstStyle/>
          <a:p>
            <a:r>
              <a:rPr lang="en-US" sz="4400" b="1">
                <a:solidFill>
                  <a:schemeClr val="bg1"/>
                </a:solidFill>
                <a:latin typeface="Exo 2" panose="020B0604020202020204"/>
              </a:rPr>
              <a:t>Organization of the U.S. federal government</a:t>
            </a:r>
            <a:endParaRPr lang="en-US" sz="4400" b="1">
              <a:latin typeface="Exo 2" panose="020B060402020202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62808" y="718460"/>
            <a:ext cx="2758345" cy="245871"/>
            <a:chOff x="0" y="0"/>
            <a:chExt cx="726478" cy="64756"/>
          </a:xfrm>
        </p:grpSpPr>
        <p:sp>
          <p:nvSpPr>
            <p:cNvPr id="7" name="Freeform 7"/>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F0000"/>
            </a:solidFill>
          </p:spPr>
          <p:txBody>
            <a:bodyPr/>
            <a:lstStyle/>
            <a:p>
              <a:endParaRPr lang="en-US"/>
            </a:p>
          </p:txBody>
        </p:sp>
        <p:sp>
          <p:nvSpPr>
            <p:cNvPr id="8" name="TextBox 8"/>
            <p:cNvSpPr txBox="1"/>
            <p:nvPr/>
          </p:nvSpPr>
          <p:spPr>
            <a:xfrm>
              <a:off x="0" y="-38100"/>
              <a:ext cx="726478" cy="10285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174274" y="2003987"/>
            <a:ext cx="12801600" cy="6401485"/>
          </a:xfrm>
          <a:custGeom>
            <a:avLst/>
            <a:gdLst/>
            <a:ahLst/>
            <a:cxnLst/>
            <a:rect l="l" t="t" r="r" b="b"/>
            <a:pathLst>
              <a:path w="8833710" h="4619596">
                <a:moveTo>
                  <a:pt x="0" y="0"/>
                </a:moveTo>
                <a:lnTo>
                  <a:pt x="8833710" y="0"/>
                </a:lnTo>
                <a:lnTo>
                  <a:pt x="8833710" y="4619596"/>
                </a:lnTo>
                <a:lnTo>
                  <a:pt x="0" y="4619596"/>
                </a:lnTo>
                <a:lnTo>
                  <a:pt x="0" y="0"/>
                </a:lnTo>
                <a:close/>
              </a:path>
            </a:pathLst>
          </a:custGeom>
          <a:blipFill>
            <a:blip r:embed="rId2"/>
            <a:stretch>
              <a:fillRect/>
            </a:stretch>
          </a:blipFill>
        </p:spPr>
        <p:txBody>
          <a:bodyPr/>
          <a:lstStyle/>
          <a:p>
            <a:endParaRPr lang="en-US"/>
          </a:p>
        </p:txBody>
      </p:sp>
      <p:sp>
        <p:nvSpPr>
          <p:cNvPr id="12" name="TextBox 12"/>
          <p:cNvSpPr txBox="1"/>
          <p:nvPr/>
        </p:nvSpPr>
        <p:spPr>
          <a:xfrm>
            <a:off x="3558855" y="8283013"/>
            <a:ext cx="12032438" cy="1192634"/>
          </a:xfrm>
          <a:prstGeom prst="rect">
            <a:avLst/>
          </a:prstGeom>
        </p:spPr>
        <p:txBody>
          <a:bodyPr wrap="square" lIns="0" tIns="0" rIns="0" bIns="0" rtlCol="0" anchor="t">
            <a:spAutoFit/>
          </a:bodyPr>
          <a:lstStyle/>
          <a:p>
            <a:pPr algn="l">
              <a:lnSpc>
                <a:spcPts val="3359"/>
              </a:lnSpc>
            </a:pPr>
            <a:r>
              <a:rPr lang="en-US" sz="2399">
                <a:solidFill>
                  <a:srgbClr val="FFFFFF"/>
                </a:solidFill>
                <a:latin typeface="Exo 2"/>
                <a:ea typeface="Exo 2"/>
                <a:cs typeface="Exo 2"/>
                <a:sym typeface="Exo 2"/>
              </a:rPr>
              <a:t>​</a:t>
            </a:r>
            <a:endParaRPr lang="en-US" sz="2399" b="1">
              <a:solidFill>
                <a:srgbClr val="FFFFFF"/>
              </a:solidFill>
              <a:latin typeface="Exo 2 Bold"/>
              <a:ea typeface="Exo 2 Bold"/>
              <a:cs typeface="Exo 2 Bold"/>
              <a:sym typeface="Exo 2 Bold"/>
            </a:endParaRPr>
          </a:p>
          <a:p>
            <a:pPr algn="ctr">
              <a:lnSpc>
                <a:spcPts val="3359"/>
              </a:lnSpc>
            </a:pPr>
            <a:r>
              <a:rPr lang="en-US" sz="2350">
                <a:solidFill>
                  <a:srgbClr val="FFFFFF"/>
                </a:solidFill>
                <a:latin typeface="Exo 2"/>
                <a:ea typeface="Exo 2"/>
                <a:cs typeface="Exo 2"/>
                <a:sym typeface="Exo 2"/>
              </a:rPr>
              <a:t>This ensures that no individual or group has too much power.</a:t>
            </a:r>
            <a:endParaRPr lang="en-US" sz="2350">
              <a:solidFill>
                <a:srgbClr val="FFFFFF"/>
              </a:solidFill>
              <a:latin typeface="Exo 2"/>
              <a:ea typeface="Exo 2"/>
              <a:cs typeface="Exo 2"/>
            </a:endParaRPr>
          </a:p>
          <a:p>
            <a:pPr algn="l">
              <a:lnSpc>
                <a:spcPts val="2520"/>
              </a:lnSpc>
            </a:pPr>
            <a:endParaRPr lang="en-US" sz="2399">
              <a:solidFill>
                <a:srgbClr val="FFFFFF"/>
              </a:solidFill>
              <a:latin typeface="Exo 2"/>
              <a:ea typeface="Exo 2"/>
              <a:cs typeface="Exo 2"/>
              <a:sym typeface="Exo 2"/>
            </a:endParaRPr>
          </a:p>
        </p:txBody>
      </p:sp>
      <p:sp>
        <p:nvSpPr>
          <p:cNvPr id="13" name="TextBox 13"/>
          <p:cNvSpPr txBox="1"/>
          <p:nvPr/>
        </p:nvSpPr>
        <p:spPr>
          <a:xfrm>
            <a:off x="10982287" y="225868"/>
            <a:ext cx="7038866" cy="389254"/>
          </a:xfrm>
          <a:prstGeom prst="rect">
            <a:avLst/>
          </a:prstGeom>
        </p:spPr>
        <p:txBody>
          <a:bodyPr lIns="0" tIns="0" rIns="0" bIns="0" rtlCol="0" anchor="t">
            <a:spAutoFit/>
          </a:bodyPr>
          <a:lstStyle/>
          <a:p>
            <a:pPr algn="r">
              <a:lnSpc>
                <a:spcPts val="3220"/>
              </a:lnSpc>
            </a:pPr>
            <a:r>
              <a:rPr lang="en-US" sz="2300" b="1">
                <a:solidFill>
                  <a:srgbClr val="FDFDFD"/>
                </a:solidFill>
                <a:latin typeface="Open Sans 1 Bold"/>
                <a:ea typeface="Open Sans 1 Bold"/>
                <a:cs typeface="Open Sans 1 Bold"/>
                <a:sym typeface="Open Sans 1 Bold"/>
              </a:rPr>
              <a:t>2024 U.S. PRESIDENTIAL ELECTION</a:t>
            </a:r>
          </a:p>
        </p:txBody>
      </p:sp>
      <p:sp>
        <p:nvSpPr>
          <p:cNvPr id="14" name="TextBox 13">
            <a:extLst>
              <a:ext uri="{FF2B5EF4-FFF2-40B4-BE49-F238E27FC236}">
                <a16:creationId xmlns:a16="http://schemas.microsoft.com/office/drawing/2014/main" id="{A56F7BBA-737D-19DF-5B0C-1A117A27B635}"/>
              </a:ext>
            </a:extLst>
          </p:cNvPr>
          <p:cNvSpPr txBox="1"/>
          <p:nvPr/>
        </p:nvSpPr>
        <p:spPr>
          <a:xfrm>
            <a:off x="1028700" y="891222"/>
            <a:ext cx="12801601"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Exo 2"/>
                <a:ea typeface="Exo 2"/>
                <a:cs typeface="Exo 2"/>
                <a:sym typeface="Exo 2"/>
              </a:rPr>
              <a:t>The U.S. federal government is divided by the Constitution into three branches: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62808" y="718460"/>
            <a:ext cx="2758345" cy="245871"/>
            <a:chOff x="0" y="0"/>
            <a:chExt cx="726478" cy="64756"/>
          </a:xfrm>
        </p:grpSpPr>
        <p:sp>
          <p:nvSpPr>
            <p:cNvPr id="7" name="Freeform 7"/>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F0000"/>
            </a:solidFill>
          </p:spPr>
          <p:txBody>
            <a:bodyPr/>
            <a:lstStyle/>
            <a:p>
              <a:endParaRPr lang="en-US"/>
            </a:p>
          </p:txBody>
        </p:sp>
        <p:sp>
          <p:nvSpPr>
            <p:cNvPr id="8" name="TextBox 8"/>
            <p:cNvSpPr txBox="1"/>
            <p:nvPr/>
          </p:nvSpPr>
          <p:spPr>
            <a:xfrm>
              <a:off x="0" y="-38100"/>
              <a:ext cx="726478" cy="10285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720047" y="770570"/>
            <a:ext cx="14714493" cy="474489"/>
          </a:xfrm>
          <a:prstGeom prst="rect">
            <a:avLst/>
          </a:prstGeom>
        </p:spPr>
        <p:txBody>
          <a:bodyPr wrap="square"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Legislative Branch : Senate and House of Representatives</a:t>
            </a:r>
          </a:p>
        </p:txBody>
      </p:sp>
      <p:sp>
        <p:nvSpPr>
          <p:cNvPr id="12" name="TextBox 12"/>
          <p:cNvSpPr txBox="1"/>
          <p:nvPr/>
        </p:nvSpPr>
        <p:spPr>
          <a:xfrm>
            <a:off x="3402102" y="8720616"/>
            <a:ext cx="12032438" cy="756617"/>
          </a:xfrm>
          <a:prstGeom prst="rect">
            <a:avLst/>
          </a:prstGeom>
        </p:spPr>
        <p:txBody>
          <a:bodyPr wrap="square" lIns="0" tIns="0" rIns="0" bIns="0" rtlCol="0" anchor="t">
            <a:spAutoFit/>
          </a:bodyPr>
          <a:lstStyle/>
          <a:p>
            <a:pPr algn="l">
              <a:lnSpc>
                <a:spcPts val="3359"/>
              </a:lnSpc>
            </a:pPr>
            <a:r>
              <a:rPr lang="en-US" sz="2399">
                <a:solidFill>
                  <a:srgbClr val="FFFFFF"/>
                </a:solidFill>
                <a:latin typeface="Exo 2"/>
                <a:ea typeface="Exo 2"/>
                <a:cs typeface="Exo 2"/>
                <a:sym typeface="Exo 2"/>
              </a:rPr>
              <a:t>​</a:t>
            </a:r>
            <a:endParaRPr lang="en-US" sz="2399" b="1">
              <a:solidFill>
                <a:srgbClr val="FFFFFF"/>
              </a:solidFill>
              <a:latin typeface="Exo 2 Bold"/>
              <a:ea typeface="Exo 2 Bold"/>
              <a:cs typeface="Exo 2 Bold"/>
              <a:sym typeface="Exo 2 Bold"/>
            </a:endParaRPr>
          </a:p>
          <a:p>
            <a:pPr algn="l">
              <a:lnSpc>
                <a:spcPts val="2520"/>
              </a:lnSpc>
            </a:pPr>
            <a:endParaRPr lang="en-US" sz="2399">
              <a:solidFill>
                <a:srgbClr val="FFFFFF"/>
              </a:solidFill>
              <a:latin typeface="Exo 2"/>
              <a:ea typeface="Exo 2"/>
              <a:cs typeface="Exo 2"/>
              <a:sym typeface="Exo 2"/>
            </a:endParaRPr>
          </a:p>
        </p:txBody>
      </p:sp>
      <p:sp>
        <p:nvSpPr>
          <p:cNvPr id="13" name="TextBox 13"/>
          <p:cNvSpPr txBox="1"/>
          <p:nvPr/>
        </p:nvSpPr>
        <p:spPr>
          <a:xfrm>
            <a:off x="10982287" y="225868"/>
            <a:ext cx="7038866" cy="389254"/>
          </a:xfrm>
          <a:prstGeom prst="rect">
            <a:avLst/>
          </a:prstGeom>
        </p:spPr>
        <p:txBody>
          <a:bodyPr lIns="0" tIns="0" rIns="0" bIns="0" rtlCol="0" anchor="t">
            <a:spAutoFit/>
          </a:bodyPr>
          <a:lstStyle/>
          <a:p>
            <a:pPr algn="r">
              <a:lnSpc>
                <a:spcPts val="3220"/>
              </a:lnSpc>
            </a:pPr>
            <a:r>
              <a:rPr lang="en-US" sz="2300" b="1">
                <a:solidFill>
                  <a:srgbClr val="FDFDFD"/>
                </a:solidFill>
                <a:latin typeface="Open Sans 1 Bold"/>
                <a:ea typeface="Open Sans 1 Bold"/>
                <a:cs typeface="Open Sans 1 Bold"/>
                <a:sym typeface="Open Sans 1 Bold"/>
              </a:rPr>
              <a:t>2024 U.S. PRESIDENTIAL ELECTION</a:t>
            </a:r>
          </a:p>
        </p:txBody>
      </p:sp>
      <p:sp>
        <p:nvSpPr>
          <p:cNvPr id="18" name="TextBox 17">
            <a:extLst>
              <a:ext uri="{FF2B5EF4-FFF2-40B4-BE49-F238E27FC236}">
                <a16:creationId xmlns:a16="http://schemas.microsoft.com/office/drawing/2014/main" id="{E4E37801-DB27-B84A-7D76-80C45408618C}"/>
              </a:ext>
            </a:extLst>
          </p:cNvPr>
          <p:cNvSpPr txBox="1"/>
          <p:nvPr/>
        </p:nvSpPr>
        <p:spPr>
          <a:xfrm>
            <a:off x="1023643" y="7085635"/>
            <a:ext cx="9001713" cy="2215991"/>
          </a:xfrm>
          <a:prstGeom prst="rect">
            <a:avLst/>
          </a:prstGeom>
          <a:noFill/>
        </p:spPr>
        <p:txBody>
          <a:bodyPr wrap="square" lIns="91440" tIns="45720" rIns="91440" bIns="45720" numCol="1" rtlCol="0" anchor="t">
            <a:spAutoFit/>
          </a:bodyPr>
          <a:lstStyle/>
          <a:p>
            <a:pPr lvl="1" algn="ctr"/>
            <a:r>
              <a:rPr lang="en-US" sz="2400" b="1">
                <a:solidFill>
                  <a:schemeClr val="bg1"/>
                </a:solidFill>
                <a:latin typeface="Exo 2" panose="020B0604020202020204" charset="0"/>
              </a:rPr>
              <a:t>                                                                         </a:t>
            </a:r>
            <a:endParaRPr lang="en-US" sz="2400" u="sng">
              <a:solidFill>
                <a:schemeClr val="bg1"/>
              </a:solidFill>
              <a:latin typeface="Exo 2" panose="020B0604020202020204" charset="0"/>
            </a:endParaRPr>
          </a:p>
          <a:p>
            <a:pPr lvl="2"/>
            <a:r>
              <a:rPr lang="en-US" sz="2400" b="1">
                <a:solidFill>
                  <a:schemeClr val="bg1"/>
                </a:solidFill>
                <a:latin typeface="Exo 2" panose="020B0604020202020204" charset="0"/>
              </a:rPr>
              <a:t>House of Representatives:</a:t>
            </a:r>
          </a:p>
          <a:p>
            <a:pPr marL="1257300" lvl="2" indent="-342900">
              <a:buFont typeface="Wingdings" panose="05000000000000000000" pitchFamily="2" charset="2"/>
              <a:buChar char="Ø"/>
            </a:pPr>
            <a:r>
              <a:rPr lang="en-US" sz="2400">
                <a:solidFill>
                  <a:schemeClr val="bg1"/>
                </a:solidFill>
                <a:latin typeface="Exo 2" panose="020B0604020202020204" charset="0"/>
              </a:rPr>
              <a:t>All 435 seats on the ballot.</a:t>
            </a:r>
          </a:p>
          <a:p>
            <a:pPr marL="1257300" lvl="2" indent="-342900">
              <a:buFont typeface="Wingdings" panose="05000000000000000000" pitchFamily="2" charset="2"/>
              <a:buChar char="Ø"/>
            </a:pPr>
            <a:r>
              <a:rPr lang="en-US" sz="2400">
                <a:solidFill>
                  <a:schemeClr val="bg1"/>
                </a:solidFill>
                <a:latin typeface="Exo 2" panose="020B0604020202020204" charset="0"/>
              </a:rPr>
              <a:t>Every two years, voters elect new representatives for two-year terms.</a:t>
            </a:r>
          </a:p>
          <a:p>
            <a:pPr lvl="2"/>
            <a:endParaRPr lang="en-US">
              <a:solidFill>
                <a:schemeClr val="bg1"/>
              </a:solidFill>
              <a:latin typeface="Exo 2"/>
            </a:endParaRPr>
          </a:p>
        </p:txBody>
      </p:sp>
      <p:sp>
        <p:nvSpPr>
          <p:cNvPr id="19" name="TextBox 18">
            <a:extLst>
              <a:ext uri="{FF2B5EF4-FFF2-40B4-BE49-F238E27FC236}">
                <a16:creationId xmlns:a16="http://schemas.microsoft.com/office/drawing/2014/main" id="{2A1BD7FA-49F1-A29C-2C2B-8DCE2BF3DC9B}"/>
              </a:ext>
            </a:extLst>
          </p:cNvPr>
          <p:cNvSpPr txBox="1"/>
          <p:nvPr/>
        </p:nvSpPr>
        <p:spPr>
          <a:xfrm>
            <a:off x="7259865" y="2280994"/>
            <a:ext cx="10829110" cy="3892732"/>
          </a:xfrm>
          <a:prstGeom prst="rect">
            <a:avLst/>
          </a:prstGeom>
          <a:noFill/>
        </p:spPr>
        <p:txBody>
          <a:bodyPr wrap="square" rtlCol="0">
            <a:spAutoFit/>
          </a:bodyPr>
          <a:lstStyle/>
          <a:p>
            <a:pPr lvl="1">
              <a:lnSpc>
                <a:spcPct val="200000"/>
              </a:lnSpc>
            </a:pPr>
            <a:r>
              <a:rPr lang="en-US" sz="2400" b="1">
                <a:solidFill>
                  <a:schemeClr val="bg1"/>
                </a:solidFill>
                <a:latin typeface="Exo 2" panose="020B0604020202020204" charset="0"/>
              </a:rPr>
              <a:t>	</a:t>
            </a:r>
            <a:r>
              <a:rPr lang="en-US" sz="2400" b="1" u="sng">
                <a:solidFill>
                  <a:schemeClr val="bg1"/>
                </a:solidFill>
                <a:latin typeface="Exo 2" panose="020B0604020202020204" charset="0"/>
              </a:rPr>
              <a:t>Powers:</a:t>
            </a:r>
            <a:endParaRPr lang="en-US" sz="2400" u="sng">
              <a:solidFill>
                <a:schemeClr val="bg1"/>
              </a:solidFill>
              <a:latin typeface="Exo 2" panose="020B0604020202020204" charset="0"/>
            </a:endParaRPr>
          </a:p>
          <a:p>
            <a:pPr marL="800100" lvl="1" indent="-342900">
              <a:lnSpc>
                <a:spcPct val="200000"/>
              </a:lnSpc>
              <a:buFont typeface="Wingdings" panose="05000000000000000000" pitchFamily="2" charset="2"/>
              <a:buChar char="Ø"/>
            </a:pPr>
            <a:r>
              <a:rPr lang="en-US" sz="2400" b="1">
                <a:solidFill>
                  <a:schemeClr val="bg1"/>
                </a:solidFill>
                <a:latin typeface="Exo 2" panose="020B0604020202020204" charset="0"/>
              </a:rPr>
              <a:t>Make Laws:</a:t>
            </a:r>
            <a:r>
              <a:rPr lang="en-US" sz="2400">
                <a:solidFill>
                  <a:schemeClr val="bg1"/>
                </a:solidFill>
                <a:latin typeface="Exo 2" panose="020B0604020202020204" charset="0"/>
              </a:rPr>
              <a:t> Both chambers must agree </a:t>
            </a:r>
          </a:p>
          <a:p>
            <a:pPr marL="800100" lvl="1" indent="-342900">
              <a:lnSpc>
                <a:spcPct val="200000"/>
              </a:lnSpc>
              <a:buFont typeface="Wingdings" panose="05000000000000000000" pitchFamily="2" charset="2"/>
              <a:buChar char="Ø"/>
            </a:pPr>
            <a:r>
              <a:rPr lang="en-US" sz="2400" b="1">
                <a:solidFill>
                  <a:schemeClr val="bg1"/>
                </a:solidFill>
                <a:latin typeface="Exo 2" panose="020B0604020202020204" charset="0"/>
              </a:rPr>
              <a:t>Ratify Treaties:</a:t>
            </a:r>
            <a:r>
              <a:rPr lang="en-US" sz="2400">
                <a:solidFill>
                  <a:schemeClr val="bg1"/>
                </a:solidFill>
                <a:latin typeface="Exo 2" panose="020B0604020202020204" charset="0"/>
              </a:rPr>
              <a:t> The Senate approves international treaties.</a:t>
            </a:r>
          </a:p>
          <a:p>
            <a:pPr marL="800100" lvl="1" indent="-342900">
              <a:lnSpc>
                <a:spcPct val="150000"/>
              </a:lnSpc>
              <a:buFont typeface="Wingdings" panose="05000000000000000000" pitchFamily="2" charset="2"/>
              <a:buChar char="Ø"/>
            </a:pPr>
            <a:r>
              <a:rPr lang="en-US" sz="2400" b="1">
                <a:solidFill>
                  <a:schemeClr val="bg1"/>
                </a:solidFill>
                <a:latin typeface="Exo 2" panose="020B0604020202020204" charset="0"/>
              </a:rPr>
              <a:t>Approve Presidential Appointments:</a:t>
            </a:r>
            <a:r>
              <a:rPr lang="en-US" sz="2400">
                <a:solidFill>
                  <a:schemeClr val="bg1"/>
                </a:solidFill>
                <a:latin typeface="Exo 2" panose="020B0604020202020204" charset="0"/>
              </a:rPr>
              <a:t> The Senate confirms presidential nominees (judges, cabinet members, etc.).</a:t>
            </a:r>
          </a:p>
          <a:p>
            <a:pPr>
              <a:lnSpc>
                <a:spcPct val="200000"/>
              </a:lnSpc>
            </a:pPr>
            <a:endParaRPr lang="en-US"/>
          </a:p>
        </p:txBody>
      </p:sp>
      <p:pic>
        <p:nvPicPr>
          <p:cNvPr id="27" name="Graphic 26" descr="Scales of justice outline">
            <a:extLst>
              <a:ext uri="{FF2B5EF4-FFF2-40B4-BE49-F238E27FC236}">
                <a16:creationId xmlns:a16="http://schemas.microsoft.com/office/drawing/2014/main" id="{9B6A7D43-470E-9AA4-7CDB-B884DE62A7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82987" y="3210835"/>
            <a:ext cx="610863" cy="610863"/>
          </a:xfrm>
          <a:prstGeom prst="rect">
            <a:avLst/>
          </a:prstGeom>
        </p:spPr>
      </p:pic>
      <p:pic>
        <p:nvPicPr>
          <p:cNvPr id="29" name="Graphic 28" descr="Document outline">
            <a:extLst>
              <a:ext uri="{FF2B5EF4-FFF2-40B4-BE49-F238E27FC236}">
                <a16:creationId xmlns:a16="http://schemas.microsoft.com/office/drawing/2014/main" id="{9961D31B-D718-E4F2-7E0F-B3F49A3224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6808" y="3963149"/>
            <a:ext cx="528870" cy="528870"/>
          </a:xfrm>
          <a:prstGeom prst="rect">
            <a:avLst/>
          </a:prstGeom>
        </p:spPr>
      </p:pic>
      <p:pic>
        <p:nvPicPr>
          <p:cNvPr id="30" name="Picture 29">
            <a:extLst>
              <a:ext uri="{FF2B5EF4-FFF2-40B4-BE49-F238E27FC236}">
                <a16:creationId xmlns:a16="http://schemas.microsoft.com/office/drawing/2014/main" id="{AD87B5ED-1787-D44B-849F-6E1FD659DB79}"/>
              </a:ext>
            </a:extLst>
          </p:cNvPr>
          <p:cNvPicPr>
            <a:picLocks noChangeAspect="1"/>
          </p:cNvPicPr>
          <p:nvPr/>
        </p:nvPicPr>
        <p:blipFill>
          <a:blip r:embed="rId7"/>
          <a:stretch>
            <a:fillRect/>
          </a:stretch>
        </p:blipFill>
        <p:spPr>
          <a:xfrm>
            <a:off x="7056158" y="4633470"/>
            <a:ext cx="664522" cy="670618"/>
          </a:xfrm>
          <a:prstGeom prst="rect">
            <a:avLst/>
          </a:prstGeom>
        </p:spPr>
      </p:pic>
      <p:pic>
        <p:nvPicPr>
          <p:cNvPr id="31" name="Picture 30">
            <a:extLst>
              <a:ext uri="{FF2B5EF4-FFF2-40B4-BE49-F238E27FC236}">
                <a16:creationId xmlns:a16="http://schemas.microsoft.com/office/drawing/2014/main" id="{2ADF807A-8895-A520-0516-68F95E5377AE}"/>
              </a:ext>
            </a:extLst>
          </p:cNvPr>
          <p:cNvPicPr>
            <a:picLocks noChangeAspect="1"/>
          </p:cNvPicPr>
          <p:nvPr/>
        </p:nvPicPr>
        <p:blipFill>
          <a:blip r:embed="rId8"/>
          <a:stretch>
            <a:fillRect/>
          </a:stretch>
        </p:blipFill>
        <p:spPr>
          <a:xfrm>
            <a:off x="536337" y="1902697"/>
            <a:ext cx="6199698" cy="4649774"/>
          </a:xfrm>
          <a:prstGeom prst="rect">
            <a:avLst/>
          </a:prstGeom>
        </p:spPr>
      </p:pic>
      <p:sp>
        <p:nvSpPr>
          <p:cNvPr id="1024" name="Rectangle 1023">
            <a:extLst>
              <a:ext uri="{FF2B5EF4-FFF2-40B4-BE49-F238E27FC236}">
                <a16:creationId xmlns:a16="http://schemas.microsoft.com/office/drawing/2014/main" id="{65BCCA54-FA6E-CF8C-6A57-92796F477202}"/>
              </a:ext>
            </a:extLst>
          </p:cNvPr>
          <p:cNvSpPr/>
          <p:nvPr/>
        </p:nvSpPr>
        <p:spPr>
          <a:xfrm>
            <a:off x="720047" y="4412026"/>
            <a:ext cx="952930" cy="2797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1025" name="Picture 1024">
            <a:extLst>
              <a:ext uri="{FF2B5EF4-FFF2-40B4-BE49-F238E27FC236}">
                <a16:creationId xmlns:a16="http://schemas.microsoft.com/office/drawing/2014/main" id="{AEA80D90-341C-70DD-1575-12A5C399D3F1}"/>
              </a:ext>
            </a:extLst>
          </p:cNvPr>
          <p:cNvPicPr>
            <a:picLocks noChangeAspect="1"/>
          </p:cNvPicPr>
          <p:nvPr/>
        </p:nvPicPr>
        <p:blipFill>
          <a:blip r:embed="rId9"/>
          <a:stretch>
            <a:fillRect/>
          </a:stretch>
        </p:blipFill>
        <p:spPr>
          <a:xfrm>
            <a:off x="5534783" y="4341561"/>
            <a:ext cx="975445" cy="420697"/>
          </a:xfrm>
          <a:prstGeom prst="rect">
            <a:avLst/>
          </a:prstGeom>
        </p:spPr>
      </p:pic>
      <p:sp>
        <p:nvSpPr>
          <p:cNvPr id="9" name="TextBox 8">
            <a:extLst>
              <a:ext uri="{FF2B5EF4-FFF2-40B4-BE49-F238E27FC236}">
                <a16:creationId xmlns:a16="http://schemas.microsoft.com/office/drawing/2014/main" id="{3ED0A1A8-6C4A-00DC-12EE-A2264A7A7FF3}"/>
              </a:ext>
            </a:extLst>
          </p:cNvPr>
          <p:cNvSpPr txBox="1"/>
          <p:nvPr/>
        </p:nvSpPr>
        <p:spPr>
          <a:xfrm>
            <a:off x="10851424" y="7490389"/>
            <a:ext cx="63137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Exo 2"/>
                <a:cs typeface="Calibri"/>
              </a:rPr>
              <a:t>Senate : </a:t>
            </a:r>
          </a:p>
          <a:p>
            <a:pPr marL="457200" indent="-457200">
              <a:buFont typeface="Wingdings"/>
              <a:buChar char="Ø"/>
            </a:pPr>
            <a:r>
              <a:rPr lang="en-US" sz="2400">
                <a:solidFill>
                  <a:schemeClr val="bg1"/>
                </a:solidFill>
                <a:latin typeface="Exo 2"/>
                <a:cs typeface="Calibri"/>
              </a:rPr>
              <a:t>34 of 100 seats on the ballot </a:t>
            </a:r>
          </a:p>
          <a:p>
            <a:pPr marL="457200" indent="-457200">
              <a:buFont typeface="Wingdings"/>
              <a:buChar char="Ø"/>
            </a:pPr>
            <a:r>
              <a:rPr lang="en-US" sz="2400">
                <a:solidFill>
                  <a:schemeClr val="bg1"/>
                </a:solidFill>
                <a:latin typeface="Exo 2"/>
                <a:cs typeface="Calibri"/>
              </a:rPr>
              <a:t>Staggered terms</a:t>
            </a:r>
          </a:p>
        </p:txBody>
      </p:sp>
      <p:sp>
        <p:nvSpPr>
          <p:cNvPr id="5" name="TextBox 4">
            <a:extLst>
              <a:ext uri="{FF2B5EF4-FFF2-40B4-BE49-F238E27FC236}">
                <a16:creationId xmlns:a16="http://schemas.microsoft.com/office/drawing/2014/main" id="{0DF8A0A8-2C4D-247E-AB1D-0654D412A63B}"/>
              </a:ext>
            </a:extLst>
          </p:cNvPr>
          <p:cNvSpPr txBox="1"/>
          <p:nvPr/>
        </p:nvSpPr>
        <p:spPr>
          <a:xfrm>
            <a:off x="7082987" y="6753497"/>
            <a:ext cx="3145230" cy="461665"/>
          </a:xfrm>
          <a:prstGeom prst="rect">
            <a:avLst/>
          </a:prstGeom>
          <a:noFill/>
        </p:spPr>
        <p:txBody>
          <a:bodyPr wrap="square" rtlCol="0">
            <a:spAutoFit/>
          </a:bodyPr>
          <a:lstStyle/>
          <a:p>
            <a:r>
              <a:rPr lang="en-US" sz="2400" b="1" u="sng">
                <a:solidFill>
                  <a:schemeClr val="bg1"/>
                </a:solidFill>
                <a:latin typeface="Exo 2" panose="020B0604020202020204"/>
              </a:rPr>
              <a:t>Elections in 2024</a:t>
            </a:r>
          </a:p>
        </p:txBody>
      </p:sp>
    </p:spTree>
    <p:extLst>
      <p:ext uri="{BB962C8B-B14F-4D97-AF65-F5344CB8AC3E}">
        <p14:creationId xmlns:p14="http://schemas.microsoft.com/office/powerpoint/2010/main" val="4055150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4847"/>
            <a:ext cx="1856645" cy="68071"/>
            <a:chOff x="0" y="0"/>
            <a:chExt cx="488993" cy="17928"/>
          </a:xfrm>
        </p:grpSpPr>
        <p:sp>
          <p:nvSpPr>
            <p:cNvPr id="3" name="Freeform 3"/>
            <p:cNvSpPr/>
            <p:nvPr/>
          </p:nvSpPr>
          <p:spPr>
            <a:xfrm>
              <a:off x="0" y="0"/>
              <a:ext cx="488993" cy="17928"/>
            </a:xfrm>
            <a:custGeom>
              <a:avLst/>
              <a:gdLst/>
              <a:ahLst/>
              <a:cxnLst/>
              <a:rect l="l" t="t" r="r" b="b"/>
              <a:pathLst>
                <a:path w="488993" h="17928">
                  <a:moveTo>
                    <a:pt x="0" y="0"/>
                  </a:moveTo>
                  <a:lnTo>
                    <a:pt x="488993" y="0"/>
                  </a:lnTo>
                  <a:lnTo>
                    <a:pt x="488993" y="17928"/>
                  </a:lnTo>
                  <a:lnTo>
                    <a:pt x="0" y="17928"/>
                  </a:lnTo>
                  <a:close/>
                </a:path>
              </a:pathLst>
            </a:custGeom>
            <a:solidFill>
              <a:srgbClr val="FF0000"/>
            </a:solidFill>
          </p:spPr>
          <p:txBody>
            <a:bodyPr/>
            <a:lstStyle/>
            <a:p>
              <a:endParaRPr lang="en-US"/>
            </a:p>
          </p:txBody>
        </p:sp>
        <p:sp>
          <p:nvSpPr>
            <p:cNvPr id="4" name="TextBox 4"/>
            <p:cNvSpPr txBox="1"/>
            <p:nvPr/>
          </p:nvSpPr>
          <p:spPr>
            <a:xfrm>
              <a:off x="0" y="-38100"/>
              <a:ext cx="488993" cy="56028"/>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62808" y="718460"/>
            <a:ext cx="2758345" cy="245871"/>
            <a:chOff x="0" y="0"/>
            <a:chExt cx="726478" cy="64756"/>
          </a:xfrm>
        </p:grpSpPr>
        <p:sp>
          <p:nvSpPr>
            <p:cNvPr id="7" name="Freeform 7"/>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FF0000"/>
            </a:solidFill>
          </p:spPr>
          <p:txBody>
            <a:bodyPr/>
            <a:lstStyle/>
            <a:p>
              <a:endParaRPr lang="en-US"/>
            </a:p>
          </p:txBody>
        </p:sp>
        <p:sp>
          <p:nvSpPr>
            <p:cNvPr id="8" name="TextBox 8"/>
            <p:cNvSpPr txBox="1"/>
            <p:nvPr/>
          </p:nvSpPr>
          <p:spPr>
            <a:xfrm>
              <a:off x="0" y="-38100"/>
              <a:ext cx="726478" cy="102856"/>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000125" y="796817"/>
            <a:ext cx="11513798" cy="474489"/>
          </a:xfrm>
          <a:prstGeom prst="rect">
            <a:avLst/>
          </a:prstGeom>
        </p:spPr>
        <p:txBody>
          <a:bodyPr lIns="0" tIns="0" rIns="0" bIns="0" rtlCol="0" anchor="t">
            <a:spAutoFit/>
          </a:bodyPr>
          <a:lstStyle/>
          <a:p>
            <a:pPr algn="l">
              <a:lnSpc>
                <a:spcPts val="3662"/>
              </a:lnSpc>
            </a:pPr>
            <a:r>
              <a:rPr lang="en-US" sz="3896" b="1">
                <a:solidFill>
                  <a:srgbClr val="FFFFFF"/>
                </a:solidFill>
                <a:latin typeface="Exo 2 Bold"/>
                <a:ea typeface="Exo 2 Bold"/>
                <a:cs typeface="Exo 2 Bold"/>
                <a:sym typeface="Exo 2 Bold"/>
              </a:rPr>
              <a:t>Judicial Branch : The Supreme Court</a:t>
            </a:r>
          </a:p>
        </p:txBody>
      </p:sp>
      <p:sp>
        <p:nvSpPr>
          <p:cNvPr id="13" name="TextBox 13"/>
          <p:cNvSpPr txBox="1"/>
          <p:nvPr/>
        </p:nvSpPr>
        <p:spPr>
          <a:xfrm>
            <a:off x="10982287" y="225868"/>
            <a:ext cx="7038866" cy="389254"/>
          </a:xfrm>
          <a:prstGeom prst="rect">
            <a:avLst/>
          </a:prstGeom>
        </p:spPr>
        <p:txBody>
          <a:bodyPr lIns="0" tIns="0" rIns="0" bIns="0" rtlCol="0" anchor="t">
            <a:spAutoFit/>
          </a:bodyPr>
          <a:lstStyle/>
          <a:p>
            <a:pPr algn="r">
              <a:lnSpc>
                <a:spcPts val="3220"/>
              </a:lnSpc>
            </a:pPr>
            <a:r>
              <a:rPr lang="en-US" sz="2300" b="1">
                <a:solidFill>
                  <a:srgbClr val="FDFDFD"/>
                </a:solidFill>
                <a:latin typeface="Open Sans 1 Bold"/>
                <a:ea typeface="Open Sans 1 Bold"/>
                <a:cs typeface="Open Sans 1 Bold"/>
                <a:sym typeface="Open Sans 1 Bold"/>
              </a:rPr>
              <a:t>2024 U.S. PRESIDENTIAL ELECTION</a:t>
            </a:r>
          </a:p>
        </p:txBody>
      </p:sp>
      <p:pic>
        <p:nvPicPr>
          <p:cNvPr id="16" name="Picture 15">
            <a:extLst>
              <a:ext uri="{FF2B5EF4-FFF2-40B4-BE49-F238E27FC236}">
                <a16:creationId xmlns:a16="http://schemas.microsoft.com/office/drawing/2014/main" id="{DF6316A3-ED18-5609-1CD6-CF18ECA470C5}"/>
              </a:ext>
            </a:extLst>
          </p:cNvPr>
          <p:cNvPicPr>
            <a:picLocks noChangeAspect="1"/>
          </p:cNvPicPr>
          <p:nvPr/>
        </p:nvPicPr>
        <p:blipFill>
          <a:blip r:embed="rId2"/>
          <a:stretch>
            <a:fillRect/>
          </a:stretch>
        </p:blipFill>
        <p:spPr>
          <a:xfrm>
            <a:off x="5348987" y="3004105"/>
            <a:ext cx="975445" cy="445047"/>
          </a:xfrm>
          <a:prstGeom prst="rect">
            <a:avLst/>
          </a:prstGeom>
        </p:spPr>
      </p:pic>
      <p:pic>
        <p:nvPicPr>
          <p:cNvPr id="17" name="Picture 16">
            <a:extLst>
              <a:ext uri="{FF2B5EF4-FFF2-40B4-BE49-F238E27FC236}">
                <a16:creationId xmlns:a16="http://schemas.microsoft.com/office/drawing/2014/main" id="{49A5BB43-BA42-7184-7FC8-C852FC02ED4D}"/>
              </a:ext>
            </a:extLst>
          </p:cNvPr>
          <p:cNvPicPr>
            <a:picLocks noChangeAspect="1"/>
          </p:cNvPicPr>
          <p:nvPr/>
        </p:nvPicPr>
        <p:blipFill>
          <a:blip r:embed="rId2"/>
          <a:stretch>
            <a:fillRect/>
          </a:stretch>
        </p:blipFill>
        <p:spPr>
          <a:xfrm>
            <a:off x="5348987" y="6146187"/>
            <a:ext cx="975445" cy="445047"/>
          </a:xfrm>
          <a:prstGeom prst="rect">
            <a:avLst/>
          </a:prstGeom>
        </p:spPr>
      </p:pic>
      <p:sp>
        <p:nvSpPr>
          <p:cNvPr id="9" name="TextBox 8">
            <a:extLst>
              <a:ext uri="{FF2B5EF4-FFF2-40B4-BE49-F238E27FC236}">
                <a16:creationId xmlns:a16="http://schemas.microsoft.com/office/drawing/2014/main" id="{10C5074E-CA67-B756-9818-8FCC258CADA8}"/>
              </a:ext>
            </a:extLst>
          </p:cNvPr>
          <p:cNvSpPr txBox="1"/>
          <p:nvPr/>
        </p:nvSpPr>
        <p:spPr>
          <a:xfrm>
            <a:off x="5536264" y="2710648"/>
            <a:ext cx="11751182" cy="5555688"/>
          </a:xfrm>
          <a:prstGeom prst="rect">
            <a:avLst/>
          </a:prstGeom>
          <a:noFill/>
        </p:spPr>
        <p:txBody>
          <a:bodyPr wrap="square">
            <a:spAutoFit/>
          </a:bodyPr>
          <a:lstStyle/>
          <a:p>
            <a:pPr>
              <a:lnSpc>
                <a:spcPct val="150000"/>
              </a:lnSpc>
            </a:pPr>
            <a:r>
              <a:rPr lang="en-US" sz="2400">
                <a:solidFill>
                  <a:schemeClr val="bg1"/>
                </a:solidFill>
                <a:latin typeface="Exo 2" panose="020B0604020202020204" charset="0"/>
              </a:rPr>
              <a:t>	</a:t>
            </a:r>
            <a:r>
              <a:rPr lang="en-US" sz="2400" b="1" u="sng">
                <a:solidFill>
                  <a:schemeClr val="bg1"/>
                </a:solidFill>
                <a:latin typeface="Exo 2" panose="020B0604020202020204" charset="0"/>
              </a:rPr>
              <a:t>Role :</a:t>
            </a:r>
          </a:p>
          <a:p>
            <a:pPr marL="342900" indent="-342900">
              <a:lnSpc>
                <a:spcPct val="150000"/>
              </a:lnSpc>
              <a:buFont typeface="Wingdings" panose="05000000000000000000" pitchFamily="2" charset="2"/>
              <a:buChar char="Ø"/>
            </a:pPr>
            <a:r>
              <a:rPr lang="en-US" sz="2400">
                <a:solidFill>
                  <a:schemeClr val="bg1"/>
                </a:solidFill>
                <a:latin typeface="Exo 2" panose="020B0604020202020204" charset="0"/>
              </a:rPr>
              <a:t>Interpret Laws: Determines if laws are constitutional.</a:t>
            </a:r>
          </a:p>
          <a:p>
            <a:pPr marL="342900" indent="-342900">
              <a:lnSpc>
                <a:spcPct val="150000"/>
              </a:lnSpc>
              <a:buFont typeface="Wingdings" panose="05000000000000000000" pitchFamily="2" charset="2"/>
              <a:buChar char="Ø"/>
            </a:pPr>
            <a:r>
              <a:rPr lang="en-US" sz="2400">
                <a:solidFill>
                  <a:schemeClr val="bg1"/>
                </a:solidFill>
                <a:latin typeface="Exo 2" panose="020B0604020202020204" charset="0"/>
              </a:rPr>
              <a:t>Set Legal Precedents: Their rulings guide future decisions.</a:t>
            </a:r>
          </a:p>
          <a:p>
            <a:pPr marL="342900" indent="-342900">
              <a:lnSpc>
                <a:spcPct val="150000"/>
              </a:lnSpc>
              <a:buFont typeface="Wingdings" panose="05000000000000000000" pitchFamily="2" charset="2"/>
              <a:buChar char="Ø"/>
            </a:pPr>
            <a:endParaRPr lang="en-US" sz="2400">
              <a:solidFill>
                <a:schemeClr val="bg1"/>
              </a:solidFill>
              <a:latin typeface="Exo 2" panose="020B0604020202020204" charset="0"/>
            </a:endParaRPr>
          </a:p>
          <a:p>
            <a:pPr marL="342900" indent="-342900">
              <a:lnSpc>
                <a:spcPct val="150000"/>
              </a:lnSpc>
              <a:buFont typeface="Wingdings" panose="05000000000000000000" pitchFamily="2" charset="2"/>
              <a:buChar char="Ø"/>
            </a:pPr>
            <a:endParaRPr lang="en-US" sz="2400">
              <a:solidFill>
                <a:schemeClr val="bg1"/>
              </a:solidFill>
              <a:latin typeface="Exo 2" panose="020B0604020202020204" charset="0"/>
            </a:endParaRPr>
          </a:p>
          <a:p>
            <a:pPr marL="342900" indent="-342900">
              <a:lnSpc>
                <a:spcPct val="150000"/>
              </a:lnSpc>
              <a:buFont typeface="Wingdings" panose="05000000000000000000" pitchFamily="2" charset="2"/>
              <a:buChar char="Ø"/>
            </a:pPr>
            <a:endParaRPr lang="en-US" sz="2400">
              <a:solidFill>
                <a:schemeClr val="bg1"/>
              </a:solidFill>
              <a:latin typeface="Exo 2" panose="020B0604020202020204" charset="0"/>
            </a:endParaRPr>
          </a:p>
          <a:p>
            <a:pPr>
              <a:lnSpc>
                <a:spcPct val="150000"/>
              </a:lnSpc>
            </a:pPr>
            <a:r>
              <a:rPr lang="en-US" sz="2400">
                <a:solidFill>
                  <a:schemeClr val="bg1"/>
                </a:solidFill>
                <a:latin typeface="Exo 2" panose="020B0604020202020204" charset="0"/>
              </a:rPr>
              <a:t>	</a:t>
            </a:r>
            <a:r>
              <a:rPr lang="en-US" sz="2400" b="1" u="sng">
                <a:solidFill>
                  <a:schemeClr val="bg1"/>
                </a:solidFill>
                <a:latin typeface="Exo 2" panose="020B0604020202020204" charset="0"/>
              </a:rPr>
              <a:t>Key Features:</a:t>
            </a:r>
          </a:p>
          <a:p>
            <a:pPr marL="342900" indent="-342900">
              <a:lnSpc>
                <a:spcPct val="150000"/>
              </a:lnSpc>
              <a:buFont typeface="Wingdings" panose="05000000000000000000" pitchFamily="2" charset="2"/>
              <a:buChar char="Ø"/>
            </a:pPr>
            <a:r>
              <a:rPr lang="en-US" sz="2400">
                <a:solidFill>
                  <a:schemeClr val="bg1"/>
                </a:solidFill>
                <a:latin typeface="Exo 2" panose="020B0604020202020204" charset="0"/>
              </a:rPr>
              <a:t>Supreme Court: The highest court in the U.S., with 9 justices</a:t>
            </a:r>
          </a:p>
          <a:p>
            <a:pPr marL="342900" indent="-342900">
              <a:lnSpc>
                <a:spcPct val="150000"/>
              </a:lnSpc>
              <a:buFont typeface="Wingdings" panose="05000000000000000000" pitchFamily="2" charset="2"/>
              <a:buChar char="Ø"/>
            </a:pPr>
            <a:r>
              <a:rPr lang="en-US" sz="2400">
                <a:solidFill>
                  <a:schemeClr val="bg1"/>
                </a:solidFill>
                <a:latin typeface="Exo 2" panose="020B0604020202020204" charset="0"/>
              </a:rPr>
              <a:t>Life-Long Appointments: Judges, including Supreme Court Justices, serve for life.</a:t>
            </a:r>
          </a:p>
          <a:p>
            <a:pPr marL="342900" indent="-342900">
              <a:lnSpc>
                <a:spcPct val="150000"/>
              </a:lnSpc>
              <a:buFont typeface="Wingdings" panose="05000000000000000000" pitchFamily="2" charset="2"/>
              <a:buChar char="Ø"/>
            </a:pPr>
            <a:r>
              <a:rPr lang="en-US" sz="2400">
                <a:solidFill>
                  <a:schemeClr val="bg1"/>
                </a:solidFill>
                <a:latin typeface="Exo 2" panose="020B0604020202020204" charset="0"/>
              </a:rPr>
              <a:t>No Elections: Judges are appointed by the President and confirmed by the Senate.</a:t>
            </a:r>
          </a:p>
        </p:txBody>
      </p:sp>
      <p:pic>
        <p:nvPicPr>
          <p:cNvPr id="10" name="Picture 9">
            <a:extLst>
              <a:ext uri="{FF2B5EF4-FFF2-40B4-BE49-F238E27FC236}">
                <a16:creationId xmlns:a16="http://schemas.microsoft.com/office/drawing/2014/main" id="{37D2106F-A857-CEA3-C711-5D0D58F270A4}"/>
              </a:ext>
            </a:extLst>
          </p:cNvPr>
          <p:cNvPicPr>
            <a:picLocks noChangeAspect="1"/>
          </p:cNvPicPr>
          <p:nvPr/>
        </p:nvPicPr>
        <p:blipFill>
          <a:blip r:embed="rId3"/>
          <a:stretch>
            <a:fillRect/>
          </a:stretch>
        </p:blipFill>
        <p:spPr>
          <a:xfrm>
            <a:off x="660219" y="6140010"/>
            <a:ext cx="4465290" cy="2520790"/>
          </a:xfrm>
          <a:prstGeom prst="rect">
            <a:avLst/>
          </a:prstGeom>
        </p:spPr>
      </p:pic>
      <p:pic>
        <p:nvPicPr>
          <p:cNvPr id="21" name="Picture 20">
            <a:extLst>
              <a:ext uri="{FF2B5EF4-FFF2-40B4-BE49-F238E27FC236}">
                <a16:creationId xmlns:a16="http://schemas.microsoft.com/office/drawing/2014/main" id="{CC5C8326-367B-9632-C49D-72EB0313897F}"/>
              </a:ext>
            </a:extLst>
          </p:cNvPr>
          <p:cNvPicPr>
            <a:picLocks noChangeAspect="1"/>
          </p:cNvPicPr>
          <p:nvPr/>
        </p:nvPicPr>
        <p:blipFill>
          <a:blip r:embed="rId4"/>
          <a:stretch>
            <a:fillRect/>
          </a:stretch>
        </p:blipFill>
        <p:spPr>
          <a:xfrm>
            <a:off x="656275" y="2360778"/>
            <a:ext cx="4451441" cy="3133383"/>
          </a:xfrm>
          <a:prstGeom prst="rect">
            <a:avLst/>
          </a:prstGeom>
        </p:spPr>
      </p:pic>
      <p:sp>
        <p:nvSpPr>
          <p:cNvPr id="22" name="TextBox 21">
            <a:extLst>
              <a:ext uri="{FF2B5EF4-FFF2-40B4-BE49-F238E27FC236}">
                <a16:creationId xmlns:a16="http://schemas.microsoft.com/office/drawing/2014/main" id="{81D1FC3D-873A-9869-14C4-5BB21C51B9A3}"/>
              </a:ext>
            </a:extLst>
          </p:cNvPr>
          <p:cNvSpPr txBox="1"/>
          <p:nvPr/>
        </p:nvSpPr>
        <p:spPr>
          <a:xfrm>
            <a:off x="1013022" y="4938686"/>
            <a:ext cx="4141928" cy="369332"/>
          </a:xfrm>
          <a:prstGeom prst="rect">
            <a:avLst/>
          </a:prstGeom>
          <a:noFill/>
        </p:spPr>
        <p:txBody>
          <a:bodyPr wrap="square" rtlCol="0">
            <a:spAutoFit/>
          </a:bodyPr>
          <a:lstStyle/>
          <a:p>
            <a:pPr algn="ctr"/>
            <a:r>
              <a:rPr lang="en-US">
                <a:solidFill>
                  <a:schemeClr val="bg1"/>
                </a:solidFill>
                <a:latin typeface="Exo 2" panose="020B0604020202020204" charset="0"/>
              </a:rPr>
              <a:t>The Supreme Court 2024</a:t>
            </a:r>
          </a:p>
        </p:txBody>
      </p:sp>
      <p:sp>
        <p:nvSpPr>
          <p:cNvPr id="23" name="TextBox 22">
            <a:extLst>
              <a:ext uri="{FF2B5EF4-FFF2-40B4-BE49-F238E27FC236}">
                <a16:creationId xmlns:a16="http://schemas.microsoft.com/office/drawing/2014/main" id="{8E0D4EBD-F25D-AFCA-BC7F-6EF69EB7C84D}"/>
              </a:ext>
            </a:extLst>
          </p:cNvPr>
          <p:cNvSpPr txBox="1"/>
          <p:nvPr/>
        </p:nvSpPr>
        <p:spPr>
          <a:xfrm>
            <a:off x="600062" y="8672149"/>
            <a:ext cx="4464651" cy="369332"/>
          </a:xfrm>
          <a:prstGeom prst="rect">
            <a:avLst/>
          </a:prstGeom>
          <a:noFill/>
        </p:spPr>
        <p:txBody>
          <a:bodyPr wrap="square" rtlCol="0">
            <a:spAutoFit/>
          </a:bodyPr>
          <a:lstStyle/>
          <a:p>
            <a:pPr algn="ctr"/>
            <a:r>
              <a:rPr lang="en-US">
                <a:solidFill>
                  <a:schemeClr val="bg1"/>
                </a:solidFill>
                <a:latin typeface="Exo 2" panose="020B0604020202020204" charset="0"/>
              </a:rPr>
              <a:t>The Supreme Court Building, DC</a:t>
            </a:r>
          </a:p>
        </p:txBody>
      </p:sp>
    </p:spTree>
    <p:extLst>
      <p:ext uri="{BB962C8B-B14F-4D97-AF65-F5344CB8AC3E}">
        <p14:creationId xmlns:p14="http://schemas.microsoft.com/office/powerpoint/2010/main" val="1403471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F3F"/>
        </a:solidFill>
        <a:effectLst/>
      </p:bgPr>
    </p:bg>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FF0000"/>
            </a:solidFill>
          </p:spPr>
          <p:txBody>
            <a:bodyPr/>
            <a:lstStyle/>
            <a:p>
              <a:endParaRPr lang="en-US"/>
            </a:p>
          </p:txBody>
        </p:sp>
        <p:sp>
          <p:nvSpPr>
            <p:cNvPr id="4" name="TextBox 4"/>
            <p:cNvSpPr txBox="1"/>
            <p:nvPr/>
          </p:nvSpPr>
          <p:spPr>
            <a:xfrm>
              <a:off x="0" y="-38100"/>
              <a:ext cx="55859" cy="1392767"/>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4222598" y="4175122"/>
            <a:ext cx="11657529" cy="2962349"/>
          </a:xfrm>
          <a:prstGeom prst="rect">
            <a:avLst/>
          </a:prstGeom>
        </p:spPr>
        <p:txBody>
          <a:bodyPr lIns="0" tIns="0" rIns="0" bIns="0" rtlCol="0" anchor="t">
            <a:spAutoFit/>
          </a:bodyPr>
          <a:lstStyle/>
          <a:p>
            <a:pPr algn="l">
              <a:lnSpc>
                <a:spcPts val="7700"/>
              </a:lnSpc>
            </a:pPr>
            <a:r>
              <a:rPr lang="en-US" sz="7000" b="1">
                <a:solidFill>
                  <a:srgbClr val="FFFFFF"/>
                </a:solidFill>
                <a:latin typeface="Exo 2 Bold"/>
                <a:ea typeface="Exo 2 Bold"/>
                <a:cs typeface="Exo 2 Bold"/>
                <a:sym typeface="Exo 2 Bold"/>
              </a:rPr>
              <a:t>THE PRESIDENT &amp; </a:t>
            </a:r>
          </a:p>
          <a:p>
            <a:pPr>
              <a:lnSpc>
                <a:spcPts val="7700"/>
              </a:lnSpc>
            </a:pPr>
            <a:r>
              <a:rPr lang="en-US" sz="7000" b="1">
                <a:solidFill>
                  <a:srgbClr val="FFFFFF"/>
                </a:solidFill>
                <a:latin typeface="Exo 2 Bold"/>
                <a:ea typeface="Exo 2 Bold"/>
                <a:cs typeface="Exo 2 Bold"/>
                <a:sym typeface="Exo 2 Bold"/>
              </a:rPr>
              <a:t>THE VICE PRESIDENT </a:t>
            </a:r>
            <a:endParaRPr lang="en-US" sz="7000" b="1">
              <a:solidFill>
                <a:srgbClr val="FFFFFF"/>
              </a:solidFill>
              <a:latin typeface="Exo 2 Bold"/>
              <a:ea typeface="Exo 2 Bold"/>
              <a:cs typeface="Exo 2 Bold"/>
            </a:endParaRPr>
          </a:p>
          <a:p>
            <a:pPr algn="l">
              <a:lnSpc>
                <a:spcPts val="7700"/>
              </a:lnSpc>
            </a:pPr>
            <a:r>
              <a:rPr lang="en-US" sz="7000" b="1">
                <a:solidFill>
                  <a:srgbClr val="FFFFFF"/>
                </a:solidFill>
                <a:latin typeface="Exo 2 Bold"/>
                <a:ea typeface="Exo 2 Bold"/>
                <a:cs typeface="Exo 2 Bold"/>
                <a:sym typeface="Exo 2 Bold"/>
              </a:rPr>
              <a:t>The Executive Branch</a:t>
            </a:r>
          </a:p>
        </p:txBody>
      </p:sp>
      <p:sp>
        <p:nvSpPr>
          <p:cNvPr id="11" name="Freeform 11"/>
          <p:cNvSpPr/>
          <p:nvPr/>
        </p:nvSpPr>
        <p:spPr>
          <a:xfrm>
            <a:off x="2524802" y="4616739"/>
            <a:ext cx="1097457" cy="1097457"/>
          </a:xfrm>
          <a:custGeom>
            <a:avLst/>
            <a:gdLst/>
            <a:ahLst/>
            <a:cxnLst/>
            <a:rect l="l" t="t" r="r" b="b"/>
            <a:pathLst>
              <a:path w="1097457" h="1097457">
                <a:moveTo>
                  <a:pt x="0" y="0"/>
                </a:moveTo>
                <a:lnTo>
                  <a:pt x="1097457" y="0"/>
                </a:lnTo>
                <a:lnTo>
                  <a:pt x="1097457" y="1097457"/>
                </a:lnTo>
                <a:lnTo>
                  <a:pt x="0" y="1097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D2565BDB-6CA0-0CB3-941A-106C1E31BE34}"/>
              </a:ext>
            </a:extLst>
          </p:cNvPr>
          <p:cNvPicPr>
            <a:picLocks noChangeAspect="1"/>
          </p:cNvPicPr>
          <p:nvPr/>
        </p:nvPicPr>
        <p:blipFill>
          <a:blip r:embed="rId4"/>
          <a:stretch>
            <a:fillRect/>
          </a:stretch>
        </p:blipFill>
        <p:spPr>
          <a:xfrm>
            <a:off x="11075807" y="142961"/>
            <a:ext cx="7212193" cy="81083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17a60bc-7726-4f80-9d46-12b59f57288e" xsi:nil="true"/>
    <lcf76f155ced4ddcb4097134ff3c332f xmlns="43cb68c0-8b60-4d0e-8b3c-ca0ff479005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3E81DE1FCF50842BE5C59AE1A67F6FA" ma:contentTypeVersion="16" ma:contentTypeDescription="Create a new document." ma:contentTypeScope="" ma:versionID="9323bcbbe0fd6c359e0a5d8987aaaee6">
  <xsd:schema xmlns:xsd="http://www.w3.org/2001/XMLSchema" xmlns:xs="http://www.w3.org/2001/XMLSchema" xmlns:p="http://schemas.microsoft.com/office/2006/metadata/properties" xmlns:ns2="43cb68c0-8b60-4d0e-8b3c-ca0ff4790054" xmlns:ns3="d17a60bc-7726-4f80-9d46-12b59f57288e" targetNamespace="http://schemas.microsoft.com/office/2006/metadata/properties" ma:root="true" ma:fieldsID="80d5515d556d2d54876e84441493703c" ns2:_="" ns3:_="">
    <xsd:import namespace="43cb68c0-8b60-4d0e-8b3c-ca0ff4790054"/>
    <xsd:import namespace="d17a60bc-7726-4f80-9d46-12b59f5728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cb68c0-8b60-4d0e-8b3c-ca0ff47900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0c4236b-c3ef-4727-9e6d-e99ea6badd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7a60bc-7726-4f80-9d46-12b59f57288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5e3eea7-6284-4630-9926-9ee41d217e3c}" ma:internalName="TaxCatchAll" ma:showField="CatchAllData" ma:web="d17a60bc-7726-4f80-9d46-12b59f5728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E2DD5E-B550-4AAD-A86E-A8085BB3B180}">
  <ds:schemaRefs>
    <ds:schemaRef ds:uri="http://schemas.microsoft.com/sharepoint/v3/contenttype/forms"/>
  </ds:schemaRefs>
</ds:datastoreItem>
</file>

<file path=customXml/itemProps2.xml><?xml version="1.0" encoding="utf-8"?>
<ds:datastoreItem xmlns:ds="http://schemas.openxmlformats.org/officeDocument/2006/customXml" ds:itemID="{46E71DB0-4206-4DF1-9D2E-775DE0F2BAED}">
  <ds:schemaRefs>
    <ds:schemaRef ds:uri="c83c98cb-06df-4c9c-9f0f-f5344df8d1a1"/>
    <ds:schemaRef ds:uri="d17a60bc-7726-4f80-9d46-12b59f5728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771C2AB-B093-4101-8F39-90C1B5F2A36E}"/>
</file>

<file path=docProps/app.xml><?xml version="1.0" encoding="utf-8"?>
<Properties xmlns="http://schemas.openxmlformats.org/officeDocument/2006/extended-properties" xmlns:vt="http://schemas.openxmlformats.org/officeDocument/2006/docPropsVTypes">
  <TotalTime>0</TotalTime>
  <Words>3324</Words>
  <Application>Microsoft Office PowerPoint</Application>
  <PresentationFormat>Custom</PresentationFormat>
  <Paragraphs>477</Paragraphs>
  <Slides>31</Slides>
  <Notes>15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31</vt:i4>
      </vt:variant>
    </vt:vector>
  </HeadingPairs>
  <TitlesOfParts>
    <vt:vector size="50" baseType="lpstr">
      <vt:lpstr>Aptos</vt:lpstr>
      <vt:lpstr>Arial</vt:lpstr>
      <vt:lpstr>bentonsansregular</vt:lpstr>
      <vt:lpstr>Bernoru Condensed</vt:lpstr>
      <vt:lpstr>Calibri</vt:lpstr>
      <vt:lpstr>Exo 2</vt:lpstr>
      <vt:lpstr>Exo 2 Bold</vt:lpstr>
      <vt:lpstr>Exo 2 Italics</vt:lpstr>
      <vt:lpstr>Exo 2 Light Italics</vt:lpstr>
      <vt:lpstr>Exo 2 Ultra-Bold</vt:lpstr>
      <vt:lpstr>Open Sans 1</vt:lpstr>
      <vt:lpstr>Open Sans 1 Bold</vt:lpstr>
      <vt:lpstr>Open Sans 1 Light</vt:lpstr>
      <vt:lpstr>Open Sans 1 Light Italics</vt:lpstr>
      <vt:lpstr>Open Sans 2 Bold</vt:lpstr>
      <vt:lpstr>Open Sans 2 Bold Italics</vt:lpstr>
      <vt:lpstr>var(--ncc-font-bold)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 ELECTORAL PROCESS</dc:title>
  <dc:creator>Dakan, Gaelle S (Lyon)</dc:creator>
  <cp:lastModifiedBy>Dakan, Gaelle S (Lyon)</cp:lastModifiedBy>
  <cp:revision>11</cp:revision>
  <dcterms:created xsi:type="dcterms:W3CDTF">2006-08-16T00:00:00Z</dcterms:created>
  <dcterms:modified xsi:type="dcterms:W3CDTF">2024-10-03T10:32:23Z</dcterms:modified>
  <dc:identifier>DAGPpred3L8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0x01010083E81DE1FCF50842BE5C59AE1A67F6FA</vt:lpwstr>
  </property>
  <property fmtid="{D5CDD505-2E9C-101B-9397-08002B2CF9AE}" pid="3" name="MSIP_Label_1665d9ee-429a-4d5f-97cc-cfb56e044a6e_Enabled">
    <vt:lpwstr>true</vt:lpwstr>
  </property>
  <property fmtid="{D5CDD505-2E9C-101B-9397-08002B2CF9AE}" pid="4" name="MSIP_Label_1665d9ee-429a-4d5f-97cc-cfb56e044a6e_SetDate">
    <vt:lpwstr>2024-09-09T16:16:04Z</vt:lpwstr>
  </property>
  <property fmtid="{D5CDD505-2E9C-101B-9397-08002B2CF9AE}" pid="5" name="MSIP_Label_1665d9ee-429a-4d5f-97cc-cfb56e044a6e_Method">
    <vt:lpwstr>Privileged</vt:lpwstr>
  </property>
  <property fmtid="{D5CDD505-2E9C-101B-9397-08002B2CF9AE}" pid="6" name="MSIP_Label_1665d9ee-429a-4d5f-97cc-cfb56e044a6e_Name">
    <vt:lpwstr>1665d9ee-429a-4d5f-97cc-cfb56e044a6e</vt:lpwstr>
  </property>
  <property fmtid="{D5CDD505-2E9C-101B-9397-08002B2CF9AE}" pid="7" name="MSIP_Label_1665d9ee-429a-4d5f-97cc-cfb56e044a6e_SiteId">
    <vt:lpwstr>66cf5074-5afe-48d1-a691-a12b2121f44b</vt:lpwstr>
  </property>
  <property fmtid="{D5CDD505-2E9C-101B-9397-08002B2CF9AE}" pid="8" name="MSIP_Label_1665d9ee-429a-4d5f-97cc-cfb56e044a6e_ActionId">
    <vt:lpwstr>90f49d89-3c6e-48dc-bed2-19f6c5e4d4f4</vt:lpwstr>
  </property>
  <property fmtid="{D5CDD505-2E9C-101B-9397-08002B2CF9AE}" pid="9" name="MSIP_Label_1665d9ee-429a-4d5f-97cc-cfb56e044a6e_ContentBits">
    <vt:lpwstr>0</vt:lpwstr>
  </property>
  <property fmtid="{D5CDD505-2E9C-101B-9397-08002B2CF9AE}" pid="10" name="MediaServiceImageTags">
    <vt:lpwstr/>
  </property>
</Properties>
</file>