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3" r:id="rId6"/>
    <p:sldId id="274" r:id="rId7"/>
    <p:sldId id="270" r:id="rId8"/>
    <p:sldId id="271" r:id="rId9"/>
    <p:sldId id="272" r:id="rId10"/>
    <p:sldId id="259" r:id="rId11"/>
    <p:sldId id="260" r:id="rId12"/>
    <p:sldId id="261" r:id="rId13"/>
    <p:sldId id="262" r:id="rId14"/>
    <p:sldId id="263" r:id="rId15"/>
    <p:sldId id="264" r:id="rId16"/>
    <p:sldId id="265" r:id="rId17"/>
    <p:sldId id="266" r:id="rId18"/>
    <p:sldId id="267" r:id="rId19"/>
    <p:sldId id="268" r:id="rId20"/>
  </p:sldIdLst>
  <p:sldSz cx="12192000" cy="6858000"/>
  <p:notesSz cx="7104063" cy="102346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110" d="100"/>
          <a:sy n="110" d="100"/>
        </p:scale>
        <p:origin x="5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CB6E2875-EB9A-4857-803E-B42631EEEF71}" type="datetimeFigureOut">
              <a:rPr lang="fr-FR" smtClean="0"/>
              <a:t>12/06/2019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3083939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6E2875-EB9A-4857-803E-B42631EEEF71}" type="datetimeFigureOut">
              <a:rPr lang="fr-FR" smtClean="0"/>
              <a:t>12/06/2019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1041089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CB6E2875-EB9A-4857-803E-B42631EEEF71}" type="datetimeFigureOut">
              <a:rPr lang="fr-FR" smtClean="0"/>
              <a:t>12/06/2019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812434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B6E2875-EB9A-4857-803E-B42631EEEF71}" type="datetimeFigureOut">
              <a:rPr lang="fr-FR" smtClean="0"/>
              <a:t>12/06/2019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189754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B6E2875-EB9A-4857-803E-B42631EEEF71}" type="datetimeFigureOut">
              <a:rPr lang="fr-FR" smtClean="0"/>
              <a:t>12/06/2019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245314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B6E2875-EB9A-4857-803E-B42631EEEF71}" type="datetimeFigureOut">
              <a:rPr lang="fr-FR" smtClean="0"/>
              <a:t>12/06/2019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343626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B6E2875-EB9A-4857-803E-B42631EEEF71}" type="datetimeFigureOut">
              <a:rPr lang="fr-FR" smtClean="0"/>
              <a:t>12/06/2019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557532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B6E2875-EB9A-4857-803E-B42631EEEF71}" type="datetimeFigureOut">
              <a:rPr lang="fr-FR" smtClean="0"/>
              <a:t>12/06/2019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1941797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B6E2875-EB9A-4857-803E-B42631EEEF71}" type="datetimeFigureOut">
              <a:rPr lang="fr-FR" smtClean="0"/>
              <a:t>12/06/2019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4180521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6E2875-EB9A-4857-803E-B42631EEEF71}" type="datetimeFigureOut">
              <a:rPr lang="fr-FR" smtClean="0"/>
              <a:t>12/06/2019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1269073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6E2875-EB9A-4857-803E-B42631EEEF71}" type="datetimeFigureOut">
              <a:rPr lang="fr-FR" smtClean="0"/>
              <a:t>12/06/2019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7059F-B962-4C7F-BAEE-4FBFCCF3F193}" type="slidenum">
              <a:rPr lang="fr-FR" smtClean="0"/>
              <a:t>‹N°›</a:t>
            </a:fld>
            <a:endParaRPr lang="fr-FR"/>
          </a:p>
        </p:txBody>
      </p:sp>
    </p:spTree>
    <p:extLst>
      <p:ext uri="{BB962C8B-B14F-4D97-AF65-F5344CB8AC3E}">
        <p14:creationId xmlns:p14="http://schemas.microsoft.com/office/powerpoint/2010/main" val="4250953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6E2875-EB9A-4857-803E-B42631EEEF71}" type="datetimeFigureOut">
              <a:rPr lang="fr-FR" smtClean="0"/>
              <a:t>12/06/2019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47059F-B962-4C7F-BAEE-4FBFCCF3F193}" type="slidenum">
              <a:rPr lang="fr-FR" smtClean="0"/>
              <a:t>‹N°›</a:t>
            </a:fld>
            <a:endParaRPr lang="fr-FR"/>
          </a:p>
        </p:txBody>
      </p:sp>
    </p:spTree>
    <p:extLst>
      <p:ext uri="{BB962C8B-B14F-4D97-AF65-F5344CB8AC3E}">
        <p14:creationId xmlns:p14="http://schemas.microsoft.com/office/powerpoint/2010/main" val="3298231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uca.fr/universite/grands-projets/labellisation-hrs4r/"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umontpellier.fr/articles/lum-sengage-pour-le-respect-de-la-charte-europeenne-des-chercheurs/" TargetMode="External"/><Relationship Id="rId1" Type="http://schemas.openxmlformats.org/officeDocument/2006/relationships/slideLayout" Target="../slideLayouts/slideLayout6.xml"/><Relationship Id="rId4" Type="http://schemas.openxmlformats.org/officeDocument/2006/relationships/hyperlink" Target="https://www.uca.fr/universite/grands-projets/labellisation-hrs4r/"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www.uca.fr/universite/grands-projets/labellisation-hrs4r/"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1524000" y="3602038"/>
            <a:ext cx="9144000" cy="1145453"/>
          </a:xfrm>
        </p:spPr>
        <p:txBody>
          <a:bodyPr>
            <a:normAutofit/>
          </a:bodyPr>
          <a:lstStyle/>
          <a:p>
            <a:r>
              <a:rPr lang="fr-FR" b="1" dirty="0">
                <a:latin typeface="Times New Roman" panose="02020603050405020304" pitchFamily="18" charset="0"/>
                <a:cs typeface="Times New Roman" panose="02020603050405020304" pitchFamily="18" charset="0"/>
              </a:rPr>
              <a:t>HRS4R</a:t>
            </a:r>
          </a:p>
          <a:p>
            <a:r>
              <a:rPr lang="fr-FR" b="1" dirty="0">
                <a:latin typeface="Times New Roman" panose="02020603050405020304" pitchFamily="18" charset="0"/>
                <a:cs typeface="Times New Roman" panose="02020603050405020304" pitchFamily="18" charset="0"/>
              </a:rPr>
              <a:t>Stratégie </a:t>
            </a:r>
            <a:r>
              <a:rPr lang="fr-FR" b="1" dirty="0" smtClean="0">
                <a:latin typeface="Times New Roman" panose="02020603050405020304" pitchFamily="18" charset="0"/>
                <a:cs typeface="Times New Roman" panose="02020603050405020304" pitchFamily="18" charset="0"/>
              </a:rPr>
              <a:t>européenne des </a:t>
            </a:r>
            <a:r>
              <a:rPr lang="fr-FR" b="1" dirty="0">
                <a:latin typeface="Times New Roman" panose="02020603050405020304" pitchFamily="18" charset="0"/>
                <a:cs typeface="Times New Roman" panose="02020603050405020304" pitchFamily="18" charset="0"/>
              </a:rPr>
              <a:t>ressources </a:t>
            </a:r>
            <a:r>
              <a:rPr lang="fr-FR" b="1" dirty="0" smtClean="0">
                <a:latin typeface="Times New Roman" panose="02020603050405020304" pitchFamily="18" charset="0"/>
                <a:cs typeface="Times New Roman" panose="02020603050405020304" pitchFamily="18" charset="0"/>
              </a:rPr>
              <a:t>humaines pour </a:t>
            </a:r>
            <a:r>
              <a:rPr lang="fr-FR" b="1" dirty="0">
                <a:latin typeface="Times New Roman" panose="02020603050405020304" pitchFamily="18" charset="0"/>
                <a:cs typeface="Times New Roman" panose="02020603050405020304" pitchFamily="18" charset="0"/>
              </a:rPr>
              <a:t>la recherche</a:t>
            </a:r>
          </a:p>
        </p:txBody>
      </p:sp>
      <p:pic>
        <p:nvPicPr>
          <p:cNvPr id="4" name="Image 3" descr="Logo HRS4R"/>
          <p:cNvPicPr/>
          <p:nvPr/>
        </p:nvPicPr>
        <p:blipFill>
          <a:blip r:embed="rId2">
            <a:extLst>
              <a:ext uri="{28A0092B-C50C-407E-A947-70E740481C1C}">
                <a14:useLocalDpi xmlns:a14="http://schemas.microsoft.com/office/drawing/2010/main" val="0"/>
              </a:ext>
            </a:extLst>
          </a:blip>
          <a:srcRect/>
          <a:stretch>
            <a:fillRect/>
          </a:stretch>
        </p:blipFill>
        <p:spPr bwMode="auto">
          <a:xfrm>
            <a:off x="3493076" y="489528"/>
            <a:ext cx="4025323" cy="2585460"/>
          </a:xfrm>
          <a:prstGeom prst="rect">
            <a:avLst/>
          </a:prstGeom>
          <a:noFill/>
          <a:ln>
            <a:noFill/>
          </a:ln>
        </p:spPr>
      </p:pic>
      <p:sp>
        <p:nvSpPr>
          <p:cNvPr id="2" name="ZoneTexte 1"/>
          <p:cNvSpPr txBox="1"/>
          <p:nvPr/>
        </p:nvSpPr>
        <p:spPr>
          <a:xfrm>
            <a:off x="1099127" y="5671127"/>
            <a:ext cx="10492509" cy="369332"/>
          </a:xfrm>
          <a:prstGeom prst="rect">
            <a:avLst/>
          </a:prstGeom>
          <a:noFill/>
        </p:spPr>
        <p:txBody>
          <a:bodyPr wrap="square" rtlCol="0">
            <a:spAutoFit/>
          </a:bodyPr>
          <a:lstStyle/>
          <a:p>
            <a:pPr algn="ctr"/>
            <a:r>
              <a:rPr lang="fr-FR" dirty="0" smtClean="0">
                <a:latin typeface="Times New Roman" panose="02020603050405020304" pitchFamily="18" charset="0"/>
                <a:cs typeface="Times New Roman" panose="02020603050405020304" pitchFamily="18" charset="0"/>
              </a:rPr>
              <a:t>Présentation synthétique du plan d’actions</a:t>
            </a:r>
            <a:endParaRPr lang="fr-F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08223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6145" y="834348"/>
            <a:ext cx="10289310" cy="3877985"/>
          </a:xfrm>
          <a:prstGeom prst="rect">
            <a:avLst/>
          </a:prstGeom>
        </p:spPr>
        <p:txBody>
          <a:bodyPr wrap="square">
            <a:spAutoFit/>
          </a:bodyPr>
          <a:lstStyle/>
          <a:p>
            <a:r>
              <a:rPr lang="fr-FR" sz="3600" b="0" i="0" u="none" strike="noStrike" baseline="0" dirty="0" smtClean="0">
                <a:latin typeface="Times New Roman" panose="02020603050405020304" pitchFamily="18" charset="0"/>
                <a:cs typeface="Times New Roman" panose="02020603050405020304" pitchFamily="18" charset="0"/>
              </a:rPr>
              <a:t>SOMMAIRE</a:t>
            </a:r>
          </a:p>
          <a:p>
            <a:endParaRPr lang="fr-FR" sz="2400" b="0" i="0" u="none" strike="noStrike" baseline="0" dirty="0" smtClean="0">
              <a:latin typeface="KGHAPPYSolid"/>
            </a:endParaRPr>
          </a:p>
          <a:p>
            <a:r>
              <a:rPr lang="fr-FR" dirty="0" smtClean="0">
                <a:latin typeface="Times New Roman" panose="02020603050405020304" pitchFamily="18" charset="0"/>
                <a:cs typeface="Times New Roman" panose="02020603050405020304" pitchFamily="18" charset="0"/>
              </a:rPr>
              <a:t>1. Éthique </a:t>
            </a:r>
            <a:r>
              <a:rPr lang="fr-FR" dirty="0">
                <a:latin typeface="Times New Roman" panose="02020603050405020304" pitchFamily="18" charset="0"/>
                <a:cs typeface="Times New Roman" panose="02020603050405020304" pitchFamily="18" charset="0"/>
              </a:rPr>
              <a:t>de la recherche et responsabilité </a:t>
            </a:r>
            <a:r>
              <a:rPr lang="fr-FR" dirty="0" smtClean="0">
                <a:latin typeface="Times New Roman" panose="02020603050405020304" pitchFamily="18" charset="0"/>
                <a:cs typeface="Times New Roman" panose="02020603050405020304" pitchFamily="18" charset="0"/>
              </a:rPr>
              <a:t>professionnelle</a:t>
            </a:r>
          </a:p>
          <a:p>
            <a:endParaRPr lang="fr-FR" dirty="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2. Recrutement</a:t>
            </a:r>
          </a:p>
          <a:p>
            <a:endParaRPr lang="fr-FR" b="0" i="0" u="none" strike="noStrike" baseline="0"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3. Conditions </a:t>
            </a:r>
            <a:r>
              <a:rPr lang="fr-FR" dirty="0">
                <a:latin typeface="Times New Roman" panose="02020603050405020304" pitchFamily="18" charset="0"/>
                <a:cs typeface="Times New Roman" panose="02020603050405020304" pitchFamily="18" charset="0"/>
              </a:rPr>
              <a:t>de </a:t>
            </a:r>
            <a:r>
              <a:rPr lang="fr-FR" dirty="0" smtClean="0">
                <a:latin typeface="Times New Roman" panose="02020603050405020304" pitchFamily="18" charset="0"/>
                <a:cs typeface="Times New Roman" panose="02020603050405020304" pitchFamily="18" charset="0"/>
              </a:rPr>
              <a:t>travail</a:t>
            </a:r>
          </a:p>
          <a:p>
            <a:endParaRPr lang="fr-FR" b="0" i="0" u="none" strike="noStrike" baseline="0"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4. Non-discrimination</a:t>
            </a:r>
          </a:p>
          <a:p>
            <a:endParaRPr lang="fr-FR" b="0" i="0" u="none" strike="noStrike" baseline="0"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5. Formation </a:t>
            </a:r>
            <a:r>
              <a:rPr lang="fr-FR" dirty="0">
                <a:latin typeface="Times New Roman" panose="02020603050405020304" pitchFamily="18" charset="0"/>
                <a:cs typeface="Times New Roman" panose="02020603050405020304" pitchFamily="18" charset="0"/>
              </a:rPr>
              <a:t>et développement personnel</a:t>
            </a:r>
          </a:p>
          <a:p>
            <a:endParaRPr lang="fr-FR" sz="2400" b="0" i="0" u="none" strike="noStrike" baseline="0" dirty="0" smtClean="0">
              <a:latin typeface="Roboto-Black"/>
            </a:endParaRPr>
          </a:p>
        </p:txBody>
      </p:sp>
    </p:spTree>
    <p:extLst>
      <p:ext uri="{BB962C8B-B14F-4D97-AF65-F5344CB8AC3E}">
        <p14:creationId xmlns:p14="http://schemas.microsoft.com/office/powerpoint/2010/main" val="14177226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600364" y="443345"/>
            <a:ext cx="11111345" cy="2431435"/>
          </a:xfrm>
          <a:prstGeom prst="rect">
            <a:avLst/>
          </a:prstGeom>
          <a:noFill/>
        </p:spPr>
        <p:txBody>
          <a:bodyPr wrap="square" rtlCol="0">
            <a:spAutoFit/>
          </a:bodyPr>
          <a:lstStyle/>
          <a:p>
            <a:r>
              <a:rPr lang="fr-FR" sz="2400" b="0" i="0" u="none" strike="noStrike" baseline="0" dirty="0" smtClean="0">
                <a:solidFill>
                  <a:srgbClr val="0070C0"/>
                </a:solidFill>
                <a:latin typeface="Times New Roman" panose="02020603050405020304" pitchFamily="18" charset="0"/>
                <a:cs typeface="Times New Roman" panose="02020603050405020304" pitchFamily="18" charset="0"/>
              </a:rPr>
              <a:t>INTRODUCTION</a:t>
            </a:r>
          </a:p>
          <a:p>
            <a:pPr algn="just"/>
            <a:r>
              <a:rPr lang="fr-FR" dirty="0">
                <a:latin typeface="Times New Roman" panose="02020603050405020304" pitchFamily="18" charset="0"/>
                <a:cs typeface="Times New Roman" panose="02020603050405020304" pitchFamily="18" charset="0"/>
              </a:rPr>
              <a:t>L’Université Clermont Auvergne a intégré la dimension européenne dans ses activités d’enseignement, de recherche et de recrutement de ses enseignants-chercheurs. </a:t>
            </a:r>
            <a:r>
              <a:rPr lang="fr-FR" dirty="0" smtClean="0">
                <a:latin typeface="Times New Roman" panose="02020603050405020304" pitchFamily="18" charset="0"/>
                <a:cs typeface="Times New Roman" panose="02020603050405020304" pitchFamily="18" charset="0"/>
              </a:rPr>
              <a:t>C’est tout naturellement que l’UCA s’est inscrite en 2017, dans la stratégie européenne des ressources humaines pour la recherche (HRS4R) dont l’objet est de garantir le respect des principes de la charte européenne du chercheur et du code de conduite pour le recrutement des chercheurs. La mise en place de la démarche </a:t>
            </a:r>
            <a:r>
              <a:rPr lang="fr-FR" dirty="0">
                <a:latin typeface="Times New Roman" panose="02020603050405020304" pitchFamily="18" charset="0"/>
                <a:cs typeface="Times New Roman" panose="02020603050405020304" pitchFamily="18" charset="0"/>
              </a:rPr>
              <a:t>de demande de labellisation HRS4R constitue donc un objectif stratégique pour l’UCA </a:t>
            </a:r>
            <a:endParaRPr lang="fr-FR" dirty="0" smtClean="0">
              <a:latin typeface="Times New Roman" panose="02020603050405020304" pitchFamily="18" charset="0"/>
              <a:cs typeface="Times New Roman" panose="02020603050405020304" pitchFamily="18" charset="0"/>
            </a:endParaRPr>
          </a:p>
          <a:p>
            <a:endParaRPr lang="fr-FR" dirty="0" smtClean="0">
              <a:solidFill>
                <a:srgbClr val="282827"/>
              </a:solidFill>
              <a:latin typeface="Times New Roman" panose="02020603050405020304" pitchFamily="18" charset="0"/>
              <a:cs typeface="Times New Roman" panose="02020603050405020304" pitchFamily="18" charset="0"/>
            </a:endParaRPr>
          </a:p>
          <a:p>
            <a:r>
              <a:rPr lang="fr-FR" sz="2000" b="0" i="0" u="none" strike="noStrike" baseline="0" dirty="0" smtClean="0">
                <a:solidFill>
                  <a:srgbClr val="172A46"/>
                </a:solidFill>
                <a:latin typeface="Times New Roman" panose="02020603050405020304" pitchFamily="18" charset="0"/>
                <a:cs typeface="Times New Roman" panose="02020603050405020304" pitchFamily="18" charset="0"/>
              </a:rPr>
              <a:t>4</a:t>
            </a:r>
            <a:r>
              <a:rPr lang="fr-FR" sz="2000" b="0" i="0" u="none" strike="noStrike" dirty="0" smtClean="0">
                <a:solidFill>
                  <a:srgbClr val="172A46"/>
                </a:solidFill>
                <a:latin typeface="Times New Roman" panose="02020603050405020304" pitchFamily="18" charset="0"/>
                <a:cs typeface="Times New Roman" panose="02020603050405020304" pitchFamily="18" charset="0"/>
              </a:rPr>
              <a:t> mars</a:t>
            </a:r>
            <a:r>
              <a:rPr lang="fr-FR" sz="2000" b="0" i="0" u="none" strike="noStrike" baseline="0" dirty="0" smtClean="0">
                <a:solidFill>
                  <a:srgbClr val="172A46"/>
                </a:solidFill>
                <a:latin typeface="Times New Roman" panose="02020603050405020304" pitchFamily="18" charset="0"/>
                <a:cs typeface="Times New Roman" panose="02020603050405020304" pitchFamily="18" charset="0"/>
              </a:rPr>
              <a:t> 2019 : </a:t>
            </a:r>
            <a:r>
              <a:rPr lang="fr-FR" sz="2000" b="0" i="0" u="none" strike="noStrike" baseline="0" dirty="0" smtClean="0">
                <a:solidFill>
                  <a:srgbClr val="0070C0"/>
                </a:solidFill>
                <a:latin typeface="Times New Roman" panose="02020603050405020304" pitchFamily="18" charset="0"/>
                <a:cs typeface="Times New Roman" panose="02020603050405020304" pitchFamily="18" charset="0"/>
              </a:rPr>
              <a:t>l’UCA obtient le label HR Excellence </a:t>
            </a:r>
            <a:r>
              <a:rPr lang="fr-FR" sz="2000" dirty="0" smtClean="0">
                <a:solidFill>
                  <a:srgbClr val="0070C0"/>
                </a:solidFill>
                <a:latin typeface="Times New Roman" panose="02020603050405020304" pitchFamily="18" charset="0"/>
                <a:cs typeface="Times New Roman" panose="02020603050405020304" pitchFamily="18" charset="0"/>
              </a:rPr>
              <a:t>in</a:t>
            </a:r>
            <a:r>
              <a:rPr lang="fr-FR" sz="2000" b="0" i="0" u="none" strike="noStrike" baseline="0" dirty="0" smtClean="0">
                <a:solidFill>
                  <a:srgbClr val="0070C0"/>
                </a:solidFill>
                <a:latin typeface="Times New Roman" panose="02020603050405020304" pitchFamily="18" charset="0"/>
                <a:cs typeface="Times New Roman" panose="02020603050405020304" pitchFamily="18" charset="0"/>
              </a:rPr>
              <a:t> </a:t>
            </a:r>
            <a:r>
              <a:rPr lang="fr-FR" sz="2000" b="0" i="0" u="none" strike="noStrike" baseline="0" dirty="0" err="1" smtClean="0">
                <a:solidFill>
                  <a:srgbClr val="0070C0"/>
                </a:solidFill>
                <a:latin typeface="Times New Roman" panose="02020603050405020304" pitchFamily="18" charset="0"/>
                <a:cs typeface="Times New Roman" panose="02020603050405020304" pitchFamily="18" charset="0"/>
              </a:rPr>
              <a:t>Research</a:t>
            </a:r>
            <a:endParaRPr lang="fr-FR" sz="2000" b="0" i="0" u="none" strike="noStrike" baseline="0" dirty="0" smtClean="0">
              <a:solidFill>
                <a:srgbClr val="0070C0"/>
              </a:solidFill>
              <a:latin typeface="Times New Roman" panose="02020603050405020304" pitchFamily="18" charset="0"/>
              <a:cs typeface="Times New Roman" panose="02020603050405020304" pitchFamily="18" charset="0"/>
            </a:endParaRP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7184" y="4669111"/>
            <a:ext cx="1333500" cy="904875"/>
          </a:xfrm>
          <a:prstGeom prst="rect">
            <a:avLst/>
          </a:prstGeom>
        </p:spPr>
      </p:pic>
      <p:sp>
        <p:nvSpPr>
          <p:cNvPr id="4" name="Rectangle 3"/>
          <p:cNvSpPr/>
          <p:nvPr/>
        </p:nvSpPr>
        <p:spPr>
          <a:xfrm>
            <a:off x="8793018" y="5750519"/>
            <a:ext cx="2041236" cy="677108"/>
          </a:xfrm>
          <a:prstGeom prst="rect">
            <a:avLst/>
          </a:prstGeom>
        </p:spPr>
        <p:txBody>
          <a:bodyPr wrap="square">
            <a:spAutoFit/>
          </a:bodyPr>
          <a:lstStyle/>
          <a:p>
            <a:r>
              <a:rPr lang="fr-FR" sz="2000" b="1" dirty="0">
                <a:latin typeface="Roboto-Bold"/>
              </a:rPr>
              <a:t>HRS4R</a:t>
            </a:r>
          </a:p>
          <a:p>
            <a:r>
              <a:rPr lang="fr-FR" dirty="0">
                <a:latin typeface="Roboto-Regular"/>
              </a:rPr>
              <a:t>www.euraxess.fr</a:t>
            </a:r>
            <a:endParaRPr lang="fr-FR" dirty="0"/>
          </a:p>
        </p:txBody>
      </p:sp>
      <p:sp>
        <p:nvSpPr>
          <p:cNvPr id="5" name="ZoneTexte 4"/>
          <p:cNvSpPr txBox="1"/>
          <p:nvPr/>
        </p:nvSpPr>
        <p:spPr>
          <a:xfrm>
            <a:off x="674256" y="5504297"/>
            <a:ext cx="6407264" cy="923330"/>
          </a:xfrm>
          <a:prstGeom prst="rect">
            <a:avLst/>
          </a:prstGeom>
          <a:noFill/>
        </p:spPr>
        <p:txBody>
          <a:bodyPr wrap="square" rtlCol="0">
            <a:spAutoFit/>
          </a:bodyPr>
          <a:lstStyle/>
          <a:p>
            <a:r>
              <a:rPr lang="fr-FR" dirty="0" smtClean="0"/>
              <a:t>Plan d’actions UCA</a:t>
            </a:r>
          </a:p>
          <a:p>
            <a:r>
              <a:rPr lang="fr-FR" u="sng" dirty="0">
                <a:hlinkClick r:id="rId3"/>
              </a:rPr>
              <a:t>https://www.uca.fr/universite/grands-projets/labellisation-hrs4r/</a:t>
            </a:r>
            <a:endParaRPr lang="fr-FR" dirty="0"/>
          </a:p>
          <a:p>
            <a:endParaRPr lang="fr-FR" dirty="0"/>
          </a:p>
        </p:txBody>
      </p:sp>
      <p:sp>
        <p:nvSpPr>
          <p:cNvPr id="6" name="Rectangle 5"/>
          <p:cNvSpPr/>
          <p:nvPr/>
        </p:nvSpPr>
        <p:spPr>
          <a:xfrm>
            <a:off x="674256" y="4847411"/>
            <a:ext cx="3299558" cy="400110"/>
          </a:xfrm>
          <a:prstGeom prst="rect">
            <a:avLst/>
          </a:prstGeom>
        </p:spPr>
        <p:txBody>
          <a:bodyPr wrap="none">
            <a:spAutoFit/>
          </a:bodyPr>
          <a:lstStyle/>
          <a:p>
            <a:r>
              <a:rPr lang="fr-FR" sz="2000" dirty="0">
                <a:solidFill>
                  <a:srgbClr val="172A46"/>
                </a:solidFill>
                <a:latin typeface="Times New Roman" panose="02020603050405020304" pitchFamily="18" charset="0"/>
                <a:cs typeface="Times New Roman" panose="02020603050405020304" pitchFamily="18" charset="0"/>
              </a:rPr>
              <a:t>4 mars </a:t>
            </a:r>
            <a:r>
              <a:rPr lang="fr-FR" sz="2000" dirty="0" smtClean="0">
                <a:solidFill>
                  <a:srgbClr val="172A46"/>
                </a:solidFill>
                <a:latin typeface="Times New Roman" panose="02020603050405020304" pitchFamily="18" charset="0"/>
                <a:cs typeface="Times New Roman" panose="02020603050405020304" pitchFamily="18" charset="0"/>
              </a:rPr>
              <a:t>2021 </a:t>
            </a:r>
            <a:r>
              <a:rPr lang="fr-FR" sz="2000" dirty="0">
                <a:solidFill>
                  <a:srgbClr val="172A46"/>
                </a:solidFill>
                <a:latin typeface="Times New Roman" panose="02020603050405020304" pitchFamily="18" charset="0"/>
                <a:cs typeface="Times New Roman" panose="02020603050405020304" pitchFamily="18" charset="0"/>
              </a:rPr>
              <a:t>: </a:t>
            </a:r>
            <a:r>
              <a:rPr lang="fr-FR" sz="2000" dirty="0" smtClean="0">
                <a:solidFill>
                  <a:srgbClr val="0070C0"/>
                </a:solidFill>
                <a:latin typeface="Times New Roman" panose="02020603050405020304" pitchFamily="18" charset="0"/>
                <a:cs typeface="Times New Roman" panose="02020603050405020304" pitchFamily="18" charset="0"/>
              </a:rPr>
              <a:t>Auto-évaluation</a:t>
            </a:r>
            <a:endParaRPr lang="fr-FR" sz="20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9526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1145309" y="8473"/>
            <a:ext cx="9596582" cy="7065464"/>
          </a:xfrm>
          <a:prstGeom prst="rect">
            <a:avLst/>
          </a:prstGeom>
        </p:spPr>
      </p:pic>
    </p:spTree>
    <p:extLst>
      <p:ext uri="{BB962C8B-B14F-4D97-AF65-F5344CB8AC3E}">
        <p14:creationId xmlns:p14="http://schemas.microsoft.com/office/powerpoint/2010/main" val="34246083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274639"/>
            <a:ext cx="2798101" cy="1143000"/>
          </a:xfrm>
        </p:spPr>
        <p:txBody>
          <a:bodyPr/>
          <a:lstStyle/>
          <a:p>
            <a:r>
              <a:rPr lang="fr-FR" dirty="0" smtClean="0"/>
              <a:t>Le label</a:t>
            </a:r>
            <a:endParaRPr lang="fr-FR" dirty="0"/>
          </a:p>
        </p:txBody>
      </p:sp>
      <p:sp>
        <p:nvSpPr>
          <p:cNvPr id="3" name="Espace réservé de la date 2"/>
          <p:cNvSpPr>
            <a:spLocks noGrp="1"/>
          </p:cNvSpPr>
          <p:nvPr>
            <p:ph type="dt" sz="half" idx="10"/>
          </p:nvPr>
        </p:nvSpPr>
        <p:spPr/>
        <p:txBody>
          <a:bodyPr/>
          <a:lstStyle/>
          <a:p>
            <a:fld id="{7BC56B8E-80C8-4074-A4A1-9A850F1D0DEE}" type="datetime1">
              <a:rPr lang="fr-FR" smtClean="0"/>
              <a:t>12/06/2019</a:t>
            </a:fld>
            <a:endParaRPr lang="fr-FR" dirty="0"/>
          </a:p>
        </p:txBody>
      </p:sp>
      <p:sp>
        <p:nvSpPr>
          <p:cNvPr id="4" name="Espace réservé du numéro de diapositive 3"/>
          <p:cNvSpPr>
            <a:spLocks noGrp="1"/>
          </p:cNvSpPr>
          <p:nvPr>
            <p:ph type="sldNum" sz="quarter" idx="12"/>
          </p:nvPr>
        </p:nvSpPr>
        <p:spPr>
          <a:xfrm>
            <a:off x="5345675" y="6401012"/>
            <a:ext cx="2844800" cy="365125"/>
          </a:xfrm>
        </p:spPr>
        <p:txBody>
          <a:bodyPr/>
          <a:lstStyle/>
          <a:p>
            <a:fld id="{0694022A-42C0-45AF-B093-E5A3A07644B5}" type="slidenum">
              <a:rPr lang="fr-FR" smtClean="0"/>
              <a:t>5</a:t>
            </a:fld>
            <a:endParaRPr lang="fr-FR" dirty="0"/>
          </a:p>
        </p:txBody>
      </p:sp>
      <p:pic>
        <p:nvPicPr>
          <p:cNvPr id="5" name="Picture 3" descr="http://www.umontpellier.fr/wp-content/uploads/2014/04/hr_excellence_in_research-300x203.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3712" y="329969"/>
            <a:ext cx="2852771" cy="193509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39350" y="2778125"/>
            <a:ext cx="11713301" cy="1200329"/>
          </a:xfrm>
          <a:prstGeom prst="rect">
            <a:avLst/>
          </a:prstGeom>
        </p:spPr>
        <p:txBody>
          <a:bodyPr wrap="square">
            <a:spAutoFit/>
          </a:bodyPr>
          <a:lstStyle/>
          <a:p>
            <a:r>
              <a:rPr lang="fr-FR" sz="2400" dirty="0"/>
              <a:t>Actuellement</a:t>
            </a:r>
            <a:r>
              <a:rPr lang="fr-FR" sz="2400" dirty="0"/>
              <a:t>, </a:t>
            </a:r>
            <a:r>
              <a:rPr lang="fr-FR" sz="2400" dirty="0"/>
              <a:t>plus de </a:t>
            </a:r>
            <a:r>
              <a:rPr lang="fr-FR" sz="2400" b="1" dirty="0"/>
              <a:t>343 </a:t>
            </a:r>
            <a:r>
              <a:rPr lang="fr-FR" sz="2400" b="1" dirty="0"/>
              <a:t>établissements publics et privés sont labellisés</a:t>
            </a:r>
            <a:r>
              <a:rPr lang="fr-FR" sz="2400" dirty="0"/>
              <a:t> dans le monde dont </a:t>
            </a:r>
            <a:r>
              <a:rPr lang="fr-FR" sz="2400" dirty="0"/>
              <a:t>18 </a:t>
            </a:r>
            <a:r>
              <a:rPr lang="fr-FR" sz="2400" dirty="0"/>
              <a:t>en France </a:t>
            </a:r>
            <a:r>
              <a:rPr lang="fr-FR" sz="2400" dirty="0"/>
              <a:t>(9 universités, 3 EPST (INRA</a:t>
            </a:r>
            <a:r>
              <a:rPr lang="fr-FR" sz="2400" dirty="0"/>
              <a:t>, CNRS, </a:t>
            </a:r>
            <a:r>
              <a:rPr lang="fr-FR" sz="2400" dirty="0"/>
              <a:t>INSERM), 4 écoles, l’Institut Curie), </a:t>
            </a:r>
            <a:r>
              <a:rPr lang="fr-FR" sz="2400" dirty="0"/>
              <a:t>105 en Grande Bretagne, 53 en Espagne et 44 en Pologne.</a:t>
            </a:r>
          </a:p>
        </p:txBody>
      </p:sp>
      <p:sp>
        <p:nvSpPr>
          <p:cNvPr id="10" name="Rectangle 9"/>
          <p:cNvSpPr/>
          <p:nvPr/>
        </p:nvSpPr>
        <p:spPr>
          <a:xfrm>
            <a:off x="6864085" y="636556"/>
            <a:ext cx="4506192" cy="1277850"/>
          </a:xfrm>
          <a:prstGeom prst="rect">
            <a:avLst/>
          </a:prstGeom>
        </p:spPr>
        <p:txBody>
          <a:bodyPr wrap="square">
            <a:spAutoFit/>
          </a:bodyPr>
          <a:lstStyle/>
          <a:p>
            <a:pPr algn="ctr">
              <a:lnSpc>
                <a:spcPct val="107000"/>
              </a:lnSpc>
              <a:spcAft>
                <a:spcPts val="1067"/>
              </a:spcAft>
            </a:pPr>
            <a:r>
              <a:rPr lang="fr-F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l’UCA devient </a:t>
            </a:r>
            <a:r>
              <a:rPr lang="fr-F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le 18</a:t>
            </a:r>
            <a:r>
              <a:rPr lang="fr-FR" sz="2400" b="1" baseline="300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e</a:t>
            </a:r>
            <a:r>
              <a:rPr lang="fr-F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établissement </a:t>
            </a:r>
            <a:r>
              <a:rPr lang="fr-F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français à </a:t>
            </a:r>
            <a:r>
              <a:rPr lang="fr-F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obtenir ce </a:t>
            </a:r>
            <a:r>
              <a:rPr lang="fr-FR"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label le 4 mars 2019 </a:t>
            </a:r>
          </a:p>
        </p:txBody>
      </p:sp>
      <p:sp>
        <p:nvSpPr>
          <p:cNvPr id="11" name="Rectangle 10"/>
          <p:cNvSpPr/>
          <p:nvPr/>
        </p:nvSpPr>
        <p:spPr>
          <a:xfrm>
            <a:off x="335360" y="4197085"/>
            <a:ext cx="11233248" cy="1277850"/>
          </a:xfrm>
          <a:prstGeom prst="rect">
            <a:avLst/>
          </a:prstGeom>
        </p:spPr>
        <p:txBody>
          <a:bodyPr wrap="square">
            <a:spAutoFit/>
          </a:bodyPr>
          <a:lstStyle/>
          <a:p>
            <a:pPr algn="just">
              <a:lnSpc>
                <a:spcPct val="107000"/>
              </a:lnSpc>
              <a:spcAft>
                <a:spcPts val="1067"/>
              </a:spcAft>
            </a:pPr>
            <a:r>
              <a:rPr lang="fr-FR" sz="2400" dirty="0">
                <a:latin typeface="Times New Roman" panose="02020603050405020304" pitchFamily="18" charset="0"/>
                <a:ea typeface="Calibri" panose="020F0502020204030204" pitchFamily="34" charset="0"/>
                <a:cs typeface="Times New Roman" panose="02020603050405020304" pitchFamily="18" charset="0"/>
              </a:rPr>
              <a:t>Objectif : mettre en place une </a:t>
            </a:r>
            <a:r>
              <a:rPr lang="fr-FR" sz="2400" dirty="0">
                <a:latin typeface="Times New Roman" panose="02020603050405020304" pitchFamily="18" charset="0"/>
                <a:ea typeface="Calibri" panose="020F0502020204030204" pitchFamily="34" charset="0"/>
                <a:cs typeface="Times New Roman" panose="02020603050405020304" pitchFamily="18" charset="0"/>
              </a:rPr>
              <a:t>politique de recrutement et de gestion des carrières des chercheurs et </a:t>
            </a:r>
            <a:r>
              <a:rPr lang="fr-FR" sz="2400" dirty="0">
                <a:latin typeface="Times New Roman" panose="02020603050405020304" pitchFamily="18" charset="0"/>
                <a:ea typeface="Calibri" panose="020F0502020204030204" pitchFamily="34" charset="0"/>
                <a:cs typeface="Times New Roman" panose="02020603050405020304" pitchFamily="18" charset="0"/>
              </a:rPr>
              <a:t>enseignants-chercheurs basée sur la </a:t>
            </a:r>
            <a:r>
              <a:rPr lang="fr-FR" sz="2400" dirty="0">
                <a:latin typeface="Times New Roman" panose="02020603050405020304" pitchFamily="18" charset="0"/>
                <a:cs typeface="Times New Roman" panose="02020603050405020304" pitchFamily="18" charset="0"/>
              </a:rPr>
              <a:t>«</a:t>
            </a:r>
            <a:r>
              <a:rPr lang="fr-FR" sz="2400" dirty="0">
                <a:latin typeface="Times New Roman" panose="02020603050405020304" pitchFamily="18" charset="0"/>
                <a:cs typeface="Times New Roman" panose="02020603050405020304" pitchFamily="18" charset="0"/>
              </a:rPr>
              <a:t> Charte européenne des chercheurs et du code de conduite pour le recrutement des chercheurs » </a:t>
            </a:r>
            <a:endParaRPr lang="fr-FR" sz="2400" b="1" dirty="0">
              <a:latin typeface="Times New Roman" panose="02020603050405020304" pitchFamily="18" charset="0"/>
              <a:cs typeface="Times New Roman" panose="02020603050405020304" pitchFamily="18" charset="0"/>
            </a:endParaRPr>
          </a:p>
        </p:txBody>
      </p:sp>
      <p:sp>
        <p:nvSpPr>
          <p:cNvPr id="12" name="ZoneTexte 11"/>
          <p:cNvSpPr txBox="1"/>
          <p:nvPr/>
        </p:nvSpPr>
        <p:spPr>
          <a:xfrm>
            <a:off x="2008651" y="5721058"/>
            <a:ext cx="6407264" cy="923330"/>
          </a:xfrm>
          <a:prstGeom prst="rect">
            <a:avLst/>
          </a:prstGeom>
          <a:noFill/>
        </p:spPr>
        <p:txBody>
          <a:bodyPr wrap="square" rtlCol="0">
            <a:spAutoFit/>
          </a:bodyPr>
          <a:lstStyle/>
          <a:p>
            <a:r>
              <a:rPr lang="fr-FR" dirty="0"/>
              <a:t>Plan d’actions UCA</a:t>
            </a:r>
          </a:p>
          <a:p>
            <a:r>
              <a:rPr lang="fr-FR" u="sng" dirty="0">
                <a:hlinkClick r:id="rId4"/>
              </a:rPr>
              <a:t>https://www.uca.fr/universite/grands-projets/labellisation-hrs4r/</a:t>
            </a:r>
            <a:endParaRPr lang="fr-FR" dirty="0"/>
          </a:p>
          <a:p>
            <a:endParaRPr lang="fr-FR" dirty="0"/>
          </a:p>
        </p:txBody>
      </p:sp>
    </p:spTree>
    <p:extLst>
      <p:ext uri="{BB962C8B-B14F-4D97-AF65-F5344CB8AC3E}">
        <p14:creationId xmlns:p14="http://schemas.microsoft.com/office/powerpoint/2010/main" val="32479108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7BC56B8E-80C8-4074-A4A1-9A850F1D0DEE}" type="datetime1">
              <a:rPr lang="fr-FR" smtClean="0"/>
              <a:t>12/06/2019</a:t>
            </a:fld>
            <a:endParaRPr lang="fr-FR" dirty="0"/>
          </a:p>
        </p:txBody>
      </p:sp>
      <p:sp>
        <p:nvSpPr>
          <p:cNvPr id="4" name="Espace réservé du numéro de diapositive 3"/>
          <p:cNvSpPr>
            <a:spLocks noGrp="1"/>
          </p:cNvSpPr>
          <p:nvPr>
            <p:ph type="sldNum" sz="quarter" idx="12"/>
          </p:nvPr>
        </p:nvSpPr>
        <p:spPr>
          <a:xfrm>
            <a:off x="5524909" y="6425639"/>
            <a:ext cx="2844800" cy="365125"/>
          </a:xfrm>
        </p:spPr>
        <p:txBody>
          <a:bodyPr/>
          <a:lstStyle/>
          <a:p>
            <a:fld id="{0694022A-42C0-45AF-B093-E5A3A07644B5}" type="slidenum">
              <a:rPr lang="fr-FR" smtClean="0"/>
              <a:t>6</a:t>
            </a:fld>
            <a:endParaRPr lang="fr-FR" dirty="0"/>
          </a:p>
        </p:txBody>
      </p:sp>
      <p:sp>
        <p:nvSpPr>
          <p:cNvPr id="9" name="Rectangle 8"/>
          <p:cNvSpPr/>
          <p:nvPr/>
        </p:nvSpPr>
        <p:spPr>
          <a:xfrm>
            <a:off x="143339" y="26593"/>
            <a:ext cx="6096000" cy="543675"/>
          </a:xfrm>
          <a:prstGeom prst="rect">
            <a:avLst/>
          </a:prstGeom>
        </p:spPr>
        <p:txBody>
          <a:bodyPr>
            <a:spAutoFit/>
          </a:bodyPr>
          <a:lstStyle/>
          <a:p>
            <a:r>
              <a:rPr lang="fr-FR" sz="2933" b="1" dirty="0">
                <a:solidFill>
                  <a:srgbClr val="0070C0"/>
                </a:solidFill>
              </a:rPr>
              <a:t>Charte </a:t>
            </a:r>
            <a:r>
              <a:rPr lang="fr-FR" sz="2933" b="1" dirty="0">
                <a:solidFill>
                  <a:srgbClr val="0070C0"/>
                </a:solidFill>
              </a:rPr>
              <a:t>et </a:t>
            </a:r>
            <a:r>
              <a:rPr lang="fr-FR" sz="2933" b="1" dirty="0">
                <a:solidFill>
                  <a:srgbClr val="0070C0"/>
                </a:solidFill>
              </a:rPr>
              <a:t>Code</a:t>
            </a:r>
            <a:endParaRPr lang="fr-FR" sz="2933" b="1" dirty="0">
              <a:solidFill>
                <a:srgbClr val="0070C0"/>
              </a:solidFill>
            </a:endParaRPr>
          </a:p>
        </p:txBody>
      </p:sp>
      <p:sp>
        <p:nvSpPr>
          <p:cNvPr id="10" name="Rectangle 9"/>
          <p:cNvSpPr/>
          <p:nvPr/>
        </p:nvSpPr>
        <p:spPr>
          <a:xfrm>
            <a:off x="35089" y="452670"/>
            <a:ext cx="12192000" cy="830997"/>
          </a:xfrm>
          <a:prstGeom prst="rect">
            <a:avLst/>
          </a:prstGeom>
        </p:spPr>
        <p:txBody>
          <a:bodyPr wrap="square">
            <a:spAutoFit/>
          </a:bodyPr>
          <a:lstStyle/>
          <a:p>
            <a:pPr algn="just"/>
            <a:r>
              <a:rPr lang="fr-FR" sz="2400" b="1" dirty="0">
                <a:solidFill>
                  <a:srgbClr val="0070C0"/>
                </a:solidFill>
              </a:rPr>
              <a:t>11 mars 2005 </a:t>
            </a:r>
            <a:r>
              <a:rPr lang="fr-FR" sz="2400" dirty="0"/>
              <a:t>: Adoption par la CE de la « Charte européenne des chercheurs et du code de conduite pour le recrutement des chercheurs » </a:t>
            </a:r>
            <a:endParaRPr lang="fr-FR" sz="2400" b="1" dirty="0"/>
          </a:p>
        </p:txBody>
      </p:sp>
      <p:sp>
        <p:nvSpPr>
          <p:cNvPr id="7" name="Rectangle 6"/>
          <p:cNvSpPr/>
          <p:nvPr/>
        </p:nvSpPr>
        <p:spPr>
          <a:xfrm>
            <a:off x="20869" y="1283721"/>
            <a:ext cx="7995345" cy="5632311"/>
          </a:xfrm>
          <a:prstGeom prst="rect">
            <a:avLst/>
          </a:prstGeom>
        </p:spPr>
        <p:txBody>
          <a:bodyPr wrap="square">
            <a:spAutoFit/>
          </a:bodyPr>
          <a:lstStyle/>
          <a:p>
            <a:pPr algn="ctr"/>
            <a:r>
              <a:rPr lang="fr-FR" sz="2400" b="1" dirty="0">
                <a:solidFill>
                  <a:srgbClr val="0070C0"/>
                </a:solidFill>
              </a:rPr>
              <a:t>Cadre de référence pour les droits et obligations des chercheurs, </a:t>
            </a:r>
            <a:endParaRPr lang="fr-FR" sz="2400" b="1" dirty="0">
              <a:solidFill>
                <a:srgbClr val="0070C0"/>
              </a:solidFill>
            </a:endParaRPr>
          </a:p>
          <a:p>
            <a:pPr algn="ctr"/>
            <a:r>
              <a:rPr lang="fr-FR" sz="2400" b="1" dirty="0">
                <a:solidFill>
                  <a:srgbClr val="0070C0"/>
                </a:solidFill>
              </a:rPr>
              <a:t>de </a:t>
            </a:r>
            <a:r>
              <a:rPr lang="fr-FR" sz="2400" b="1" dirty="0">
                <a:solidFill>
                  <a:srgbClr val="0070C0"/>
                </a:solidFill>
              </a:rPr>
              <a:t>leurs employeurs et des bailleurs de </a:t>
            </a:r>
            <a:r>
              <a:rPr lang="fr-FR" sz="2400" b="1" dirty="0">
                <a:solidFill>
                  <a:srgbClr val="0070C0"/>
                </a:solidFill>
              </a:rPr>
              <a:t>fonds :</a:t>
            </a:r>
          </a:p>
          <a:p>
            <a:pPr algn="ctr"/>
            <a:r>
              <a:rPr lang="fr-FR" sz="2400" b="1" dirty="0">
                <a:solidFill>
                  <a:srgbClr val="0070C0"/>
                </a:solidFill>
              </a:rPr>
              <a:t/>
            </a:r>
            <a:br>
              <a:rPr lang="fr-FR" sz="2400" b="1" dirty="0">
                <a:solidFill>
                  <a:srgbClr val="0070C0"/>
                </a:solidFill>
              </a:rPr>
            </a:br>
            <a:r>
              <a:rPr lang="fr-FR" sz="2400" b="1" dirty="0">
                <a:solidFill>
                  <a:srgbClr val="FF0000"/>
                </a:solidFill>
              </a:rPr>
              <a:t>La CHARTE EUROPEENNE DES CHERCHEURS </a:t>
            </a:r>
            <a:endParaRPr lang="fr-FR" sz="2400" b="1" dirty="0">
              <a:solidFill>
                <a:srgbClr val="FF0000"/>
              </a:solidFill>
            </a:endParaRPr>
          </a:p>
          <a:p>
            <a:pPr algn="ctr"/>
            <a:r>
              <a:rPr lang="fr-FR" sz="2400" dirty="0"/>
              <a:t>couvre </a:t>
            </a:r>
            <a:r>
              <a:rPr lang="fr-FR" sz="2400" dirty="0"/>
              <a:t>(entre autres</a:t>
            </a:r>
            <a:r>
              <a:rPr lang="fr-FR" sz="2400" dirty="0"/>
              <a:t>) :</a:t>
            </a:r>
            <a:r>
              <a:rPr lang="fr-FR" sz="2400" dirty="0"/>
              <a:t/>
            </a:r>
            <a:br>
              <a:rPr lang="fr-FR" sz="2400" dirty="0"/>
            </a:br>
            <a:r>
              <a:rPr lang="fr-FR" sz="2400" dirty="0"/>
              <a:t>• Reconnaissance de la profession</a:t>
            </a:r>
            <a:br>
              <a:rPr lang="fr-FR" sz="2400" dirty="0"/>
            </a:br>
            <a:r>
              <a:rPr lang="fr-FR" sz="2400" dirty="0"/>
              <a:t>•Développement de carrière</a:t>
            </a:r>
            <a:br>
              <a:rPr lang="fr-FR" sz="2400" dirty="0"/>
            </a:br>
            <a:r>
              <a:rPr lang="fr-FR" sz="2400" dirty="0"/>
              <a:t>• </a:t>
            </a:r>
            <a:r>
              <a:rPr lang="fr-FR" sz="2400" dirty="0"/>
              <a:t>Valorisation </a:t>
            </a:r>
            <a:r>
              <a:rPr lang="fr-FR" sz="2400" dirty="0"/>
              <a:t>de la mobilité</a:t>
            </a:r>
            <a:br>
              <a:rPr lang="fr-FR" sz="2400" dirty="0"/>
            </a:br>
            <a:r>
              <a:rPr lang="fr-FR" sz="2400" dirty="0"/>
              <a:t/>
            </a:r>
            <a:br>
              <a:rPr lang="fr-FR" sz="2400" dirty="0"/>
            </a:br>
            <a:r>
              <a:rPr lang="fr-FR" sz="2400" b="1" dirty="0">
                <a:solidFill>
                  <a:srgbClr val="FF0000"/>
                </a:solidFill>
              </a:rPr>
              <a:t>Le CODE DE CONDUITE POUR LE RECRUTEMENT DES CHERCHEURS </a:t>
            </a:r>
            <a:r>
              <a:rPr lang="fr-FR" sz="2400" dirty="0"/>
              <a:t>couvre (entre autres</a:t>
            </a:r>
            <a:r>
              <a:rPr lang="fr-FR" sz="2400" dirty="0"/>
              <a:t>) :</a:t>
            </a:r>
            <a:r>
              <a:rPr lang="fr-FR" sz="2400" dirty="0"/>
              <a:t/>
            </a:r>
            <a:br>
              <a:rPr lang="fr-FR" sz="2400" dirty="0"/>
            </a:br>
            <a:r>
              <a:rPr lang="fr-FR" sz="2400" dirty="0"/>
              <a:t>• Principes de recrutement</a:t>
            </a:r>
            <a:br>
              <a:rPr lang="fr-FR" sz="2400" dirty="0"/>
            </a:br>
            <a:r>
              <a:rPr lang="fr-FR" sz="2400" dirty="0"/>
              <a:t>•Les critères de sélection</a:t>
            </a:r>
            <a:br>
              <a:rPr lang="fr-FR" sz="2400" dirty="0"/>
            </a:br>
            <a:r>
              <a:rPr lang="fr-FR" sz="2400" dirty="0"/>
              <a:t>• Nominations postdoctorales</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8236" y="883556"/>
            <a:ext cx="3801721" cy="5061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63590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AF78753-13C9-401C-8959-20686788ED3C}" type="datetime1">
              <a:rPr lang="fr-FR" smtClean="0"/>
              <a:t>12/06/2019</a:t>
            </a:fld>
            <a:endParaRPr lang="fr-FR" dirty="0"/>
          </a:p>
        </p:txBody>
      </p:sp>
      <p:sp>
        <p:nvSpPr>
          <p:cNvPr id="3" name="Espace réservé du numéro de diapositive 2"/>
          <p:cNvSpPr>
            <a:spLocks noGrp="1"/>
          </p:cNvSpPr>
          <p:nvPr>
            <p:ph type="sldNum" sz="quarter" idx="12"/>
          </p:nvPr>
        </p:nvSpPr>
        <p:spPr/>
        <p:txBody>
          <a:bodyPr/>
          <a:lstStyle/>
          <a:p>
            <a:fld id="{0694022A-42C0-45AF-B093-E5A3A07644B5}" type="slidenum">
              <a:rPr lang="fr-FR" smtClean="0"/>
              <a:t>7</a:t>
            </a:fld>
            <a:endParaRPr lang="fr-FR" dirty="0"/>
          </a:p>
        </p:txBody>
      </p:sp>
      <p:sp>
        <p:nvSpPr>
          <p:cNvPr id="4" name="Rectangle 3"/>
          <p:cNvSpPr/>
          <p:nvPr/>
        </p:nvSpPr>
        <p:spPr>
          <a:xfrm>
            <a:off x="143339" y="489446"/>
            <a:ext cx="11617291" cy="5823389"/>
          </a:xfrm>
          <a:prstGeom prst="rect">
            <a:avLst/>
          </a:prstGeom>
        </p:spPr>
        <p:txBody>
          <a:bodyPr wrap="square">
            <a:spAutoFit/>
          </a:bodyPr>
          <a:lstStyle/>
          <a:p>
            <a:pPr marL="457189" indent="-457189" algn="just">
              <a:lnSpc>
                <a:spcPct val="107000"/>
              </a:lnSpc>
              <a:buFont typeface="Calibri" panose="020F0502020204030204" pitchFamily="34" charset="0"/>
              <a:buChar char="-"/>
            </a:pPr>
            <a:r>
              <a:rPr lang="fr-FR" sz="2400" b="1" dirty="0">
                <a:latin typeface="Times New Roman" panose="02020603050405020304" pitchFamily="18" charset="0"/>
                <a:ea typeface="Calibri" panose="020F0502020204030204" pitchFamily="34" charset="0"/>
                <a:cs typeface="Times New Roman" panose="02020603050405020304" pitchFamily="18" charset="0"/>
              </a:rPr>
              <a:t>En quoi l’obtention de ce label est-il un atout pour l’UCA ?</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algn="just"/>
            <a:r>
              <a:rPr lang="fr-FR" sz="2400" dirty="0">
                <a:latin typeface="Times New Roman" panose="02020603050405020304" pitchFamily="18" charset="0"/>
                <a:ea typeface="Times New Roman" panose="02020603050405020304" pitchFamily="18" charset="0"/>
              </a:rPr>
              <a:t> </a:t>
            </a:r>
          </a:p>
          <a:p>
            <a:pPr indent="355591" algn="just">
              <a:lnSpc>
                <a:spcPct val="107000"/>
              </a:lnSpc>
              <a:spcAft>
                <a:spcPts val="1067"/>
              </a:spcAft>
            </a:pPr>
            <a:r>
              <a:rPr lang="fr-FR" sz="2400" dirty="0">
                <a:latin typeface="Times New Roman" panose="02020603050405020304" pitchFamily="18" charset="0"/>
                <a:ea typeface="Calibri" panose="020F0502020204030204" pitchFamily="34" charset="0"/>
                <a:cs typeface="Times New Roman" panose="02020603050405020304" pitchFamily="18" charset="0"/>
              </a:rPr>
              <a:t>L'obtention de ce label</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ea typeface="Calibri" panose="020F0502020204030204" pitchFamily="34" charset="0"/>
                <a:cs typeface="Times New Roman" panose="02020603050405020304" pitchFamily="18" charset="0"/>
              </a:rPr>
              <a:t>entérine la reconnaissance du plan d’actions de l’UCA en matière de stratégie RH pour la recherche transmis en décembre 2018 à la Commission Européenne</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et constitue un atout majeur pour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15000"/>
              </a:lnSpc>
              <a:spcAft>
                <a:spcPts val="1333"/>
              </a:spcAft>
              <a:buFont typeface="Symbol" panose="05050102010706020507" pitchFamily="18" charset="2"/>
              <a:buChar char=""/>
            </a:pP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l’attractivité de notre université </a:t>
            </a:r>
            <a:r>
              <a:rPr lang="fr-FR" sz="2400" dirty="0">
                <a:latin typeface="Times New Roman" panose="02020603050405020304" pitchFamily="18" charset="0"/>
                <a:ea typeface="Calibri" panose="020F0502020204030204" pitchFamily="34" charset="0"/>
                <a:cs typeface="Times New Roman" panose="02020603050405020304" pitchFamily="18" charset="0"/>
              </a:rPr>
              <a:t>au sein de l’Espace Européen de la Recherche</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15000"/>
              </a:lnSpc>
              <a:spcAft>
                <a:spcPts val="1333"/>
              </a:spcAft>
              <a:buFont typeface="Symbol" panose="05050102010706020507" pitchFamily="18" charset="2"/>
              <a:buChar char=""/>
            </a:pP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 recrutement élargi à travers la publication gratuite d’offres d’emploi sur le site web </a:t>
            </a:r>
            <a:r>
              <a:rPr lang="fr-FR"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Euraxess</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relayées sur les sites Nature et Science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15000"/>
              </a:lnSpc>
              <a:spcAft>
                <a:spcPts val="1333"/>
              </a:spcAft>
              <a:buFont typeface="Symbol" panose="05050102010706020507" pitchFamily="18" charset="2"/>
              <a:buChar char=""/>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la sécurisation des financements Horizon 2020, la facilitation de l’attribution des subventions européennes ;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15000"/>
              </a:lnSpc>
              <a:spcAft>
                <a:spcPts val="1333"/>
              </a:spcAft>
              <a:buFont typeface="Symbol" panose="05050102010706020507" pitchFamily="18" charset="2"/>
              <a:buChar char=""/>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l’homogénéisation des bonnes pratiques au sein de l’établissement</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15000"/>
              </a:lnSpc>
              <a:spcAft>
                <a:spcPts val="1333"/>
              </a:spcAft>
              <a:buFont typeface="Symbol" panose="05050102010706020507" pitchFamily="18" charset="2"/>
              <a:buChar char=""/>
            </a:pP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l’évaluation de « CAP 20-25 », l’I-SITE Clermontois.</a:t>
            </a:r>
            <a:endParaRPr lang="fr-FR"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1904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AF78753-13C9-401C-8959-20686788ED3C}" type="datetime1">
              <a:rPr lang="fr-FR" smtClean="0"/>
              <a:t>12/06/2019</a:t>
            </a:fld>
            <a:endParaRPr lang="fr-FR" dirty="0"/>
          </a:p>
        </p:txBody>
      </p:sp>
      <p:sp>
        <p:nvSpPr>
          <p:cNvPr id="3" name="Espace réservé du numéro de diapositive 2"/>
          <p:cNvSpPr>
            <a:spLocks noGrp="1"/>
          </p:cNvSpPr>
          <p:nvPr>
            <p:ph type="sldNum" sz="quarter" idx="12"/>
          </p:nvPr>
        </p:nvSpPr>
        <p:spPr/>
        <p:txBody>
          <a:bodyPr/>
          <a:lstStyle/>
          <a:p>
            <a:fld id="{0694022A-42C0-45AF-B093-E5A3A07644B5}" type="slidenum">
              <a:rPr lang="fr-FR" smtClean="0"/>
              <a:t>8</a:t>
            </a:fld>
            <a:endParaRPr lang="fr-FR" dirty="0"/>
          </a:p>
        </p:txBody>
      </p:sp>
      <p:sp>
        <p:nvSpPr>
          <p:cNvPr id="4" name="Rectangle 3"/>
          <p:cNvSpPr/>
          <p:nvPr/>
        </p:nvSpPr>
        <p:spPr>
          <a:xfrm>
            <a:off x="335360" y="199743"/>
            <a:ext cx="11713301" cy="5495735"/>
          </a:xfrm>
          <a:prstGeom prst="rect">
            <a:avLst/>
          </a:prstGeom>
        </p:spPr>
        <p:txBody>
          <a:bodyPr wrap="square">
            <a:spAutoFit/>
          </a:bodyPr>
          <a:lstStyle/>
          <a:p>
            <a:pPr marL="457189" indent="-457189" algn="just">
              <a:lnSpc>
                <a:spcPct val="107000"/>
              </a:lnSpc>
              <a:buFont typeface="Calibri" panose="020F0502020204030204" pitchFamily="34" charset="0"/>
              <a:buChar char="-"/>
            </a:pPr>
            <a:r>
              <a:rPr lang="fr-FR" sz="2400" b="1" dirty="0">
                <a:latin typeface="Times New Roman" panose="02020603050405020304" pitchFamily="18" charset="0"/>
                <a:ea typeface="Calibri" panose="020F0502020204030204" pitchFamily="34" charset="0"/>
                <a:cs typeface="Times New Roman" panose="02020603050405020304" pitchFamily="18" charset="0"/>
              </a:rPr>
              <a:t>Sur quoi repose le plan d’action de l’UCA concernant la stratégie RH pour la recherche </a:t>
            </a:r>
            <a:r>
              <a:rPr lang="fr-FR" sz="2400" b="1" dirty="0" smtClean="0">
                <a:latin typeface="Times New Roman" panose="02020603050405020304" pitchFamily="18" charset="0"/>
                <a:ea typeface="Calibri" panose="020F0502020204030204" pitchFamily="34" charset="0"/>
                <a:cs typeface="Times New Roman" panose="02020603050405020304" pitchFamily="18" charset="0"/>
              </a:rPr>
              <a:t>?</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07000"/>
              </a:lnSpc>
              <a:buFont typeface="Calibri" panose="020F0502020204030204" pitchFamily="34" charset="0"/>
              <a:buChar char="-"/>
            </a:pP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indent="599425" algn="just">
              <a:lnSpc>
                <a:spcPct val="107000"/>
              </a:lnSpc>
              <a:spcAft>
                <a:spcPts val="1067"/>
              </a:spcAft>
            </a:pP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L’évaluation </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interne des 40 points de la Charte et du Code a notamment permis d’identifier les forces et les faiblesses de notre université dans le document transmis aux instances européennes et mis en ligne sur le site de l’UCA. Elle nous a permis de dégager dans notre plan d’actions</a:t>
            </a:r>
            <a:r>
              <a:rPr lang="fr-FR" sz="2133" dirty="0">
                <a:latin typeface="Calibri" panose="020F0502020204030204" pitchFamily="34" charset="0"/>
                <a:ea typeface="Calibri" panose="020F0502020204030204" pitchFamily="34" charset="0"/>
                <a:cs typeface="Times New Roman" panose="02020603050405020304" pitchFamily="18" charset="0"/>
              </a:rPr>
              <a:t> </a:t>
            </a:r>
            <a:r>
              <a:rPr lang="fr-F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les domaines prioritaires suivants : </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07000"/>
              </a:lnSpc>
              <a:spcAft>
                <a:spcPts val="1067"/>
              </a:spcAft>
              <a:buSzPts val="1000"/>
              <a:buFont typeface="Symbol" panose="05050102010706020507" pitchFamily="18" charset="2"/>
              <a:buChar char=""/>
              <a:tabLst>
                <a:tab pos="609585" algn="l"/>
              </a:tabLs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l’éthique de la recherche et la responsabilité professionnelle ;</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07000"/>
              </a:lnSpc>
              <a:spcAft>
                <a:spcPts val="1067"/>
              </a:spcAft>
              <a:buSzPts val="1000"/>
              <a:buFont typeface="Symbol" panose="05050102010706020507" pitchFamily="18" charset="2"/>
              <a:buChar char=""/>
              <a:tabLst>
                <a:tab pos="609585" algn="l"/>
              </a:tabLs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le recrutement ;</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07000"/>
              </a:lnSpc>
              <a:spcAft>
                <a:spcPts val="1067"/>
              </a:spcAft>
              <a:buSzPts val="1000"/>
              <a:buFont typeface="Symbol" panose="05050102010706020507" pitchFamily="18" charset="2"/>
              <a:buChar char=""/>
              <a:tabLst>
                <a:tab pos="609585" algn="l"/>
              </a:tabLs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les conditions de travail ;</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07000"/>
              </a:lnSpc>
              <a:spcAft>
                <a:spcPts val="1067"/>
              </a:spcAft>
              <a:buSzPts val="1000"/>
              <a:buFont typeface="Symbol" panose="05050102010706020507" pitchFamily="18" charset="2"/>
              <a:buChar char=""/>
              <a:tabLst>
                <a:tab pos="609585" algn="l"/>
              </a:tabLs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la non-discrimination ;</a:t>
            </a: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marL="457189" indent="-457189" algn="just">
              <a:lnSpc>
                <a:spcPct val="107000"/>
              </a:lnSpc>
              <a:spcAft>
                <a:spcPts val="1067"/>
              </a:spcAft>
              <a:buSzPts val="1000"/>
              <a:buFont typeface="Symbol" panose="05050102010706020507" pitchFamily="18" charset="2"/>
              <a:buChar char=""/>
              <a:tabLst>
                <a:tab pos="609585" algn="l"/>
              </a:tabLs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la formation et le développement professionnel.</a:t>
            </a:r>
            <a:endParaRPr lang="fr-FR" sz="2133"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ZoneTexte 4"/>
          <p:cNvSpPr txBox="1"/>
          <p:nvPr/>
        </p:nvSpPr>
        <p:spPr>
          <a:xfrm>
            <a:off x="1871531" y="5861805"/>
            <a:ext cx="6528725" cy="646331"/>
          </a:xfrm>
          <a:prstGeom prst="rect">
            <a:avLst/>
          </a:prstGeom>
          <a:noFill/>
        </p:spPr>
        <p:txBody>
          <a:bodyPr wrap="square" rtlCol="0">
            <a:spAutoFit/>
          </a:bodyPr>
          <a:lstStyle/>
          <a:p>
            <a:r>
              <a:rPr lang="fr-FR" dirty="0"/>
              <a:t>Plan d’actions UCA</a:t>
            </a:r>
          </a:p>
          <a:p>
            <a:r>
              <a:rPr lang="fr-FR" u="sng" dirty="0">
                <a:hlinkClick r:id="rId2"/>
              </a:rPr>
              <a:t>https://www.uca.fr/universite/grands-projets/labellisation-hrs4r</a:t>
            </a:r>
            <a:r>
              <a:rPr lang="fr-FR" u="sng" dirty="0">
                <a:hlinkClick r:id="rId2"/>
              </a:rPr>
              <a:t>/</a:t>
            </a:r>
            <a:endParaRPr lang="fr-FR" dirty="0"/>
          </a:p>
        </p:txBody>
      </p:sp>
    </p:spTree>
    <p:extLst>
      <p:ext uri="{BB962C8B-B14F-4D97-AF65-F5344CB8AC3E}">
        <p14:creationId xmlns:p14="http://schemas.microsoft.com/office/powerpoint/2010/main" val="4156049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AF78753-13C9-401C-8959-20686788ED3C}" type="datetime1">
              <a:rPr lang="fr-FR" smtClean="0"/>
              <a:t>12/06/2019</a:t>
            </a:fld>
            <a:endParaRPr lang="fr-FR" dirty="0"/>
          </a:p>
        </p:txBody>
      </p:sp>
      <p:sp>
        <p:nvSpPr>
          <p:cNvPr id="3" name="Espace réservé du numéro de diapositive 2"/>
          <p:cNvSpPr>
            <a:spLocks noGrp="1"/>
          </p:cNvSpPr>
          <p:nvPr>
            <p:ph type="sldNum" sz="quarter" idx="12"/>
          </p:nvPr>
        </p:nvSpPr>
        <p:spPr/>
        <p:txBody>
          <a:bodyPr/>
          <a:lstStyle/>
          <a:p>
            <a:fld id="{0694022A-42C0-45AF-B093-E5A3A07644B5}" type="slidenum">
              <a:rPr lang="fr-FR" smtClean="0"/>
              <a:t>9</a:t>
            </a:fld>
            <a:endParaRPr lang="fr-FR" dirty="0"/>
          </a:p>
        </p:txBody>
      </p:sp>
      <p:sp>
        <p:nvSpPr>
          <p:cNvPr id="4" name="Rectangle 3"/>
          <p:cNvSpPr/>
          <p:nvPr/>
        </p:nvSpPr>
        <p:spPr>
          <a:xfrm>
            <a:off x="911424" y="356660"/>
            <a:ext cx="10081120" cy="5026889"/>
          </a:xfrm>
          <a:prstGeom prst="rect">
            <a:avLst/>
          </a:prstGeom>
        </p:spPr>
        <p:txBody>
          <a:bodyPr wrap="square">
            <a:spAutoFit/>
          </a:bodyPr>
          <a:lstStyle/>
          <a:p>
            <a:pPr algn="just">
              <a:lnSpc>
                <a:spcPct val="107000"/>
              </a:lnSpc>
            </a:pPr>
            <a:r>
              <a:rPr lang="fr-FR" sz="2400" b="1" dirty="0">
                <a:latin typeface="Times New Roman" panose="02020603050405020304" pitchFamily="18" charset="0"/>
                <a:ea typeface="Calibri" panose="020F0502020204030204" pitchFamily="34" charset="0"/>
                <a:cs typeface="Times New Roman" panose="02020603050405020304" pitchFamily="18" charset="0"/>
              </a:rPr>
              <a:t>Le label étant obtenu, quand et comment va être mis en œuvre le plan d’action </a:t>
            </a:r>
            <a:r>
              <a:rPr lang="fr-FR" sz="2400" b="1"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pPr>
            <a:endParaRPr lang="fr-FR" sz="2133" dirty="0">
              <a:latin typeface="Calibri" panose="020F0502020204030204" pitchFamily="34" charset="0"/>
              <a:ea typeface="Calibri" panose="020F0502020204030204" pitchFamily="34" charset="0"/>
              <a:cs typeface="Times New Roman" panose="02020603050405020304" pitchFamily="18" charset="0"/>
            </a:endParaRPr>
          </a:p>
          <a:p>
            <a:pPr indent="449569" algn="just">
              <a:lnSpc>
                <a:spcPct val="115000"/>
              </a:lnSpc>
            </a:pPr>
            <a:r>
              <a:rPr lang="fr-FR" sz="2400" dirty="0">
                <a:latin typeface="Times New Roman" panose="02020603050405020304" pitchFamily="18" charset="0"/>
                <a:ea typeface="Calibri" panose="020F0502020204030204" pitchFamily="34" charset="0"/>
                <a:cs typeface="Times New Roman" panose="02020603050405020304" pitchFamily="18" charset="0"/>
              </a:rPr>
              <a:t>Dans le cadre de la conduite de l’auto-évaluation, des référents HRS4R membres du comité de pilotage seront désignés dans chaque direction impliquée (DRH, DRI, DRV, CAC, DAJI, Cellule Europe) pour assurer le suivi et la mise en œuvre de la stratégie et les rapports de suivi sous la coordination du chargé de mission. </a:t>
            </a:r>
          </a:p>
          <a:p>
            <a:pPr indent="449569" algn="just">
              <a:lnSpc>
                <a:spcPct val="115000"/>
              </a:lnSpc>
            </a:pPr>
            <a:r>
              <a:rPr lang="fr-FR" sz="2400" dirty="0">
                <a:latin typeface="Times New Roman" panose="02020603050405020304" pitchFamily="18" charset="0"/>
                <a:cs typeface="Times New Roman" panose="02020603050405020304" pitchFamily="18" charset="0"/>
              </a:rPr>
              <a:t>Le comité de pilotage se réunira aussi souvent que nécessaire chaque année pour exécuter le plan d’actions et finaliser l’état des lieux et sera le pilote d’une évaluation interne avant mars 2021. </a:t>
            </a:r>
          </a:p>
          <a:p>
            <a:pPr marL="609585" algn="just">
              <a:lnSpc>
                <a:spcPct val="107000"/>
              </a:lnSpc>
            </a:pPr>
            <a:r>
              <a:rPr lang="fr-FR" sz="2400" dirty="0">
                <a:latin typeface="Times New Roman" panose="02020603050405020304" pitchFamily="18" charset="0"/>
                <a:ea typeface="Calibri" panose="020F0502020204030204" pitchFamily="34" charset="0"/>
                <a:cs typeface="Times New Roman" panose="02020603050405020304" pitchFamily="18" charset="0"/>
              </a:rPr>
              <a:t> </a:t>
            </a:r>
            <a:endParaRPr lang="fr-FR" sz="2133"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34261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9272" y="2754946"/>
            <a:ext cx="8802255" cy="369332"/>
          </a:xfrm>
          <a:prstGeom prst="rect">
            <a:avLst/>
          </a:prstGeom>
        </p:spPr>
        <p:txBody>
          <a:bodyPr wrap="square">
            <a:spAutoFit/>
          </a:bodyPr>
          <a:lstStyle/>
          <a:p>
            <a:r>
              <a:rPr lang="fr-FR" dirty="0" smtClean="0">
                <a:solidFill>
                  <a:srgbClr val="172A46"/>
                </a:solidFill>
                <a:latin typeface="KGHAPPYSolid"/>
              </a:rPr>
              <a:t>1. Éthique de La Recherche et Responsabilité Professionnelle</a:t>
            </a:r>
            <a:endParaRPr lang="fr-FR" dirty="0"/>
          </a:p>
        </p:txBody>
      </p:sp>
    </p:spTree>
    <p:extLst>
      <p:ext uri="{BB962C8B-B14F-4D97-AF65-F5344CB8AC3E}">
        <p14:creationId xmlns:p14="http://schemas.microsoft.com/office/powerpoint/2010/main" val="23467598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1885" y="73329"/>
            <a:ext cx="7390015" cy="1200329"/>
          </a:xfrm>
          <a:prstGeom prst="rect">
            <a:avLst/>
          </a:prstGeom>
        </p:spPr>
        <p:txBody>
          <a:bodyPr wrap="square">
            <a:spAutoFit/>
          </a:bodyPr>
          <a:lstStyle/>
          <a:p>
            <a:r>
              <a:rPr lang="fr-FR" b="1" dirty="0" smtClean="0">
                <a:solidFill>
                  <a:srgbClr val="172A46"/>
                </a:solidFill>
                <a:latin typeface="Times New Roman" panose="02020603050405020304" pitchFamily="18" charset="0"/>
                <a:cs typeface="Times New Roman" panose="02020603050405020304" pitchFamily="18" charset="0"/>
              </a:rPr>
              <a:t>Objectifs</a:t>
            </a:r>
          </a:p>
          <a:p>
            <a:r>
              <a:rPr lang="fr-FR" b="1" dirty="0" smtClean="0">
                <a:solidFill>
                  <a:srgbClr val="172A46"/>
                </a:solidFill>
                <a:latin typeface="Times New Roman" panose="02020603050405020304" pitchFamily="18" charset="0"/>
                <a:cs typeface="Times New Roman" panose="02020603050405020304" pitchFamily="18" charset="0"/>
              </a:rPr>
              <a:t>Promouvoir </a:t>
            </a:r>
            <a:r>
              <a:rPr lang="fr-FR" dirty="0">
                <a:solidFill>
                  <a:srgbClr val="282827"/>
                </a:solidFill>
                <a:latin typeface="Times New Roman" panose="02020603050405020304" pitchFamily="18" charset="0"/>
                <a:cs typeface="Times New Roman" panose="02020603050405020304" pitchFamily="18" charset="0"/>
              </a:rPr>
              <a:t>le respect des principes déontologiques et éthiques</a:t>
            </a:r>
          </a:p>
          <a:p>
            <a:r>
              <a:rPr lang="fr-FR" b="1" dirty="0" smtClean="0">
                <a:solidFill>
                  <a:srgbClr val="172A46"/>
                </a:solidFill>
                <a:latin typeface="Times New Roman" panose="02020603050405020304" pitchFamily="18" charset="0"/>
                <a:cs typeface="Times New Roman" panose="02020603050405020304" pitchFamily="18" charset="0"/>
              </a:rPr>
              <a:t>Faciliter</a:t>
            </a:r>
            <a:r>
              <a:rPr lang="fr-FR" sz="1200" dirty="0" smtClean="0">
                <a:solidFill>
                  <a:srgbClr val="172A46"/>
                </a:solidFill>
                <a:latin typeface="Times New Roman" panose="02020603050405020304" pitchFamily="18" charset="0"/>
                <a:cs typeface="Times New Roman" panose="02020603050405020304" pitchFamily="18" charset="0"/>
              </a:rPr>
              <a:t> </a:t>
            </a:r>
            <a:r>
              <a:rPr lang="fr-FR" dirty="0">
                <a:solidFill>
                  <a:srgbClr val="282827"/>
                </a:solidFill>
                <a:latin typeface="Times New Roman" panose="02020603050405020304" pitchFamily="18" charset="0"/>
                <a:cs typeface="Times New Roman" panose="02020603050405020304" pitchFamily="18" charset="0"/>
              </a:rPr>
              <a:t>l’exploitation et la diffusion des résultats de </a:t>
            </a:r>
            <a:r>
              <a:rPr lang="fr-FR" dirty="0" smtClean="0">
                <a:solidFill>
                  <a:srgbClr val="282827"/>
                </a:solidFill>
                <a:latin typeface="Times New Roman" panose="02020603050405020304" pitchFamily="18" charset="0"/>
                <a:cs typeface="Times New Roman" panose="02020603050405020304" pitchFamily="18" charset="0"/>
              </a:rPr>
              <a:t>la recherche</a:t>
            </a:r>
            <a:endParaRPr lang="fr-FR" dirty="0">
              <a:solidFill>
                <a:srgbClr val="282827"/>
              </a:solidFill>
              <a:latin typeface="Times New Roman" panose="02020603050405020304" pitchFamily="18" charset="0"/>
              <a:cs typeface="Times New Roman" panose="02020603050405020304" pitchFamily="18" charset="0"/>
            </a:endParaRPr>
          </a:p>
          <a:p>
            <a:r>
              <a:rPr lang="fr-FR" b="1" dirty="0" smtClean="0">
                <a:solidFill>
                  <a:srgbClr val="172A46"/>
                </a:solidFill>
                <a:latin typeface="Times New Roman" panose="02020603050405020304" pitchFamily="18" charset="0"/>
                <a:cs typeface="Times New Roman" panose="02020603050405020304" pitchFamily="18" charset="0"/>
              </a:rPr>
              <a:t>Améliorer</a:t>
            </a:r>
            <a:r>
              <a:rPr lang="fr-FR" sz="1200" dirty="0" smtClean="0">
                <a:solidFill>
                  <a:srgbClr val="172A46"/>
                </a:solidFill>
                <a:latin typeface="Times New Roman" panose="02020603050405020304" pitchFamily="18" charset="0"/>
                <a:cs typeface="Times New Roman" panose="02020603050405020304" pitchFamily="18" charset="0"/>
              </a:rPr>
              <a:t> </a:t>
            </a:r>
            <a:r>
              <a:rPr lang="fr-FR" dirty="0">
                <a:solidFill>
                  <a:srgbClr val="282827"/>
                </a:solidFill>
                <a:latin typeface="Times New Roman" panose="02020603050405020304" pitchFamily="18" charset="0"/>
                <a:cs typeface="Times New Roman" panose="02020603050405020304" pitchFamily="18" charset="0"/>
              </a:rPr>
              <a:t>l’encadrement des jeunes chercheurs</a:t>
            </a:r>
            <a:endParaRPr lang="fr-FR" dirty="0">
              <a:latin typeface="Times New Roman" panose="02020603050405020304" pitchFamily="18" charset="0"/>
              <a:cs typeface="Times New Roman" panose="02020603050405020304" pitchFamily="18" charset="0"/>
            </a:endParaRPr>
          </a:p>
        </p:txBody>
      </p:sp>
      <p:sp>
        <p:nvSpPr>
          <p:cNvPr id="4" name="Rectangle 3"/>
          <p:cNvSpPr/>
          <p:nvPr/>
        </p:nvSpPr>
        <p:spPr>
          <a:xfrm>
            <a:off x="471663" y="1577576"/>
            <a:ext cx="6325952" cy="5078313"/>
          </a:xfrm>
          <a:prstGeom prst="rect">
            <a:avLst/>
          </a:prstGeom>
        </p:spPr>
        <p:txBody>
          <a:bodyPr wrap="square">
            <a:spAutoFit/>
          </a:bodyPr>
          <a:lstStyle/>
          <a:p>
            <a:pPr algn="just"/>
            <a:r>
              <a:rPr lang="fr-FR" b="1" dirty="0">
                <a:solidFill>
                  <a:srgbClr val="172A46"/>
                </a:solidFill>
                <a:latin typeface="Times New Roman" panose="02020603050405020304" pitchFamily="18" charset="0"/>
                <a:cs typeface="Times New Roman" panose="02020603050405020304" pitchFamily="18" charset="0"/>
              </a:rPr>
              <a:t>Diffuser </a:t>
            </a:r>
            <a:r>
              <a:rPr lang="fr-FR" dirty="0">
                <a:solidFill>
                  <a:srgbClr val="172A46"/>
                </a:solidFill>
                <a:latin typeface="Times New Roman" panose="02020603050405020304" pitchFamily="18" charset="0"/>
                <a:cs typeface="Times New Roman" panose="02020603050405020304" pitchFamily="18" charset="0"/>
              </a:rPr>
              <a:t>sur le site web </a:t>
            </a:r>
            <a:r>
              <a:rPr lang="fr-FR" dirty="0" smtClean="0">
                <a:solidFill>
                  <a:srgbClr val="172A46"/>
                </a:solidFill>
                <a:latin typeface="Times New Roman" panose="02020603050405020304" pitchFamily="18" charset="0"/>
                <a:cs typeface="Times New Roman" panose="02020603050405020304" pitchFamily="18" charset="0"/>
              </a:rPr>
              <a:t>UCA, </a:t>
            </a:r>
            <a:r>
              <a:rPr lang="fr-FR" dirty="0">
                <a:solidFill>
                  <a:srgbClr val="172A46"/>
                </a:solidFill>
                <a:latin typeface="Times New Roman" panose="02020603050405020304" pitchFamily="18" charset="0"/>
                <a:cs typeface="Times New Roman" panose="02020603050405020304" pitchFamily="18" charset="0"/>
              </a:rPr>
              <a:t>aux directeurs des </a:t>
            </a:r>
            <a:r>
              <a:rPr lang="fr-FR" dirty="0" smtClean="0">
                <a:solidFill>
                  <a:srgbClr val="172A46"/>
                </a:solidFill>
                <a:latin typeface="Times New Roman" panose="02020603050405020304" pitchFamily="18" charset="0"/>
                <a:cs typeface="Times New Roman" panose="02020603050405020304" pitchFamily="18" charset="0"/>
              </a:rPr>
              <a:t>laboratoires, </a:t>
            </a:r>
            <a:r>
              <a:rPr lang="fr-FR" dirty="0">
                <a:latin typeface="Times New Roman" panose="02020603050405020304" pitchFamily="18" charset="0"/>
                <a:cs typeface="Times New Roman" panose="02020603050405020304" pitchFamily="18" charset="0"/>
              </a:rPr>
              <a:t>Charte Européenne du Chercheur et du Code de conduite pour le recrutement des chercheurs </a:t>
            </a:r>
            <a:endParaRPr lang="fr-FR" dirty="0" smtClean="0">
              <a:latin typeface="Times New Roman" panose="02020603050405020304" pitchFamily="18" charset="0"/>
              <a:cs typeface="Times New Roman" panose="02020603050405020304" pitchFamily="18" charset="0"/>
            </a:endParaRPr>
          </a:p>
          <a:p>
            <a:pPr algn="just"/>
            <a:endParaRPr lang="fr-FR" dirty="0">
              <a:solidFill>
                <a:srgbClr val="172A46"/>
              </a:solidFill>
              <a:latin typeface="Times New Roman" panose="02020603050405020304" pitchFamily="18" charset="0"/>
              <a:cs typeface="Times New Roman" panose="02020603050405020304" pitchFamily="18" charset="0"/>
            </a:endParaRPr>
          </a:p>
          <a:p>
            <a:pPr algn="just"/>
            <a:r>
              <a:rPr lang="fr-FR" b="1" dirty="0" smtClean="0">
                <a:solidFill>
                  <a:srgbClr val="172A46"/>
                </a:solidFill>
                <a:latin typeface="Times New Roman" panose="02020603050405020304" pitchFamily="18" charset="0"/>
                <a:cs typeface="Times New Roman" panose="02020603050405020304" pitchFamily="18" charset="0"/>
              </a:rPr>
              <a:t>Communiquer </a:t>
            </a:r>
            <a:r>
              <a:rPr lang="fr-FR" dirty="0">
                <a:solidFill>
                  <a:srgbClr val="172A46"/>
                </a:solidFill>
                <a:latin typeface="Times New Roman" panose="02020603050405020304" pitchFamily="18" charset="0"/>
                <a:cs typeface="Times New Roman" panose="02020603050405020304" pitchFamily="18" charset="0"/>
              </a:rPr>
              <a:t>la charte de déontologie des métiers de la </a:t>
            </a:r>
            <a:r>
              <a:rPr lang="fr-FR" dirty="0" smtClean="0">
                <a:solidFill>
                  <a:srgbClr val="172A46"/>
                </a:solidFill>
                <a:latin typeface="Times New Roman" panose="02020603050405020304" pitchFamily="18" charset="0"/>
                <a:cs typeface="Times New Roman" panose="02020603050405020304" pitchFamily="18" charset="0"/>
              </a:rPr>
              <a:t>recherche</a:t>
            </a:r>
          </a:p>
          <a:p>
            <a:pPr algn="just"/>
            <a:endParaRPr lang="fr-FR" dirty="0">
              <a:solidFill>
                <a:srgbClr val="172A46"/>
              </a:solidFill>
              <a:latin typeface="Times New Roman" panose="02020603050405020304" pitchFamily="18" charset="0"/>
              <a:cs typeface="Times New Roman" panose="02020603050405020304" pitchFamily="18" charset="0"/>
            </a:endParaRPr>
          </a:p>
          <a:p>
            <a:pPr algn="just"/>
            <a:r>
              <a:rPr lang="fr-FR" b="1" dirty="0">
                <a:solidFill>
                  <a:srgbClr val="172A46"/>
                </a:solidFill>
                <a:latin typeface="Times New Roman" panose="02020603050405020304" pitchFamily="18" charset="0"/>
                <a:cs typeface="Times New Roman" panose="02020603050405020304" pitchFamily="18" charset="0"/>
              </a:rPr>
              <a:t>Sensibiliser</a:t>
            </a:r>
            <a:r>
              <a:rPr lang="fr-FR" dirty="0">
                <a:solidFill>
                  <a:srgbClr val="282827"/>
                </a:solidFill>
                <a:latin typeface="Times New Roman" panose="02020603050405020304" pitchFamily="18" charset="0"/>
                <a:cs typeface="Times New Roman" panose="02020603050405020304" pitchFamily="18" charset="0"/>
              </a:rPr>
              <a:t> à la valorisation et procédure en cas de résultats de recherche valorisables (brevet etc</a:t>
            </a:r>
            <a:r>
              <a:rPr lang="fr-FR" dirty="0" smtClean="0">
                <a:solidFill>
                  <a:srgbClr val="282827"/>
                </a:solidFill>
                <a:latin typeface="Times New Roman" panose="02020603050405020304" pitchFamily="18" charset="0"/>
                <a:cs typeface="Times New Roman" panose="02020603050405020304" pitchFamily="18" charset="0"/>
              </a:rPr>
              <a:t>…)</a:t>
            </a:r>
          </a:p>
          <a:p>
            <a:pPr algn="just"/>
            <a:r>
              <a:rPr lang="fr-FR" dirty="0">
                <a:solidFill>
                  <a:srgbClr val="282827"/>
                </a:solidFill>
                <a:latin typeface="Times New Roman" panose="02020603050405020304" pitchFamily="18" charset="0"/>
                <a:cs typeface="Times New Roman" panose="02020603050405020304" pitchFamily="18" charset="0"/>
              </a:rPr>
              <a:t>	</a:t>
            </a:r>
            <a:r>
              <a:rPr lang="fr-FR" dirty="0" smtClean="0">
                <a:solidFill>
                  <a:srgbClr val="FF0000"/>
                </a:solidFill>
                <a:latin typeface="Times New Roman" panose="02020603050405020304" pitchFamily="18" charset="0"/>
                <a:cs typeface="Times New Roman" panose="02020603050405020304" pitchFamily="18" charset="0"/>
              </a:rPr>
              <a:t>- Ecole doctorale: module dédié dans le catalogue du CED, action «défie ta </a:t>
            </a:r>
            <a:r>
              <a:rPr lang="fr-FR" dirty="0" err="1" smtClean="0">
                <a:solidFill>
                  <a:srgbClr val="FF0000"/>
                </a:solidFill>
                <a:latin typeface="Times New Roman" panose="02020603050405020304" pitchFamily="18" charset="0"/>
                <a:cs typeface="Times New Roman" panose="02020603050405020304" pitchFamily="18" charset="0"/>
              </a:rPr>
              <a:t>valo</a:t>
            </a:r>
            <a:r>
              <a:rPr lang="fr-FR" dirty="0" smtClean="0">
                <a:solidFill>
                  <a:srgbClr val="FF0000"/>
                </a:solidFill>
                <a:latin typeface="Times New Roman" panose="02020603050405020304" pitchFamily="18" charset="0"/>
                <a:cs typeface="Times New Roman" panose="02020603050405020304" pitchFamily="18" charset="0"/>
              </a:rPr>
              <a:t>»</a:t>
            </a:r>
          </a:p>
          <a:p>
            <a:pPr algn="just"/>
            <a:r>
              <a:rPr lang="fr-FR" dirty="0">
                <a:solidFill>
                  <a:srgbClr val="FF0000"/>
                </a:solidFill>
                <a:latin typeface="Times New Roman" panose="02020603050405020304" pitchFamily="18" charset="0"/>
                <a:cs typeface="Times New Roman" panose="02020603050405020304" pitchFamily="18" charset="0"/>
              </a:rPr>
              <a:t>	</a:t>
            </a:r>
            <a:r>
              <a:rPr lang="fr-FR" dirty="0" smtClean="0">
                <a:solidFill>
                  <a:srgbClr val="FF0000"/>
                </a:solidFill>
                <a:latin typeface="Times New Roman" panose="02020603050405020304" pitchFamily="18" charset="0"/>
                <a:cs typeface="Times New Roman" panose="02020603050405020304" pitchFamily="18" charset="0"/>
              </a:rPr>
              <a:t>- personnel permanent: sensibilisation et livret </a:t>
            </a:r>
            <a:endParaRPr lang="fr-FR" dirty="0">
              <a:solidFill>
                <a:srgbClr val="FF0000"/>
              </a:solidFill>
              <a:latin typeface="Times New Roman" panose="02020603050405020304" pitchFamily="18" charset="0"/>
              <a:cs typeface="Times New Roman" panose="02020603050405020304" pitchFamily="18" charset="0"/>
            </a:endParaRPr>
          </a:p>
          <a:p>
            <a:pPr algn="just"/>
            <a:endParaRPr lang="fr-FR" b="1" dirty="0" smtClean="0">
              <a:solidFill>
                <a:srgbClr val="172A46"/>
              </a:solidFill>
              <a:latin typeface="Times New Roman" panose="02020603050405020304" pitchFamily="18" charset="0"/>
              <a:cs typeface="Times New Roman" panose="02020603050405020304" pitchFamily="18" charset="0"/>
            </a:endParaRPr>
          </a:p>
          <a:p>
            <a:pPr algn="just"/>
            <a:r>
              <a:rPr lang="fr-FR" b="1" dirty="0" smtClean="0">
                <a:solidFill>
                  <a:srgbClr val="FF0000"/>
                </a:solidFill>
                <a:latin typeface="Times New Roman" panose="02020603050405020304" pitchFamily="18" charset="0"/>
                <a:cs typeface="Times New Roman" panose="02020603050405020304" pitchFamily="18" charset="0"/>
              </a:rPr>
              <a:t>Sensibiliser</a:t>
            </a:r>
            <a:r>
              <a:rPr lang="fr-FR" dirty="0" smtClean="0">
                <a:solidFill>
                  <a:srgbClr val="FF0000"/>
                </a:solidFill>
                <a:latin typeface="Times New Roman" panose="02020603050405020304" pitchFamily="18" charset="0"/>
                <a:cs typeface="Times New Roman" panose="02020603050405020304" pitchFamily="18" charset="0"/>
              </a:rPr>
              <a:t> </a:t>
            </a:r>
            <a:r>
              <a:rPr lang="fr-FR" dirty="0">
                <a:solidFill>
                  <a:srgbClr val="FF0000"/>
                </a:solidFill>
                <a:latin typeface="Times New Roman" panose="02020603050405020304" pitchFamily="18" charset="0"/>
                <a:cs typeface="Times New Roman" panose="02020603050405020304" pitchFamily="18" charset="0"/>
              </a:rPr>
              <a:t>à </a:t>
            </a:r>
            <a:r>
              <a:rPr lang="fr-FR" dirty="0" smtClean="0">
                <a:solidFill>
                  <a:srgbClr val="FF0000"/>
                </a:solidFill>
                <a:latin typeface="Times New Roman" panose="02020603050405020304" pitchFamily="18" charset="0"/>
                <a:cs typeface="Times New Roman" panose="02020603050405020304" pitchFamily="18" charset="0"/>
              </a:rPr>
              <a:t>la science ouverte / open </a:t>
            </a:r>
            <a:r>
              <a:rPr lang="fr-FR" dirty="0" err="1" smtClean="0">
                <a:solidFill>
                  <a:srgbClr val="FF0000"/>
                </a:solidFill>
                <a:latin typeface="Times New Roman" panose="02020603050405020304" pitchFamily="18" charset="0"/>
                <a:cs typeface="Times New Roman" panose="02020603050405020304" pitchFamily="18" charset="0"/>
              </a:rPr>
              <a:t>access</a:t>
            </a:r>
            <a:r>
              <a:rPr lang="fr-FR" dirty="0" smtClean="0">
                <a:solidFill>
                  <a:srgbClr val="FF0000"/>
                </a:solidFill>
                <a:latin typeface="Times New Roman" panose="02020603050405020304" pitchFamily="18" charset="0"/>
                <a:cs typeface="Times New Roman" panose="02020603050405020304" pitchFamily="18" charset="0"/>
              </a:rPr>
              <a:t>:</a:t>
            </a:r>
          </a:p>
          <a:p>
            <a:pPr algn="just"/>
            <a:r>
              <a:rPr lang="fr-FR" dirty="0">
                <a:solidFill>
                  <a:srgbClr val="FF0000"/>
                </a:solidFill>
                <a:latin typeface="Times New Roman" panose="02020603050405020304" pitchFamily="18" charset="0"/>
                <a:cs typeface="Times New Roman" panose="02020603050405020304" pitchFamily="18" charset="0"/>
              </a:rPr>
              <a:t>	</a:t>
            </a:r>
            <a:r>
              <a:rPr lang="fr-FR" dirty="0" smtClean="0">
                <a:solidFill>
                  <a:srgbClr val="FF0000"/>
                </a:solidFill>
                <a:latin typeface="Times New Roman" panose="02020603050405020304" pitchFamily="18" charset="0"/>
                <a:cs typeface="Times New Roman" panose="02020603050405020304" pitchFamily="18" charset="0"/>
              </a:rPr>
              <a:t>- conférence dédiée dans le cadre du module obligatoire pour les doctorants « </a:t>
            </a:r>
            <a:r>
              <a:rPr lang="fr-FR" dirty="0">
                <a:solidFill>
                  <a:srgbClr val="FF0000"/>
                </a:solidFill>
                <a:latin typeface="Times New Roman" panose="02020603050405020304" pitchFamily="18" charset="0"/>
                <a:cs typeface="Times New Roman" panose="02020603050405020304" pitchFamily="18" charset="0"/>
              </a:rPr>
              <a:t>é</a:t>
            </a:r>
            <a:r>
              <a:rPr lang="fr-FR" dirty="0" smtClean="0">
                <a:solidFill>
                  <a:srgbClr val="FF0000"/>
                </a:solidFill>
                <a:latin typeface="Times New Roman" panose="02020603050405020304" pitchFamily="18" charset="0"/>
                <a:cs typeface="Times New Roman" panose="02020603050405020304" pitchFamily="18" charset="0"/>
              </a:rPr>
              <a:t>thique de la recherche et IS »</a:t>
            </a:r>
            <a:endParaRPr lang="fr-FR" dirty="0">
              <a:solidFill>
                <a:srgbClr val="FF0000"/>
              </a:solidFill>
              <a:latin typeface="Times New Roman" panose="02020603050405020304" pitchFamily="18" charset="0"/>
              <a:cs typeface="Times New Roman" panose="02020603050405020304" pitchFamily="18" charset="0"/>
            </a:endParaRPr>
          </a:p>
          <a:p>
            <a:pPr algn="just"/>
            <a:r>
              <a:rPr lang="fr-FR" dirty="0" smtClean="0">
                <a:solidFill>
                  <a:srgbClr val="FF0000"/>
                </a:solidFill>
                <a:latin typeface="Times New Roman" panose="02020603050405020304" pitchFamily="18" charset="0"/>
                <a:cs typeface="Times New Roman" panose="02020603050405020304" pitchFamily="18" charset="0"/>
              </a:rPr>
              <a:t>	- livret de sensibilisation à destination des Comité de Sélection et des promotions internes </a:t>
            </a:r>
          </a:p>
        </p:txBody>
      </p:sp>
      <p:sp>
        <p:nvSpPr>
          <p:cNvPr id="6" name="ZoneTexte 5"/>
          <p:cNvSpPr txBox="1"/>
          <p:nvPr/>
        </p:nvSpPr>
        <p:spPr>
          <a:xfrm>
            <a:off x="1839884" y="1208244"/>
            <a:ext cx="1099127"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Actions</a:t>
            </a:r>
            <a:endParaRPr lang="fr-FR" b="1" dirty="0">
              <a:latin typeface="Times New Roman" panose="02020603050405020304" pitchFamily="18" charset="0"/>
              <a:cs typeface="Times New Roman" panose="02020603050405020304" pitchFamily="18" charset="0"/>
            </a:endParaRPr>
          </a:p>
        </p:txBody>
      </p:sp>
      <p:sp>
        <p:nvSpPr>
          <p:cNvPr id="2" name="ZoneTexte 1"/>
          <p:cNvSpPr txBox="1"/>
          <p:nvPr/>
        </p:nvSpPr>
        <p:spPr>
          <a:xfrm>
            <a:off x="7173884" y="1355067"/>
            <a:ext cx="4214552" cy="923330"/>
          </a:xfrm>
          <a:prstGeom prst="rect">
            <a:avLst/>
          </a:prstGeom>
          <a:noFill/>
        </p:spPr>
        <p:txBody>
          <a:bodyPr wrap="square" rtlCol="0">
            <a:spAutoFit/>
          </a:bodyPr>
          <a:lstStyle/>
          <a:p>
            <a:r>
              <a:rPr lang="fr-FR" dirty="0" smtClean="0">
                <a:solidFill>
                  <a:srgbClr val="00B050"/>
                </a:solidFill>
              </a:rPr>
              <a:t>Service communication : Trimestre 3, 2019</a:t>
            </a:r>
          </a:p>
          <a:p>
            <a:r>
              <a:rPr lang="fr-FR" dirty="0" smtClean="0">
                <a:solidFill>
                  <a:srgbClr val="00B050"/>
                </a:solidFill>
              </a:rPr>
              <a:t>Diffusion aux directeurs de laboratoires le 02/04/2019</a:t>
            </a:r>
            <a:endParaRPr lang="fr-FR" dirty="0">
              <a:solidFill>
                <a:srgbClr val="00B050"/>
              </a:solidFill>
            </a:endParaRPr>
          </a:p>
        </p:txBody>
      </p:sp>
      <p:sp>
        <p:nvSpPr>
          <p:cNvPr id="9" name="ZoneTexte 8"/>
          <p:cNvSpPr txBox="1"/>
          <p:nvPr/>
        </p:nvSpPr>
        <p:spPr>
          <a:xfrm>
            <a:off x="7173884" y="2603273"/>
            <a:ext cx="4214552" cy="646331"/>
          </a:xfrm>
          <a:prstGeom prst="rect">
            <a:avLst/>
          </a:prstGeom>
          <a:noFill/>
        </p:spPr>
        <p:txBody>
          <a:bodyPr wrap="square" rtlCol="0">
            <a:spAutoFit/>
          </a:bodyPr>
          <a:lstStyle/>
          <a:p>
            <a:r>
              <a:rPr lang="fr-FR" dirty="0" smtClean="0">
                <a:solidFill>
                  <a:srgbClr val="00B050"/>
                </a:solidFill>
              </a:rPr>
              <a:t>Commission éthique et déontologique : Trimestre 3, 2019 : 04/04/2019</a:t>
            </a:r>
            <a:endParaRPr lang="fr-FR" dirty="0">
              <a:solidFill>
                <a:srgbClr val="00B050"/>
              </a:solidFill>
            </a:endParaRPr>
          </a:p>
        </p:txBody>
      </p:sp>
      <p:sp>
        <p:nvSpPr>
          <p:cNvPr id="10" name="ZoneTexte 9"/>
          <p:cNvSpPr txBox="1"/>
          <p:nvPr/>
        </p:nvSpPr>
        <p:spPr>
          <a:xfrm>
            <a:off x="7276028" y="4711927"/>
            <a:ext cx="4214552" cy="369332"/>
          </a:xfrm>
          <a:prstGeom prst="rect">
            <a:avLst/>
          </a:prstGeom>
          <a:noFill/>
        </p:spPr>
        <p:txBody>
          <a:bodyPr wrap="square" rtlCol="0">
            <a:spAutoFit/>
          </a:bodyPr>
          <a:lstStyle/>
          <a:p>
            <a:r>
              <a:rPr lang="fr-FR" dirty="0" smtClean="0"/>
              <a:t>Service DRV : Trimestre 4, 2021</a:t>
            </a:r>
            <a:endParaRPr lang="fr-FR" dirty="0"/>
          </a:p>
        </p:txBody>
      </p:sp>
      <p:sp>
        <p:nvSpPr>
          <p:cNvPr id="11" name="ZoneTexte 10"/>
          <p:cNvSpPr txBox="1"/>
          <p:nvPr/>
        </p:nvSpPr>
        <p:spPr>
          <a:xfrm>
            <a:off x="7815350" y="1088992"/>
            <a:ext cx="2507672"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Unités responsables</a:t>
            </a:r>
            <a:endParaRPr lang="fr-FR" b="1" dirty="0">
              <a:latin typeface="Times New Roman" panose="02020603050405020304" pitchFamily="18" charset="0"/>
              <a:cs typeface="Times New Roman" panose="02020603050405020304" pitchFamily="18" charset="0"/>
            </a:endParaRPr>
          </a:p>
        </p:txBody>
      </p:sp>
      <p:sp>
        <p:nvSpPr>
          <p:cNvPr id="12" name="ZoneTexte 11"/>
          <p:cNvSpPr txBox="1"/>
          <p:nvPr/>
        </p:nvSpPr>
        <p:spPr>
          <a:xfrm>
            <a:off x="7295423" y="4224486"/>
            <a:ext cx="4214552" cy="369332"/>
          </a:xfrm>
          <a:prstGeom prst="rect">
            <a:avLst/>
          </a:prstGeom>
          <a:noFill/>
        </p:spPr>
        <p:txBody>
          <a:bodyPr wrap="square" rtlCol="0">
            <a:spAutoFit/>
          </a:bodyPr>
          <a:lstStyle/>
          <a:p>
            <a:r>
              <a:rPr lang="fr-FR" dirty="0" smtClean="0">
                <a:solidFill>
                  <a:srgbClr val="FF0000"/>
                </a:solidFill>
              </a:rPr>
              <a:t>Service DRV : Trimestre 2, 2019</a:t>
            </a:r>
            <a:endParaRPr lang="fr-FR" dirty="0">
              <a:solidFill>
                <a:srgbClr val="FF0000"/>
              </a:solidFill>
            </a:endParaRPr>
          </a:p>
        </p:txBody>
      </p:sp>
      <p:sp>
        <p:nvSpPr>
          <p:cNvPr id="14" name="ZoneTexte 13"/>
          <p:cNvSpPr txBox="1"/>
          <p:nvPr/>
        </p:nvSpPr>
        <p:spPr>
          <a:xfrm>
            <a:off x="7243157" y="5430325"/>
            <a:ext cx="4214552" cy="369332"/>
          </a:xfrm>
          <a:prstGeom prst="rect">
            <a:avLst/>
          </a:prstGeom>
          <a:noFill/>
        </p:spPr>
        <p:txBody>
          <a:bodyPr wrap="square" rtlCol="0">
            <a:spAutoFit/>
          </a:bodyPr>
          <a:lstStyle/>
          <a:p>
            <a:r>
              <a:rPr lang="fr-FR" dirty="0" smtClean="0">
                <a:solidFill>
                  <a:srgbClr val="FF0000"/>
                </a:solidFill>
              </a:rPr>
              <a:t>Service DRV / CED : Trimestre 2, 2019</a:t>
            </a:r>
            <a:endParaRPr lang="fr-FR" dirty="0">
              <a:solidFill>
                <a:srgbClr val="FF0000"/>
              </a:solidFill>
            </a:endParaRPr>
          </a:p>
        </p:txBody>
      </p:sp>
      <p:sp>
        <p:nvSpPr>
          <p:cNvPr id="15" name="ZoneTexte 14"/>
          <p:cNvSpPr txBox="1"/>
          <p:nvPr/>
        </p:nvSpPr>
        <p:spPr>
          <a:xfrm>
            <a:off x="7267304" y="5964057"/>
            <a:ext cx="4214552" cy="369332"/>
          </a:xfrm>
          <a:prstGeom prst="rect">
            <a:avLst/>
          </a:prstGeom>
          <a:noFill/>
        </p:spPr>
        <p:txBody>
          <a:bodyPr wrap="square" rtlCol="0">
            <a:spAutoFit/>
          </a:bodyPr>
          <a:lstStyle/>
          <a:p>
            <a:r>
              <a:rPr lang="fr-FR" dirty="0" smtClean="0">
                <a:solidFill>
                  <a:srgbClr val="FF0000"/>
                </a:solidFill>
              </a:rPr>
              <a:t>Service DRH / DRV: Trimestre 2, 2020</a:t>
            </a:r>
            <a:endParaRPr lang="fr-FR" dirty="0">
              <a:solidFill>
                <a:srgbClr val="FF0000"/>
              </a:solidFill>
            </a:endParaRPr>
          </a:p>
        </p:txBody>
      </p:sp>
    </p:spTree>
    <p:extLst>
      <p:ext uri="{BB962C8B-B14F-4D97-AF65-F5344CB8AC3E}">
        <p14:creationId xmlns:p14="http://schemas.microsoft.com/office/powerpoint/2010/main" val="25790564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9272" y="2754946"/>
            <a:ext cx="8802255" cy="369332"/>
          </a:xfrm>
          <a:prstGeom prst="rect">
            <a:avLst/>
          </a:prstGeom>
        </p:spPr>
        <p:txBody>
          <a:bodyPr wrap="square">
            <a:spAutoFit/>
          </a:bodyPr>
          <a:lstStyle/>
          <a:p>
            <a:r>
              <a:rPr lang="fr-FR" dirty="0">
                <a:solidFill>
                  <a:srgbClr val="172A46"/>
                </a:solidFill>
                <a:latin typeface="KGHAPPYSolid"/>
              </a:rPr>
              <a:t>2</a:t>
            </a:r>
            <a:r>
              <a:rPr lang="fr-FR" dirty="0" smtClean="0">
                <a:solidFill>
                  <a:srgbClr val="172A46"/>
                </a:solidFill>
                <a:latin typeface="KGHAPPYSolid"/>
              </a:rPr>
              <a:t>. Recrutement</a:t>
            </a:r>
            <a:endParaRPr lang="fr-FR" dirty="0"/>
          </a:p>
        </p:txBody>
      </p:sp>
    </p:spTree>
    <p:extLst>
      <p:ext uri="{BB962C8B-B14F-4D97-AF65-F5344CB8AC3E}">
        <p14:creationId xmlns:p14="http://schemas.microsoft.com/office/powerpoint/2010/main" val="19596398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6386" y="133772"/>
            <a:ext cx="6881091" cy="1477328"/>
          </a:xfrm>
          <a:prstGeom prst="rect">
            <a:avLst/>
          </a:prstGeom>
        </p:spPr>
        <p:txBody>
          <a:bodyPr wrap="square">
            <a:spAutoFit/>
          </a:bodyPr>
          <a:lstStyle/>
          <a:p>
            <a:r>
              <a:rPr lang="fr-FR" b="1" dirty="0" smtClean="0">
                <a:solidFill>
                  <a:srgbClr val="172A46"/>
                </a:solidFill>
                <a:latin typeface="Times New Roman" panose="02020603050405020304" pitchFamily="18" charset="0"/>
                <a:cs typeface="Times New Roman" panose="02020603050405020304" pitchFamily="18" charset="0"/>
              </a:rPr>
              <a:t>Objectifs</a:t>
            </a:r>
          </a:p>
          <a:p>
            <a:endParaRPr lang="fr-FR" b="1" dirty="0" smtClean="0">
              <a:solidFill>
                <a:srgbClr val="172A46"/>
              </a:solidFill>
              <a:latin typeface="Times New Roman" panose="02020603050405020304" pitchFamily="18" charset="0"/>
              <a:cs typeface="Times New Roman" panose="02020603050405020304" pitchFamily="18" charset="0"/>
            </a:endParaRPr>
          </a:p>
          <a:p>
            <a:r>
              <a:rPr lang="fr-FR" b="1" dirty="0">
                <a:latin typeface="Times New Roman" panose="02020603050405020304" pitchFamily="18" charset="0"/>
                <a:cs typeface="Times New Roman" panose="02020603050405020304" pitchFamily="18" charset="0"/>
              </a:rPr>
              <a:t>Rendre</a:t>
            </a:r>
            <a:r>
              <a:rPr lang="fr-FR" dirty="0">
                <a:latin typeface="Times New Roman" panose="02020603050405020304" pitchFamily="18" charset="0"/>
                <a:cs typeface="Times New Roman" panose="02020603050405020304" pitchFamily="18" charset="0"/>
              </a:rPr>
              <a:t> plus transparente la politique en matière de recrutement</a:t>
            </a:r>
          </a:p>
          <a:p>
            <a:r>
              <a:rPr lang="fr-FR" b="1" dirty="0" smtClean="0">
                <a:latin typeface="Times New Roman" panose="02020603050405020304" pitchFamily="18" charset="0"/>
                <a:cs typeface="Times New Roman" panose="02020603050405020304" pitchFamily="18" charset="0"/>
              </a:rPr>
              <a:t>Augmenter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l’attractivité</a:t>
            </a:r>
          </a:p>
          <a:p>
            <a:r>
              <a:rPr lang="fr-FR" b="1" dirty="0" smtClean="0">
                <a:latin typeface="Times New Roman" panose="02020603050405020304" pitchFamily="18" charset="0"/>
                <a:cs typeface="Times New Roman" panose="02020603050405020304" pitchFamily="18" charset="0"/>
              </a:rPr>
              <a:t>Améliorer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la procédure de sélection des personnels contractuels</a:t>
            </a:r>
          </a:p>
        </p:txBody>
      </p:sp>
      <p:sp>
        <p:nvSpPr>
          <p:cNvPr id="4" name="Rectangle 3"/>
          <p:cNvSpPr/>
          <p:nvPr/>
        </p:nvSpPr>
        <p:spPr>
          <a:xfrm>
            <a:off x="148045" y="2046772"/>
            <a:ext cx="7204985" cy="4801314"/>
          </a:xfrm>
          <a:prstGeom prst="rect">
            <a:avLst/>
          </a:prstGeom>
        </p:spPr>
        <p:txBody>
          <a:bodyPr wrap="square">
            <a:spAutoFit/>
          </a:bodyPr>
          <a:lstStyle/>
          <a:p>
            <a:pPr algn="just"/>
            <a:r>
              <a:rPr lang="fr-FR" b="1" dirty="0">
                <a:latin typeface="Times New Roman" panose="02020603050405020304" pitchFamily="18" charset="0"/>
                <a:cs typeface="Times New Roman" panose="02020603050405020304" pitchFamily="18" charset="0"/>
              </a:rPr>
              <a:t>Etablir </a:t>
            </a:r>
            <a:r>
              <a:rPr lang="fr-FR" dirty="0">
                <a:latin typeface="Times New Roman" panose="02020603050405020304" pitchFamily="18" charset="0"/>
                <a:cs typeface="Times New Roman" panose="02020603050405020304" pitchFamily="18" charset="0"/>
              </a:rPr>
              <a:t>un guide de modalités de recrutement </a:t>
            </a:r>
            <a:endParaRPr lang="fr-FR" dirty="0" smtClean="0">
              <a:latin typeface="Times New Roman" panose="02020603050405020304" pitchFamily="18" charset="0"/>
              <a:cs typeface="Times New Roman" panose="02020603050405020304" pitchFamily="18" charset="0"/>
            </a:endParaRPr>
          </a:p>
          <a:p>
            <a:pPr algn="just"/>
            <a:r>
              <a:rPr lang="fr-FR" dirty="0" smtClean="0">
                <a:latin typeface="Times New Roman" panose="02020603050405020304" pitchFamily="18" charset="0"/>
                <a:cs typeface="Times New Roman" panose="02020603050405020304" pitchFamily="18" charset="0"/>
              </a:rPr>
              <a:t>en </a:t>
            </a:r>
            <a:r>
              <a:rPr lang="fr-FR" dirty="0">
                <a:latin typeface="Times New Roman" panose="02020603050405020304" pitchFamily="18" charset="0"/>
                <a:cs typeface="Times New Roman" panose="02020603050405020304" pitchFamily="18" charset="0"/>
              </a:rPr>
              <a:t>français et en anglais, </a:t>
            </a:r>
            <a:r>
              <a:rPr lang="fr-FR" dirty="0" smtClean="0">
                <a:latin typeface="Times New Roman" panose="02020603050405020304" pitchFamily="18" charset="0"/>
                <a:cs typeface="Times New Roman" panose="02020603050405020304" pitchFamily="18" charset="0"/>
              </a:rPr>
              <a:t>diffusion </a:t>
            </a:r>
            <a:r>
              <a:rPr lang="fr-FR" dirty="0">
                <a:latin typeface="Times New Roman" panose="02020603050405020304" pitchFamily="18" charset="0"/>
                <a:cs typeface="Times New Roman" panose="02020603050405020304" pitchFamily="18" charset="0"/>
              </a:rPr>
              <a:t>des </a:t>
            </a:r>
            <a:r>
              <a:rPr lang="fr-FR" dirty="0" smtClean="0">
                <a:latin typeface="Times New Roman" panose="02020603050405020304" pitchFamily="18" charset="0"/>
                <a:cs typeface="Times New Roman" panose="02020603050405020304" pitchFamily="18" charset="0"/>
              </a:rPr>
              <a:t>offres</a:t>
            </a:r>
          </a:p>
          <a:p>
            <a:pPr algn="just"/>
            <a:r>
              <a:rPr lang="fr-FR" dirty="0" smtClean="0">
                <a:latin typeface="Times New Roman" panose="02020603050405020304" pitchFamily="18" charset="0"/>
                <a:cs typeface="Times New Roman" panose="02020603050405020304" pitchFamily="18" charset="0"/>
              </a:rPr>
              <a:t>sur </a:t>
            </a:r>
            <a:r>
              <a:rPr lang="fr-FR" dirty="0">
                <a:latin typeface="Times New Roman" panose="02020603050405020304" pitchFamily="18" charset="0"/>
                <a:cs typeface="Times New Roman" panose="02020603050405020304" pitchFamily="18" charset="0"/>
              </a:rPr>
              <a:t>le portail EURAXESS </a:t>
            </a:r>
            <a:r>
              <a:rPr lang="fr-FR" dirty="0" smtClean="0">
                <a:latin typeface="Times New Roman" panose="02020603050405020304" pitchFamily="18" charset="0"/>
                <a:cs typeface="Times New Roman" panose="02020603050405020304" pitchFamily="18" charset="0"/>
              </a:rPr>
              <a:t>Jobs</a:t>
            </a:r>
          </a:p>
          <a:p>
            <a:pPr algn="just"/>
            <a:r>
              <a:rPr lang="fr-FR" b="1" dirty="0">
                <a:latin typeface="Times New Roman" panose="02020603050405020304" pitchFamily="18" charset="0"/>
                <a:cs typeface="Times New Roman" panose="02020603050405020304" pitchFamily="18" charset="0"/>
              </a:rPr>
              <a:t>Rappeler</a:t>
            </a:r>
            <a:r>
              <a:rPr lang="fr-FR" dirty="0">
                <a:latin typeface="Times New Roman" panose="02020603050405020304" pitchFamily="18" charset="0"/>
                <a:cs typeface="Times New Roman" panose="02020603050405020304" pitchFamily="18" charset="0"/>
              </a:rPr>
              <a:t> aux candidats la possibilité </a:t>
            </a:r>
            <a:r>
              <a:rPr lang="fr-FR" dirty="0" smtClean="0">
                <a:latin typeface="Times New Roman" panose="02020603050405020304" pitchFamily="18" charset="0"/>
                <a:cs typeface="Times New Roman" panose="02020603050405020304" pitchFamily="18" charset="0"/>
              </a:rPr>
              <a:t>d'obtenir </a:t>
            </a:r>
            <a:r>
              <a:rPr lang="fr-FR" dirty="0" smtClean="0">
                <a:solidFill>
                  <a:srgbClr val="FF0000"/>
                </a:solidFill>
                <a:latin typeface="Times New Roman" panose="02020603050405020304" pitchFamily="18" charset="0"/>
                <a:cs typeface="Times New Roman" panose="02020603050405020304" pitchFamily="18" charset="0"/>
              </a:rPr>
              <a:t>sur demande</a:t>
            </a:r>
          </a:p>
          <a:p>
            <a:pPr algn="just"/>
            <a:r>
              <a:rPr lang="fr-FR" dirty="0" smtClean="0">
                <a:latin typeface="Times New Roman" panose="02020603050405020304" pitchFamily="18" charset="0"/>
                <a:cs typeface="Times New Roman" panose="02020603050405020304" pitchFamily="18" charset="0"/>
              </a:rPr>
              <a:t>un </a:t>
            </a:r>
            <a:r>
              <a:rPr lang="fr-FR" dirty="0">
                <a:latin typeface="Times New Roman" panose="02020603050405020304" pitchFamily="18" charset="0"/>
                <a:cs typeface="Times New Roman" panose="02020603050405020304" pitchFamily="18" charset="0"/>
              </a:rPr>
              <a:t>retour sur les points forts et </a:t>
            </a:r>
            <a:r>
              <a:rPr lang="fr-FR" dirty="0" smtClean="0">
                <a:latin typeface="Times New Roman" panose="02020603050405020304" pitchFamily="18" charset="0"/>
                <a:cs typeface="Times New Roman" panose="02020603050405020304" pitchFamily="18" charset="0"/>
              </a:rPr>
              <a:t>faibles de </a:t>
            </a:r>
            <a:r>
              <a:rPr lang="fr-FR" dirty="0">
                <a:latin typeface="Times New Roman" panose="02020603050405020304" pitchFamily="18" charset="0"/>
                <a:cs typeface="Times New Roman" panose="02020603050405020304" pitchFamily="18" charset="0"/>
              </a:rPr>
              <a:t>leur candidature, </a:t>
            </a:r>
            <a:endParaRPr lang="fr-FR" dirty="0" smtClean="0">
              <a:latin typeface="Times New Roman" panose="02020603050405020304" pitchFamily="18" charset="0"/>
              <a:cs typeface="Times New Roman" panose="02020603050405020304" pitchFamily="18" charset="0"/>
            </a:endParaRPr>
          </a:p>
          <a:p>
            <a:pPr algn="just"/>
            <a:r>
              <a:rPr lang="fr-FR" dirty="0" smtClean="0">
                <a:latin typeface="Times New Roman" panose="02020603050405020304" pitchFamily="18" charset="0"/>
                <a:cs typeface="Times New Roman" panose="02020603050405020304" pitchFamily="18" charset="0"/>
              </a:rPr>
              <a:t>respecter </a:t>
            </a:r>
            <a:r>
              <a:rPr lang="fr-FR" dirty="0">
                <a:latin typeface="Times New Roman" panose="02020603050405020304" pitchFamily="18" charset="0"/>
                <a:cs typeface="Times New Roman" panose="02020603050405020304" pitchFamily="18" charset="0"/>
              </a:rPr>
              <a:t>les délais prévus entre publication et </a:t>
            </a:r>
            <a:r>
              <a:rPr lang="fr-FR" dirty="0" smtClean="0">
                <a:latin typeface="Times New Roman" panose="02020603050405020304" pitchFamily="18" charset="0"/>
                <a:cs typeface="Times New Roman" panose="02020603050405020304" pitchFamily="18" charset="0"/>
              </a:rPr>
              <a:t>recrutement</a:t>
            </a:r>
          </a:p>
          <a:p>
            <a:pPr algn="just"/>
            <a:endParaRPr lang="fr-FR" dirty="0" smtClean="0">
              <a:latin typeface="Times New Roman" panose="02020603050405020304" pitchFamily="18" charset="0"/>
              <a:cs typeface="Times New Roman" panose="02020603050405020304" pitchFamily="18" charset="0"/>
            </a:endParaRPr>
          </a:p>
          <a:p>
            <a:pPr algn="just"/>
            <a:r>
              <a:rPr lang="fr-FR" b="1" dirty="0" smtClean="0">
                <a:solidFill>
                  <a:srgbClr val="FF0000"/>
                </a:solidFill>
                <a:latin typeface="Times New Roman" panose="02020603050405020304" pitchFamily="18" charset="0"/>
                <a:cs typeface="Times New Roman" panose="02020603050405020304" pitchFamily="18" charset="0"/>
              </a:rPr>
              <a:t>Créer</a:t>
            </a:r>
            <a:r>
              <a:rPr lang="fr-FR" dirty="0" smtClean="0">
                <a:solidFill>
                  <a:srgbClr val="FF0000"/>
                </a:solidFill>
                <a:latin typeface="Times New Roman" panose="02020603050405020304" pitchFamily="18" charset="0"/>
                <a:cs typeface="Times New Roman" panose="02020603050405020304" pitchFamily="18" charset="0"/>
              </a:rPr>
              <a:t> </a:t>
            </a:r>
            <a:r>
              <a:rPr lang="fr-FR" dirty="0">
                <a:solidFill>
                  <a:srgbClr val="FF0000"/>
                </a:solidFill>
                <a:latin typeface="Times New Roman" panose="02020603050405020304" pitchFamily="18" charset="0"/>
                <a:cs typeface="Times New Roman" panose="02020603050405020304" pitchFamily="18" charset="0"/>
              </a:rPr>
              <a:t>et </a:t>
            </a:r>
            <a:r>
              <a:rPr lang="fr-FR" b="1" dirty="0">
                <a:solidFill>
                  <a:srgbClr val="FF0000"/>
                </a:solidFill>
                <a:latin typeface="Times New Roman" panose="02020603050405020304" pitchFamily="18" charset="0"/>
                <a:cs typeface="Times New Roman" panose="02020603050405020304" pitchFamily="18" charset="0"/>
              </a:rPr>
              <a:t>diffuser</a:t>
            </a:r>
            <a:r>
              <a:rPr lang="fr-FR" dirty="0">
                <a:solidFill>
                  <a:srgbClr val="FF0000"/>
                </a:solidFill>
                <a:latin typeface="Times New Roman" panose="02020603050405020304" pitchFamily="18" charset="0"/>
                <a:cs typeface="Times New Roman" panose="02020603050405020304" pitchFamily="18" charset="0"/>
              </a:rPr>
              <a:t> </a:t>
            </a:r>
            <a:r>
              <a:rPr lang="fr-FR" dirty="0" smtClean="0">
                <a:solidFill>
                  <a:srgbClr val="FF0000"/>
                </a:solidFill>
                <a:latin typeface="Times New Roman" panose="02020603050405020304" pitchFamily="18" charset="0"/>
                <a:cs typeface="Times New Roman" panose="02020603050405020304" pitchFamily="18" charset="0"/>
              </a:rPr>
              <a:t>quatre livrets, </a:t>
            </a:r>
            <a:r>
              <a:rPr lang="fr-FR" dirty="0">
                <a:solidFill>
                  <a:srgbClr val="FF0000"/>
                </a:solidFill>
                <a:latin typeface="Times New Roman" panose="02020603050405020304" pitchFamily="18" charset="0"/>
                <a:cs typeface="Times New Roman" panose="02020603050405020304" pitchFamily="18" charset="0"/>
              </a:rPr>
              <a:t>précisant l'évolution de </a:t>
            </a:r>
            <a:r>
              <a:rPr lang="fr-FR" dirty="0" smtClean="0">
                <a:solidFill>
                  <a:srgbClr val="FF0000"/>
                </a:solidFill>
                <a:latin typeface="Times New Roman" panose="02020603050405020304" pitchFamily="18" charset="0"/>
                <a:cs typeface="Times New Roman" panose="02020603050405020304" pitchFamily="18" charset="0"/>
              </a:rPr>
              <a:t>carrière (primes, congés formation), les droits </a:t>
            </a:r>
            <a:r>
              <a:rPr lang="fr-FR" dirty="0">
                <a:solidFill>
                  <a:srgbClr val="FF0000"/>
                </a:solidFill>
                <a:latin typeface="Times New Roman" panose="02020603050405020304" pitchFamily="18" charset="0"/>
                <a:cs typeface="Times New Roman" panose="02020603050405020304" pitchFamily="18" charset="0"/>
              </a:rPr>
              <a:t>et obligations, </a:t>
            </a:r>
            <a:r>
              <a:rPr lang="fr-FR" dirty="0" smtClean="0">
                <a:solidFill>
                  <a:srgbClr val="FF0000"/>
                </a:solidFill>
                <a:latin typeface="Times New Roman" panose="02020603050405020304" pitchFamily="18" charset="0"/>
                <a:cs typeface="Times New Roman" panose="02020603050405020304" pitchFamily="18" charset="0"/>
              </a:rPr>
              <a:t>les </a:t>
            </a:r>
            <a:r>
              <a:rPr lang="fr-FR" dirty="0">
                <a:solidFill>
                  <a:srgbClr val="FF0000"/>
                </a:solidFill>
                <a:latin typeface="Times New Roman" panose="02020603050405020304" pitchFamily="18" charset="0"/>
                <a:cs typeface="Times New Roman" panose="02020603050405020304" pitchFamily="18" charset="0"/>
              </a:rPr>
              <a:t>conditions de travail, </a:t>
            </a:r>
            <a:r>
              <a:rPr lang="fr-FR" dirty="0" smtClean="0">
                <a:solidFill>
                  <a:srgbClr val="FF0000"/>
                </a:solidFill>
                <a:latin typeface="Times New Roman" panose="02020603050405020304" pitchFamily="18" charset="0"/>
                <a:cs typeface="Times New Roman" panose="02020603050405020304" pitchFamily="18" charset="0"/>
              </a:rPr>
              <a:t>l’environnement de travail, confidentialité etc… auprès :</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Des EC permanents</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Des BIATSS permanents</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Des chercheurs contractuels</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Des BIATSS contractuels</a:t>
            </a:r>
            <a:endParaRPr lang="fr-FR" dirty="0">
              <a:solidFill>
                <a:srgbClr val="FF0000"/>
              </a:solidFill>
              <a:latin typeface="Times New Roman" panose="02020603050405020304" pitchFamily="18" charset="0"/>
              <a:cs typeface="Times New Roman" panose="02020603050405020304" pitchFamily="18" charset="0"/>
            </a:endParaRPr>
          </a:p>
          <a:p>
            <a:pPr algn="just"/>
            <a:r>
              <a:rPr lang="fr-FR" b="1" dirty="0" smtClean="0">
                <a:solidFill>
                  <a:srgbClr val="FF0000"/>
                </a:solidFill>
                <a:latin typeface="Times New Roman" panose="02020603050405020304" pitchFamily="18" charset="0"/>
                <a:cs typeface="Times New Roman" panose="02020603050405020304" pitchFamily="18" charset="0"/>
              </a:rPr>
              <a:t>Mettre en place </a:t>
            </a:r>
            <a:r>
              <a:rPr lang="fr-FR" dirty="0" smtClean="0">
                <a:solidFill>
                  <a:srgbClr val="FF0000"/>
                </a:solidFill>
                <a:latin typeface="Times New Roman" panose="02020603050405020304" pitchFamily="18" charset="0"/>
                <a:cs typeface="Times New Roman" panose="02020603050405020304" pitchFamily="18" charset="0"/>
              </a:rPr>
              <a:t>des déclarations de liens et conflits d’intérêt dans les comités de sélection</a:t>
            </a:r>
          </a:p>
          <a:p>
            <a:pPr algn="just"/>
            <a:r>
              <a:rPr lang="fr-FR" b="1" dirty="0" smtClean="0">
                <a:latin typeface="Times New Roman" panose="02020603050405020304" pitchFamily="18" charset="0"/>
                <a:cs typeface="Times New Roman" panose="02020603050405020304" pitchFamily="18" charset="0"/>
              </a:rPr>
              <a:t>Traduire</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en anglais </a:t>
            </a:r>
            <a:r>
              <a:rPr lang="fr-FR" dirty="0" smtClean="0">
                <a:latin typeface="Times New Roman" panose="02020603050405020304" pitchFamily="18" charset="0"/>
                <a:cs typeface="Times New Roman" panose="02020603050405020304" pitchFamily="18" charset="0"/>
              </a:rPr>
              <a:t>le guide de fonctionnement des Comités de sélection</a:t>
            </a:r>
          </a:p>
        </p:txBody>
      </p:sp>
      <p:sp>
        <p:nvSpPr>
          <p:cNvPr id="6" name="ZoneTexte 5"/>
          <p:cNvSpPr txBox="1"/>
          <p:nvPr/>
        </p:nvSpPr>
        <p:spPr>
          <a:xfrm>
            <a:off x="1665318" y="1677440"/>
            <a:ext cx="1099127"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Actions</a:t>
            </a:r>
            <a:endParaRPr lang="fr-FR" b="1" dirty="0">
              <a:latin typeface="Times New Roman" panose="02020603050405020304" pitchFamily="18" charset="0"/>
              <a:cs typeface="Times New Roman" panose="02020603050405020304" pitchFamily="18" charset="0"/>
            </a:endParaRPr>
          </a:p>
        </p:txBody>
      </p:sp>
      <p:sp>
        <p:nvSpPr>
          <p:cNvPr id="7" name="ZoneTexte 6"/>
          <p:cNvSpPr txBox="1"/>
          <p:nvPr/>
        </p:nvSpPr>
        <p:spPr>
          <a:xfrm>
            <a:off x="7815350" y="1537556"/>
            <a:ext cx="2507672"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Unités responsables</a:t>
            </a:r>
            <a:endParaRPr lang="fr-FR" b="1" dirty="0">
              <a:latin typeface="Times New Roman" panose="02020603050405020304" pitchFamily="18" charset="0"/>
              <a:cs typeface="Times New Roman" panose="02020603050405020304" pitchFamily="18" charset="0"/>
            </a:endParaRPr>
          </a:p>
        </p:txBody>
      </p:sp>
      <p:sp>
        <p:nvSpPr>
          <p:cNvPr id="8" name="ZoneTexte 7"/>
          <p:cNvSpPr txBox="1"/>
          <p:nvPr/>
        </p:nvSpPr>
        <p:spPr>
          <a:xfrm>
            <a:off x="7464827" y="2183887"/>
            <a:ext cx="3740727"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et DRI : Trimestre 2, 2020</a:t>
            </a:r>
            <a:endParaRPr lang="fr-FR" dirty="0">
              <a:latin typeface="Times New Roman" panose="02020603050405020304" pitchFamily="18" charset="0"/>
              <a:cs typeface="Times New Roman" panose="02020603050405020304" pitchFamily="18" charset="0"/>
            </a:endParaRPr>
          </a:p>
        </p:txBody>
      </p:sp>
      <p:sp>
        <p:nvSpPr>
          <p:cNvPr id="9" name="ZoneTexte 8"/>
          <p:cNvSpPr txBox="1"/>
          <p:nvPr/>
        </p:nvSpPr>
        <p:spPr>
          <a:xfrm>
            <a:off x="7464826" y="3105747"/>
            <a:ext cx="3740727"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et DRI : Trimestre 1, 2019</a:t>
            </a:r>
            <a:endParaRPr lang="fr-FR" dirty="0">
              <a:latin typeface="Times New Roman" panose="02020603050405020304" pitchFamily="18" charset="0"/>
              <a:cs typeface="Times New Roman" panose="02020603050405020304" pitchFamily="18" charset="0"/>
            </a:endParaRPr>
          </a:p>
        </p:txBody>
      </p:sp>
      <p:sp>
        <p:nvSpPr>
          <p:cNvPr id="10" name="ZoneTexte 9"/>
          <p:cNvSpPr txBox="1"/>
          <p:nvPr/>
        </p:nvSpPr>
        <p:spPr>
          <a:xfrm>
            <a:off x="7464826" y="4132500"/>
            <a:ext cx="3740727" cy="646331"/>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a:t>
            </a:r>
            <a:r>
              <a:rPr lang="fr-FR" dirty="0" smtClean="0">
                <a:solidFill>
                  <a:srgbClr val="FF0000"/>
                </a:solidFill>
                <a:latin typeface="Times New Roman" panose="02020603050405020304" pitchFamily="18" charset="0"/>
                <a:cs typeface="Times New Roman" panose="02020603050405020304" pitchFamily="18" charset="0"/>
              </a:rPr>
              <a:t>DRV</a:t>
            </a:r>
            <a:r>
              <a:rPr lang="fr-FR" dirty="0" smtClean="0">
                <a:latin typeface="Times New Roman" panose="02020603050405020304" pitchFamily="18" charset="0"/>
                <a:cs typeface="Times New Roman" panose="02020603050405020304" pitchFamily="18" charset="0"/>
              </a:rPr>
              <a:t> et CHSCT : Trimestre </a:t>
            </a:r>
            <a:r>
              <a:rPr lang="fr-FR" dirty="0" smtClean="0">
                <a:solidFill>
                  <a:srgbClr val="FF0000"/>
                </a:solidFill>
                <a:latin typeface="Times New Roman" panose="02020603050405020304" pitchFamily="18" charset="0"/>
                <a:cs typeface="Times New Roman" panose="02020603050405020304" pitchFamily="18" charset="0"/>
              </a:rPr>
              <a:t>4</a:t>
            </a:r>
            <a:r>
              <a:rPr lang="fr-FR" dirty="0" smtClean="0">
                <a:latin typeface="Times New Roman" panose="02020603050405020304" pitchFamily="18" charset="0"/>
                <a:cs typeface="Times New Roman" panose="02020603050405020304" pitchFamily="18" charset="0"/>
              </a:rPr>
              <a:t>, 2020</a:t>
            </a:r>
            <a:endParaRPr lang="fr-FR"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7775710" y="6384951"/>
            <a:ext cx="3740727"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 Trimestre 2, 2020</a:t>
            </a:r>
            <a:endParaRPr lang="fr-FR" dirty="0">
              <a:latin typeface="Times New Roman" panose="02020603050405020304" pitchFamily="18" charset="0"/>
              <a:cs typeface="Times New Roman" panose="02020603050405020304" pitchFamily="18" charset="0"/>
            </a:endParaRPr>
          </a:p>
        </p:txBody>
      </p:sp>
      <p:sp>
        <p:nvSpPr>
          <p:cNvPr id="13" name="ZoneTexte 12"/>
          <p:cNvSpPr txBox="1"/>
          <p:nvPr/>
        </p:nvSpPr>
        <p:spPr>
          <a:xfrm>
            <a:off x="7673270" y="5738620"/>
            <a:ext cx="4137195" cy="646331"/>
          </a:xfrm>
          <a:prstGeom prst="rect">
            <a:avLst/>
          </a:prstGeom>
          <a:noFill/>
        </p:spPr>
        <p:txBody>
          <a:bodyPr wrap="square" rtlCol="0">
            <a:spAutoFit/>
          </a:bodyPr>
          <a:lstStyle/>
          <a:p>
            <a:r>
              <a:rPr lang="fr-FR" dirty="0" smtClean="0">
                <a:solidFill>
                  <a:srgbClr val="00B050"/>
                </a:solidFill>
                <a:latin typeface="Times New Roman" panose="02020603050405020304" pitchFamily="18" charset="0"/>
                <a:cs typeface="Times New Roman" panose="02020603050405020304" pitchFamily="18" charset="0"/>
              </a:rPr>
              <a:t>DRH, Commission Ethique : Trimestre 1, 2019 </a:t>
            </a:r>
            <a:endParaRPr lang="fr-FR" dirty="0">
              <a:solidFill>
                <a:srgbClr val="00B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0864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9272" y="2754946"/>
            <a:ext cx="8802255" cy="369332"/>
          </a:xfrm>
          <a:prstGeom prst="rect">
            <a:avLst/>
          </a:prstGeom>
        </p:spPr>
        <p:txBody>
          <a:bodyPr wrap="square">
            <a:spAutoFit/>
          </a:bodyPr>
          <a:lstStyle/>
          <a:p>
            <a:r>
              <a:rPr lang="fr-FR" dirty="0" smtClean="0">
                <a:solidFill>
                  <a:srgbClr val="172A46"/>
                </a:solidFill>
                <a:latin typeface="KGHAPPYSolid"/>
              </a:rPr>
              <a:t>3. Conditions de travail</a:t>
            </a:r>
            <a:endParaRPr lang="fr-FR" dirty="0"/>
          </a:p>
        </p:txBody>
      </p:sp>
    </p:spTree>
    <p:extLst>
      <p:ext uri="{BB962C8B-B14F-4D97-AF65-F5344CB8AC3E}">
        <p14:creationId xmlns:p14="http://schemas.microsoft.com/office/powerpoint/2010/main" val="9323881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0289" y="154351"/>
            <a:ext cx="9319492" cy="1754326"/>
          </a:xfrm>
          <a:prstGeom prst="rect">
            <a:avLst/>
          </a:prstGeom>
        </p:spPr>
        <p:txBody>
          <a:bodyPr wrap="square">
            <a:spAutoFit/>
          </a:bodyPr>
          <a:lstStyle/>
          <a:p>
            <a:r>
              <a:rPr lang="fr-FR" b="1" dirty="0" smtClean="0">
                <a:solidFill>
                  <a:srgbClr val="172A46"/>
                </a:solidFill>
                <a:latin typeface="Times New Roman" panose="02020603050405020304" pitchFamily="18" charset="0"/>
                <a:cs typeface="Times New Roman" panose="02020603050405020304" pitchFamily="18" charset="0"/>
              </a:rPr>
              <a:t>Objectifs</a:t>
            </a:r>
          </a:p>
          <a:p>
            <a:endParaRPr lang="fr-FR" b="1" dirty="0" smtClean="0">
              <a:solidFill>
                <a:srgbClr val="172A46"/>
              </a:solidFill>
              <a:latin typeface="Times New Roman" panose="02020603050405020304" pitchFamily="18" charset="0"/>
              <a:cs typeface="Times New Roman" panose="02020603050405020304" pitchFamily="18" charset="0"/>
            </a:endParaRPr>
          </a:p>
          <a:p>
            <a:r>
              <a:rPr lang="fr-FR" b="1" dirty="0">
                <a:latin typeface="Times New Roman" panose="02020603050405020304" pitchFamily="18" charset="0"/>
                <a:cs typeface="Times New Roman" panose="02020603050405020304" pitchFamily="18" charset="0"/>
              </a:rPr>
              <a:t>Améliorer</a:t>
            </a:r>
            <a:r>
              <a:rPr lang="fr-FR" dirty="0">
                <a:latin typeface="Times New Roman" panose="02020603050405020304" pitchFamily="18" charset="0"/>
                <a:cs typeface="Times New Roman" panose="02020603050405020304" pitchFamily="18" charset="0"/>
              </a:rPr>
              <a:t> la qualité de vie au travail</a:t>
            </a:r>
          </a:p>
          <a:p>
            <a:r>
              <a:rPr lang="fr-FR" b="1" dirty="0" smtClean="0">
                <a:latin typeface="Times New Roman" panose="02020603050405020304" pitchFamily="18" charset="0"/>
                <a:cs typeface="Times New Roman" panose="02020603050405020304" pitchFamily="18" charset="0"/>
              </a:rPr>
              <a:t>Poursuivre</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et </a:t>
            </a:r>
            <a:r>
              <a:rPr lang="fr-FR" b="1" dirty="0">
                <a:latin typeface="Times New Roman" panose="02020603050405020304" pitchFamily="18" charset="0"/>
                <a:cs typeface="Times New Roman" panose="02020603050405020304" pitchFamily="18" charset="0"/>
              </a:rPr>
              <a:t>intensifier</a:t>
            </a:r>
            <a:r>
              <a:rPr lang="fr-FR" dirty="0">
                <a:latin typeface="Times New Roman" panose="02020603050405020304" pitchFamily="18" charset="0"/>
                <a:cs typeface="Times New Roman" panose="02020603050405020304" pitchFamily="18" charset="0"/>
              </a:rPr>
              <a:t> les mesures en matière d’hygiène, de sécurité et de sûreté</a:t>
            </a:r>
          </a:p>
          <a:p>
            <a:r>
              <a:rPr lang="fr-FR" b="1" dirty="0" smtClean="0">
                <a:latin typeface="Times New Roman" panose="02020603050405020304" pitchFamily="18" charset="0"/>
                <a:cs typeface="Times New Roman" panose="02020603050405020304" pitchFamily="18" charset="0"/>
              </a:rPr>
              <a:t>Prévenir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les risques psychosociaux</a:t>
            </a:r>
          </a:p>
          <a:p>
            <a:r>
              <a:rPr lang="fr-FR" b="1" dirty="0" smtClean="0">
                <a:latin typeface="Times New Roman" panose="02020603050405020304" pitchFamily="18" charset="0"/>
                <a:cs typeface="Times New Roman" panose="02020603050405020304" pitchFamily="18" charset="0"/>
              </a:rPr>
              <a:t>Faciliter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l’accès à l’information</a:t>
            </a:r>
          </a:p>
        </p:txBody>
      </p:sp>
      <p:sp>
        <p:nvSpPr>
          <p:cNvPr id="4" name="Rectangle 3"/>
          <p:cNvSpPr/>
          <p:nvPr/>
        </p:nvSpPr>
        <p:spPr>
          <a:xfrm>
            <a:off x="480289" y="2153726"/>
            <a:ext cx="6926351" cy="4524315"/>
          </a:xfrm>
          <a:prstGeom prst="rect">
            <a:avLst/>
          </a:prstGeom>
        </p:spPr>
        <p:txBody>
          <a:bodyPr wrap="square">
            <a:spAutoFit/>
          </a:bodyPr>
          <a:lstStyle/>
          <a:p>
            <a:pPr algn="just"/>
            <a:r>
              <a:rPr lang="fr-FR" b="1" dirty="0" smtClean="0">
                <a:latin typeface="Times New Roman" panose="02020603050405020304" pitchFamily="18" charset="0"/>
                <a:cs typeface="Times New Roman" panose="02020603050405020304" pitchFamily="18" charset="0"/>
              </a:rPr>
              <a:t>Informer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les doctorants sur le parcours de la formation par la </a:t>
            </a:r>
            <a:r>
              <a:rPr lang="fr-FR" dirty="0" smtClean="0">
                <a:latin typeface="Times New Roman" panose="02020603050405020304" pitchFamily="18" charset="0"/>
                <a:cs typeface="Times New Roman" panose="02020603050405020304" pitchFamily="18" charset="0"/>
              </a:rPr>
              <a:t>recherche</a:t>
            </a:r>
          </a:p>
          <a:p>
            <a:pPr algn="just"/>
            <a:r>
              <a:rPr lang="fr-FR" dirty="0" smtClean="0">
                <a:latin typeface="Times New Roman" panose="02020603050405020304" pitchFamily="18" charset="0"/>
                <a:cs typeface="Times New Roman" panose="02020603050405020304" pitchFamily="18" charset="0"/>
              </a:rPr>
              <a:t>(Livret accueil doctorant)</a:t>
            </a:r>
          </a:p>
          <a:p>
            <a:pPr algn="just"/>
            <a:endParaRPr lang="fr-FR" dirty="0" smtClean="0">
              <a:latin typeface="Times New Roman" panose="02020603050405020304" pitchFamily="18" charset="0"/>
              <a:cs typeface="Times New Roman" panose="02020603050405020304" pitchFamily="18" charset="0"/>
            </a:endParaRPr>
          </a:p>
          <a:p>
            <a:pPr algn="just"/>
            <a:r>
              <a:rPr lang="fr-FR" b="1" dirty="0">
                <a:latin typeface="Times New Roman" panose="02020603050405020304" pitchFamily="18" charset="0"/>
                <a:cs typeface="Times New Roman" panose="02020603050405020304" pitchFamily="18" charset="0"/>
              </a:rPr>
              <a:t>Améliorer</a:t>
            </a:r>
            <a:r>
              <a:rPr lang="fr-FR" dirty="0">
                <a:latin typeface="Times New Roman" panose="02020603050405020304" pitchFamily="18" charset="0"/>
                <a:cs typeface="Times New Roman" panose="02020603050405020304" pitchFamily="18" charset="0"/>
              </a:rPr>
              <a:t> la qualité de vie au travail et </a:t>
            </a:r>
            <a:r>
              <a:rPr lang="fr-FR" b="1" dirty="0" smtClean="0">
                <a:latin typeface="Times New Roman" panose="02020603050405020304" pitchFamily="18" charset="0"/>
                <a:cs typeface="Times New Roman" panose="02020603050405020304" pitchFamily="18" charset="0"/>
              </a:rPr>
              <a:t>renforcer</a:t>
            </a:r>
            <a:r>
              <a:rPr lang="fr-FR" dirty="0" smtClean="0">
                <a:latin typeface="Times New Roman" panose="02020603050405020304" pitchFamily="18" charset="0"/>
                <a:cs typeface="Times New Roman" panose="02020603050405020304" pitchFamily="18" charset="0"/>
              </a:rPr>
              <a:t> </a:t>
            </a:r>
            <a:r>
              <a:rPr lang="fr-FR" dirty="0" smtClean="0">
                <a:solidFill>
                  <a:srgbClr val="FF0000"/>
                </a:solidFill>
                <a:latin typeface="Times New Roman" panose="02020603050405020304" pitchFamily="18" charset="0"/>
                <a:cs typeface="Times New Roman" panose="02020603050405020304" pitchFamily="18" charset="0"/>
              </a:rPr>
              <a:t>les dispositifs:</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d'action </a:t>
            </a:r>
            <a:r>
              <a:rPr lang="fr-FR" dirty="0">
                <a:solidFill>
                  <a:srgbClr val="FF0000"/>
                </a:solidFill>
                <a:latin typeface="Times New Roman" panose="02020603050405020304" pitchFamily="18" charset="0"/>
                <a:cs typeface="Times New Roman" panose="02020603050405020304" pitchFamily="18" charset="0"/>
              </a:rPr>
              <a:t>sociale </a:t>
            </a:r>
            <a:r>
              <a:rPr lang="fr-FR" dirty="0" smtClean="0">
                <a:solidFill>
                  <a:srgbClr val="FF0000"/>
                </a:solidFill>
                <a:latin typeface="Times New Roman" panose="02020603050405020304" pitchFamily="18" charset="0"/>
                <a:cs typeface="Times New Roman" panose="02020603050405020304" pitchFamily="18" charset="0"/>
              </a:rPr>
              <a:t>gestion </a:t>
            </a:r>
            <a:r>
              <a:rPr lang="fr-FR" dirty="0">
                <a:solidFill>
                  <a:srgbClr val="FF0000"/>
                </a:solidFill>
                <a:latin typeface="Times New Roman" panose="02020603050405020304" pitchFamily="18" charset="0"/>
                <a:cs typeface="Times New Roman" panose="02020603050405020304" pitchFamily="18" charset="0"/>
              </a:rPr>
              <a:t>du </a:t>
            </a:r>
            <a:r>
              <a:rPr lang="fr-FR" dirty="0" smtClean="0">
                <a:solidFill>
                  <a:srgbClr val="FF0000"/>
                </a:solidFill>
                <a:latin typeface="Times New Roman" panose="02020603050405020304" pitchFamily="18" charset="0"/>
                <a:cs typeface="Times New Roman" panose="02020603050405020304" pitchFamily="18" charset="0"/>
              </a:rPr>
              <a:t>stress</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 lutte </a:t>
            </a:r>
            <a:r>
              <a:rPr lang="fr-FR" dirty="0">
                <a:solidFill>
                  <a:srgbClr val="FF0000"/>
                </a:solidFill>
                <a:latin typeface="Times New Roman" panose="02020603050405020304" pitchFamily="18" charset="0"/>
                <a:cs typeface="Times New Roman" panose="02020603050405020304" pitchFamily="18" charset="0"/>
              </a:rPr>
              <a:t>contre la </a:t>
            </a:r>
            <a:r>
              <a:rPr lang="fr-FR" dirty="0" smtClean="0">
                <a:solidFill>
                  <a:srgbClr val="FF0000"/>
                </a:solidFill>
                <a:latin typeface="Times New Roman" panose="02020603050405020304" pitchFamily="18" charset="0"/>
                <a:cs typeface="Times New Roman" panose="02020603050405020304" pitchFamily="18" charset="0"/>
              </a:rPr>
              <a:t>précarité</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 gestion </a:t>
            </a:r>
            <a:r>
              <a:rPr lang="fr-FR" dirty="0">
                <a:solidFill>
                  <a:srgbClr val="FF0000"/>
                </a:solidFill>
                <a:latin typeface="Times New Roman" panose="02020603050405020304" pitchFamily="18" charset="0"/>
                <a:cs typeface="Times New Roman" panose="02020603050405020304" pitchFamily="18" charset="0"/>
              </a:rPr>
              <a:t>des risques </a:t>
            </a:r>
            <a:r>
              <a:rPr lang="fr-FR" dirty="0" smtClean="0">
                <a:solidFill>
                  <a:srgbClr val="FF0000"/>
                </a:solidFill>
                <a:latin typeface="Times New Roman" panose="02020603050405020304" pitchFamily="18" charset="0"/>
                <a:cs typeface="Times New Roman" panose="02020603050405020304" pitchFamily="18" charset="0"/>
              </a:rPr>
              <a:t>psycho-sociaux</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 bien-être </a:t>
            </a:r>
            <a:r>
              <a:rPr lang="fr-FR" dirty="0">
                <a:solidFill>
                  <a:srgbClr val="FF0000"/>
                </a:solidFill>
                <a:latin typeface="Times New Roman" panose="02020603050405020304" pitchFamily="18" charset="0"/>
                <a:cs typeface="Times New Roman" panose="02020603050405020304" pitchFamily="18" charset="0"/>
              </a:rPr>
              <a:t>au </a:t>
            </a:r>
            <a:r>
              <a:rPr lang="fr-FR" dirty="0" smtClean="0">
                <a:solidFill>
                  <a:srgbClr val="FF0000"/>
                </a:solidFill>
                <a:latin typeface="Times New Roman" panose="02020603050405020304" pitchFamily="18" charset="0"/>
                <a:cs typeface="Times New Roman" panose="02020603050405020304" pitchFamily="18" charset="0"/>
              </a:rPr>
              <a:t>travail</a:t>
            </a:r>
          </a:p>
          <a:p>
            <a:pPr marL="285750" indent="-285750" algn="just">
              <a:buFontTx/>
              <a:buChar char="-"/>
            </a:pPr>
            <a:r>
              <a:rPr lang="fr-FR" dirty="0" smtClean="0">
                <a:solidFill>
                  <a:srgbClr val="FF0000"/>
                </a:solidFill>
                <a:latin typeface="Times New Roman" panose="02020603050405020304" pitchFamily="18" charset="0"/>
                <a:cs typeface="Times New Roman" panose="02020603050405020304" pitchFamily="18" charset="0"/>
              </a:rPr>
              <a:t>De lutte </a:t>
            </a:r>
            <a:r>
              <a:rPr lang="fr-FR" dirty="0">
                <a:solidFill>
                  <a:srgbClr val="FF0000"/>
                </a:solidFill>
                <a:latin typeface="Times New Roman" panose="02020603050405020304" pitchFamily="18" charset="0"/>
                <a:cs typeface="Times New Roman" panose="02020603050405020304" pitchFamily="18" charset="0"/>
              </a:rPr>
              <a:t>contre le </a:t>
            </a:r>
            <a:r>
              <a:rPr lang="fr-FR" dirty="0" smtClean="0">
                <a:solidFill>
                  <a:srgbClr val="FF0000"/>
                </a:solidFill>
                <a:latin typeface="Times New Roman" panose="02020603050405020304" pitchFamily="18" charset="0"/>
                <a:cs typeface="Times New Roman" panose="02020603050405020304" pitchFamily="18" charset="0"/>
              </a:rPr>
              <a:t>harcèlement</a:t>
            </a:r>
          </a:p>
          <a:p>
            <a:pPr algn="just"/>
            <a:endParaRPr lang="fr-FR" dirty="0" smtClean="0">
              <a:latin typeface="Times New Roman" panose="02020603050405020304" pitchFamily="18" charset="0"/>
              <a:cs typeface="Times New Roman" panose="02020603050405020304" pitchFamily="18" charset="0"/>
            </a:endParaRPr>
          </a:p>
          <a:p>
            <a:pPr algn="just"/>
            <a:r>
              <a:rPr lang="fr-FR" b="1" dirty="0" smtClean="0">
                <a:latin typeface="Times New Roman" panose="02020603050405020304" pitchFamily="18" charset="0"/>
                <a:cs typeface="Times New Roman" panose="02020603050405020304" pitchFamily="18" charset="0"/>
              </a:rPr>
              <a:t>Renforcer </a:t>
            </a:r>
            <a:r>
              <a:rPr lang="fr-FR" dirty="0" smtClean="0">
                <a:latin typeface="Times New Roman" panose="02020603050405020304" pitchFamily="18" charset="0"/>
                <a:cs typeface="Times New Roman" panose="02020603050405020304" pitchFamily="18" charset="0"/>
              </a:rPr>
              <a:t>l’aide </a:t>
            </a:r>
            <a:r>
              <a:rPr lang="fr-FR" dirty="0">
                <a:latin typeface="Times New Roman" panose="02020603050405020304" pitchFamily="18" charset="0"/>
                <a:cs typeface="Times New Roman" panose="02020603050405020304" pitchFamily="18" charset="0"/>
              </a:rPr>
              <a:t>à l’orientation et insertion </a:t>
            </a:r>
            <a:r>
              <a:rPr lang="fr-FR" dirty="0" smtClean="0">
                <a:latin typeface="Times New Roman" panose="02020603050405020304" pitchFamily="18" charset="0"/>
                <a:cs typeface="Times New Roman" panose="02020603050405020304" pitchFamily="18" charset="0"/>
              </a:rPr>
              <a:t>professionnelle</a:t>
            </a:r>
          </a:p>
          <a:p>
            <a:pPr algn="just"/>
            <a:endParaRPr lang="fr-FR" dirty="0" smtClean="0">
              <a:latin typeface="Times New Roman" panose="02020603050405020304" pitchFamily="18" charset="0"/>
              <a:cs typeface="Times New Roman" panose="02020603050405020304" pitchFamily="18" charset="0"/>
            </a:endParaRPr>
          </a:p>
          <a:p>
            <a:pPr algn="just"/>
            <a:r>
              <a:rPr lang="fr-FR" b="1" dirty="0" smtClean="0">
                <a:latin typeface="Times New Roman" panose="02020603050405020304" pitchFamily="18" charset="0"/>
                <a:cs typeface="Times New Roman" panose="02020603050405020304" pitchFamily="18" charset="0"/>
              </a:rPr>
              <a:t>Mettre </a:t>
            </a:r>
            <a:r>
              <a:rPr lang="fr-FR" dirty="0">
                <a:latin typeface="Times New Roman" panose="02020603050405020304" pitchFamily="18" charset="0"/>
                <a:cs typeface="Times New Roman" panose="02020603050405020304" pitchFamily="18" charset="0"/>
              </a:rPr>
              <a:t>en </a:t>
            </a:r>
            <a:r>
              <a:rPr lang="fr-FR" dirty="0" smtClean="0">
                <a:latin typeface="Times New Roman" panose="02020603050405020304" pitchFamily="18" charset="0"/>
                <a:cs typeface="Times New Roman" panose="02020603050405020304" pitchFamily="18" charset="0"/>
              </a:rPr>
              <a:t>place </a:t>
            </a:r>
            <a:r>
              <a:rPr lang="fr-FR" dirty="0">
                <a:latin typeface="Times New Roman" panose="02020603050405020304" pitchFamily="18" charset="0"/>
                <a:cs typeface="Times New Roman" panose="02020603050405020304" pitchFamily="18" charset="0"/>
              </a:rPr>
              <a:t>la politique de </a:t>
            </a:r>
            <a:r>
              <a:rPr lang="fr-FR" dirty="0" err="1">
                <a:latin typeface="Times New Roman" panose="02020603050405020304" pitchFamily="18" charset="0"/>
                <a:cs typeface="Times New Roman" panose="02020603050405020304" pitchFamily="18" charset="0"/>
              </a:rPr>
              <a:t>mentoring</a:t>
            </a:r>
            <a:endParaRPr lang="fr-FR" dirty="0" smtClean="0">
              <a:latin typeface="Times New Roman" panose="02020603050405020304" pitchFamily="18" charset="0"/>
              <a:cs typeface="Times New Roman" panose="02020603050405020304" pitchFamily="18" charset="0"/>
            </a:endParaRPr>
          </a:p>
          <a:p>
            <a:pPr algn="just"/>
            <a:r>
              <a:rPr lang="fr-FR" b="1" dirty="0">
                <a:latin typeface="Times New Roman" panose="02020603050405020304" pitchFamily="18" charset="0"/>
                <a:cs typeface="Times New Roman" panose="02020603050405020304" pitchFamily="18" charset="0"/>
              </a:rPr>
              <a:t>Poursuivre</a:t>
            </a:r>
            <a:r>
              <a:rPr lang="fr-FR" dirty="0">
                <a:latin typeface="Times New Roman" panose="02020603050405020304" pitchFamily="18" charset="0"/>
                <a:cs typeface="Times New Roman" panose="02020603050405020304" pitchFamily="18" charset="0"/>
              </a:rPr>
              <a:t> la politique de tenure </a:t>
            </a:r>
            <a:r>
              <a:rPr lang="fr-FR" dirty="0" err="1" smtClean="0">
                <a:latin typeface="Times New Roman" panose="02020603050405020304" pitchFamily="18" charset="0"/>
                <a:cs typeface="Times New Roman" panose="02020603050405020304" pitchFamily="18" charset="0"/>
              </a:rPr>
              <a:t>track</a:t>
            </a:r>
            <a:endParaRPr lang="fr-FR" dirty="0" smtClean="0">
              <a:latin typeface="Times New Roman" panose="02020603050405020304" pitchFamily="18" charset="0"/>
              <a:cs typeface="Times New Roman" panose="02020603050405020304" pitchFamily="18" charset="0"/>
            </a:endParaRPr>
          </a:p>
          <a:p>
            <a:pPr algn="just"/>
            <a:endParaRPr lang="fr-FR" dirty="0" smtClean="0">
              <a:latin typeface="Times New Roman" panose="02020603050405020304" pitchFamily="18" charset="0"/>
              <a:cs typeface="Times New Roman" panose="02020603050405020304" pitchFamily="18" charset="0"/>
            </a:endParaRPr>
          </a:p>
          <a:p>
            <a:pPr algn="just"/>
            <a:r>
              <a:rPr lang="fr-FR" b="1" dirty="0" smtClean="0">
                <a:latin typeface="Times New Roman" panose="02020603050405020304" pitchFamily="18" charset="0"/>
                <a:cs typeface="Times New Roman" panose="02020603050405020304" pitchFamily="18" charset="0"/>
              </a:rPr>
              <a:t>Mettre</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en place le télétravail</a:t>
            </a:r>
            <a:endParaRPr lang="fr-FR" dirty="0">
              <a:solidFill>
                <a:srgbClr val="282827"/>
              </a:solidFill>
              <a:latin typeface="Times New Roman" panose="02020603050405020304" pitchFamily="18" charset="0"/>
              <a:cs typeface="Times New Roman" panose="02020603050405020304" pitchFamily="18" charset="0"/>
            </a:endParaRPr>
          </a:p>
        </p:txBody>
      </p:sp>
      <p:sp>
        <p:nvSpPr>
          <p:cNvPr id="6" name="ZoneTexte 5"/>
          <p:cNvSpPr txBox="1"/>
          <p:nvPr/>
        </p:nvSpPr>
        <p:spPr>
          <a:xfrm>
            <a:off x="4424220" y="1779219"/>
            <a:ext cx="1099127"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Actions</a:t>
            </a:r>
            <a:endParaRPr lang="fr-FR" b="1" dirty="0">
              <a:latin typeface="Times New Roman" panose="02020603050405020304" pitchFamily="18" charset="0"/>
              <a:cs typeface="Times New Roman" panose="02020603050405020304" pitchFamily="18" charset="0"/>
            </a:endParaRPr>
          </a:p>
        </p:txBody>
      </p:sp>
      <p:sp>
        <p:nvSpPr>
          <p:cNvPr id="8" name="ZoneTexte 7"/>
          <p:cNvSpPr txBox="1"/>
          <p:nvPr/>
        </p:nvSpPr>
        <p:spPr>
          <a:xfrm>
            <a:off x="7830589" y="2148551"/>
            <a:ext cx="3223028"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DRV : Trimestre 4, 2019 </a:t>
            </a:r>
            <a:endParaRPr lang="fr-FR" dirty="0">
              <a:latin typeface="Times New Roman" panose="02020603050405020304" pitchFamily="18" charset="0"/>
              <a:cs typeface="Times New Roman" panose="02020603050405020304" pitchFamily="18" charset="0"/>
            </a:endParaRPr>
          </a:p>
        </p:txBody>
      </p:sp>
      <p:sp>
        <p:nvSpPr>
          <p:cNvPr id="10" name="ZoneTexte 9"/>
          <p:cNvSpPr txBox="1"/>
          <p:nvPr/>
        </p:nvSpPr>
        <p:spPr>
          <a:xfrm>
            <a:off x="7906790" y="3565046"/>
            <a:ext cx="3223028" cy="646331"/>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a:t>
            </a:r>
            <a:r>
              <a:rPr lang="fr-FR" dirty="0" err="1" smtClean="0">
                <a:latin typeface="Times New Roman" panose="02020603050405020304" pitchFamily="18" charset="0"/>
                <a:cs typeface="Times New Roman" panose="02020603050405020304" pitchFamily="18" charset="0"/>
              </a:rPr>
              <a:t>ClASS</a:t>
            </a:r>
            <a:r>
              <a:rPr lang="fr-FR" dirty="0" smtClean="0">
                <a:latin typeface="Times New Roman" panose="02020603050405020304" pitchFamily="18" charset="0"/>
                <a:cs typeface="Times New Roman" panose="02020603050405020304" pitchFamily="18" charset="0"/>
              </a:rPr>
              <a:t>, CHSCT, Cellule RPS : Trimestre 4, 2020 </a:t>
            </a:r>
            <a:endParaRPr lang="fr-FR"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7906790" y="4987834"/>
            <a:ext cx="3223028"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DRV et DF : Trimestre 4, 2021 </a:t>
            </a:r>
            <a:endParaRPr lang="fr-FR" dirty="0">
              <a:latin typeface="Times New Roman" panose="02020603050405020304" pitchFamily="18" charset="0"/>
              <a:cs typeface="Times New Roman" panose="02020603050405020304" pitchFamily="18" charset="0"/>
            </a:endParaRPr>
          </a:p>
        </p:txBody>
      </p:sp>
      <p:sp>
        <p:nvSpPr>
          <p:cNvPr id="12" name="ZoneTexte 11"/>
          <p:cNvSpPr txBox="1"/>
          <p:nvPr/>
        </p:nvSpPr>
        <p:spPr>
          <a:xfrm>
            <a:off x="7906790" y="5535541"/>
            <a:ext cx="4093556" cy="369332"/>
          </a:xfrm>
          <a:prstGeom prst="rect">
            <a:avLst/>
          </a:prstGeom>
          <a:noFill/>
        </p:spPr>
        <p:txBody>
          <a:bodyPr wrap="square" rtlCol="0">
            <a:spAutoFit/>
          </a:bodyPr>
          <a:lstStyle/>
          <a:p>
            <a:r>
              <a:rPr lang="fr-FR" dirty="0">
                <a:latin typeface="Times New Roman" panose="02020603050405020304" pitchFamily="18" charset="0"/>
                <a:cs typeface="Times New Roman" panose="02020603050405020304" pitchFamily="18" charset="0"/>
              </a:rPr>
              <a:t>I-SITE CAP 20-25. </a:t>
            </a:r>
            <a:r>
              <a:rPr lang="fr-FR" dirty="0" smtClean="0">
                <a:latin typeface="Times New Roman" panose="02020603050405020304" pitchFamily="18" charset="0"/>
                <a:cs typeface="Times New Roman" panose="02020603050405020304" pitchFamily="18" charset="0"/>
              </a:rPr>
              <a:t> : Trimestre 4, 2020 </a:t>
            </a:r>
            <a:endParaRPr lang="fr-FR" dirty="0">
              <a:latin typeface="Times New Roman" panose="02020603050405020304" pitchFamily="18" charset="0"/>
              <a:cs typeface="Times New Roman" panose="02020603050405020304" pitchFamily="18" charset="0"/>
            </a:endParaRPr>
          </a:p>
        </p:txBody>
      </p:sp>
      <p:sp>
        <p:nvSpPr>
          <p:cNvPr id="13" name="ZoneTexte 12"/>
          <p:cNvSpPr txBox="1"/>
          <p:nvPr/>
        </p:nvSpPr>
        <p:spPr>
          <a:xfrm>
            <a:off x="7906790" y="5904873"/>
            <a:ext cx="4001193" cy="369332"/>
          </a:xfrm>
          <a:prstGeom prst="rect">
            <a:avLst/>
          </a:prstGeom>
          <a:noFill/>
        </p:spPr>
        <p:txBody>
          <a:bodyPr wrap="square" rtlCol="0">
            <a:spAutoFit/>
          </a:bodyPr>
          <a:lstStyle/>
          <a:p>
            <a:r>
              <a:rPr lang="fr-FR" dirty="0">
                <a:latin typeface="Times New Roman" panose="02020603050405020304" pitchFamily="18" charset="0"/>
                <a:cs typeface="Times New Roman" panose="02020603050405020304" pitchFamily="18" charset="0"/>
              </a:rPr>
              <a:t>I-SITE CAP 20-25. </a:t>
            </a:r>
            <a:r>
              <a:rPr lang="fr-FR" dirty="0" smtClean="0">
                <a:latin typeface="Times New Roman" panose="02020603050405020304" pitchFamily="18" charset="0"/>
                <a:cs typeface="Times New Roman" panose="02020603050405020304" pitchFamily="18" charset="0"/>
              </a:rPr>
              <a:t> : Trimestre 4, 2019 </a:t>
            </a:r>
            <a:endParaRPr lang="fr-FR" dirty="0">
              <a:latin typeface="Times New Roman" panose="02020603050405020304" pitchFamily="18" charset="0"/>
              <a:cs typeface="Times New Roman" panose="02020603050405020304" pitchFamily="18" charset="0"/>
            </a:endParaRPr>
          </a:p>
        </p:txBody>
      </p:sp>
      <p:sp>
        <p:nvSpPr>
          <p:cNvPr id="14" name="ZoneTexte 13"/>
          <p:cNvSpPr txBox="1"/>
          <p:nvPr/>
        </p:nvSpPr>
        <p:spPr>
          <a:xfrm>
            <a:off x="7906790" y="6308709"/>
            <a:ext cx="3223028"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 Trimestre 4, 2021 </a:t>
            </a:r>
            <a:endParaRPr lang="fr-FR" dirty="0">
              <a:latin typeface="Times New Roman" panose="02020603050405020304" pitchFamily="18" charset="0"/>
              <a:cs typeface="Times New Roman" panose="02020603050405020304" pitchFamily="18" charset="0"/>
            </a:endParaRPr>
          </a:p>
        </p:txBody>
      </p:sp>
      <p:sp>
        <p:nvSpPr>
          <p:cNvPr id="15" name="ZoneTexte 14"/>
          <p:cNvSpPr txBox="1"/>
          <p:nvPr/>
        </p:nvSpPr>
        <p:spPr>
          <a:xfrm>
            <a:off x="7906790" y="1681145"/>
            <a:ext cx="2507672"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Unités responsables</a:t>
            </a:r>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20384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9272" y="2754946"/>
            <a:ext cx="8802255" cy="369332"/>
          </a:xfrm>
          <a:prstGeom prst="rect">
            <a:avLst/>
          </a:prstGeom>
        </p:spPr>
        <p:txBody>
          <a:bodyPr wrap="square">
            <a:spAutoFit/>
          </a:bodyPr>
          <a:lstStyle/>
          <a:p>
            <a:r>
              <a:rPr lang="fr-FR" dirty="0" smtClean="0">
                <a:solidFill>
                  <a:srgbClr val="172A46"/>
                </a:solidFill>
                <a:latin typeface="KGHAPPYSolid"/>
              </a:rPr>
              <a:t>4. Non discrimination</a:t>
            </a:r>
            <a:endParaRPr lang="fr-FR" dirty="0"/>
          </a:p>
        </p:txBody>
      </p:sp>
    </p:spTree>
    <p:extLst>
      <p:ext uri="{BB962C8B-B14F-4D97-AF65-F5344CB8AC3E}">
        <p14:creationId xmlns:p14="http://schemas.microsoft.com/office/powerpoint/2010/main" val="4676349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0289" y="602917"/>
            <a:ext cx="9319492" cy="1477328"/>
          </a:xfrm>
          <a:prstGeom prst="rect">
            <a:avLst/>
          </a:prstGeom>
        </p:spPr>
        <p:txBody>
          <a:bodyPr wrap="square">
            <a:spAutoFit/>
          </a:bodyPr>
          <a:lstStyle/>
          <a:p>
            <a:r>
              <a:rPr lang="fr-FR" b="1" dirty="0" smtClean="0">
                <a:solidFill>
                  <a:srgbClr val="172A46"/>
                </a:solidFill>
                <a:latin typeface="Times New Roman" panose="02020603050405020304" pitchFamily="18" charset="0"/>
                <a:cs typeface="Times New Roman" panose="02020603050405020304" pitchFamily="18" charset="0"/>
              </a:rPr>
              <a:t>Objectifs</a:t>
            </a:r>
          </a:p>
          <a:p>
            <a:endParaRPr lang="fr-FR" b="1" dirty="0" smtClean="0">
              <a:solidFill>
                <a:srgbClr val="172A46"/>
              </a:solidFill>
              <a:latin typeface="Times New Roman" panose="02020603050405020304" pitchFamily="18" charset="0"/>
              <a:cs typeface="Times New Roman" panose="02020603050405020304" pitchFamily="18" charset="0"/>
            </a:endParaRPr>
          </a:p>
          <a:p>
            <a:r>
              <a:rPr lang="fr-FR" b="1" dirty="0">
                <a:latin typeface="Times New Roman" panose="02020603050405020304" pitchFamily="18" charset="0"/>
                <a:cs typeface="Times New Roman" panose="02020603050405020304" pitchFamily="18" charset="0"/>
              </a:rPr>
              <a:t>Améliorer</a:t>
            </a:r>
            <a:r>
              <a:rPr lang="fr-FR" dirty="0">
                <a:latin typeface="Times New Roman" panose="02020603050405020304" pitchFamily="18" charset="0"/>
                <a:cs typeface="Times New Roman" panose="02020603050405020304" pitchFamily="18" charset="0"/>
              </a:rPr>
              <a:t> la situation professionnelle pour les personnels en situation de handicap</a:t>
            </a:r>
          </a:p>
          <a:p>
            <a:r>
              <a:rPr lang="fr-FR" b="1" dirty="0" smtClean="0">
                <a:latin typeface="Times New Roman" panose="02020603050405020304" pitchFamily="18" charset="0"/>
                <a:cs typeface="Times New Roman" panose="02020603050405020304" pitchFamily="18" charset="0"/>
              </a:rPr>
              <a:t>Agir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pour l’égalité professionnelle entre les femmes et les hommes</a:t>
            </a:r>
          </a:p>
          <a:p>
            <a:r>
              <a:rPr lang="fr-FR" b="1" dirty="0" smtClean="0">
                <a:latin typeface="Times New Roman" panose="02020603050405020304" pitchFamily="18" charset="0"/>
                <a:cs typeface="Times New Roman" panose="02020603050405020304" pitchFamily="18" charset="0"/>
              </a:rPr>
              <a:t>Améliorer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les conditions d’accueil et de travail des chercheurs étrangers</a:t>
            </a:r>
          </a:p>
        </p:txBody>
      </p:sp>
      <p:sp>
        <p:nvSpPr>
          <p:cNvPr id="4" name="Rectangle 3"/>
          <p:cNvSpPr/>
          <p:nvPr/>
        </p:nvSpPr>
        <p:spPr>
          <a:xfrm>
            <a:off x="480290" y="2809329"/>
            <a:ext cx="6294584" cy="2585323"/>
          </a:xfrm>
          <a:prstGeom prst="rect">
            <a:avLst/>
          </a:prstGeom>
        </p:spPr>
        <p:txBody>
          <a:bodyPr wrap="square">
            <a:spAutoFit/>
          </a:bodyPr>
          <a:lstStyle/>
          <a:p>
            <a:r>
              <a:rPr lang="fr-FR" b="1" dirty="0">
                <a:latin typeface="Times New Roman" panose="02020603050405020304" pitchFamily="18" charset="0"/>
                <a:cs typeface="Times New Roman" panose="02020603050405020304" pitchFamily="18" charset="0"/>
              </a:rPr>
              <a:t>Communiquer</a:t>
            </a:r>
            <a:r>
              <a:rPr lang="fr-FR" dirty="0">
                <a:latin typeface="Times New Roman" panose="02020603050405020304" pitchFamily="18" charset="0"/>
                <a:cs typeface="Times New Roman" panose="02020603050405020304" pitchFamily="18" charset="0"/>
              </a:rPr>
              <a:t> aux chercheurs étrangers une traduction </a:t>
            </a:r>
            <a:endParaRPr lang="fr-FR"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de </a:t>
            </a:r>
            <a:r>
              <a:rPr lang="fr-FR" dirty="0">
                <a:latin typeface="Times New Roman" panose="02020603050405020304" pitchFamily="18" charset="0"/>
                <a:cs typeface="Times New Roman" panose="02020603050405020304" pitchFamily="18" charset="0"/>
              </a:rPr>
              <a:t>leur contrat de travail en anglais. </a:t>
            </a:r>
            <a:endParaRPr lang="fr-FR" dirty="0" smtClean="0">
              <a:latin typeface="Times New Roman" panose="02020603050405020304" pitchFamily="18" charset="0"/>
              <a:cs typeface="Times New Roman" panose="02020603050405020304" pitchFamily="18" charset="0"/>
            </a:endParaRPr>
          </a:p>
          <a:p>
            <a:endParaRPr lang="fr-FR"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Insérer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sur le site de l'université un guide des formalités de </a:t>
            </a:r>
            <a:r>
              <a:rPr lang="fr-FR" dirty="0" smtClean="0">
                <a:latin typeface="Times New Roman" panose="02020603050405020304" pitchFamily="18" charset="0"/>
                <a:cs typeface="Times New Roman" panose="02020603050405020304" pitchFamily="18" charset="0"/>
              </a:rPr>
              <a:t>séjour</a:t>
            </a:r>
          </a:p>
          <a:p>
            <a:endParaRPr lang="fr-FR" dirty="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Mettre </a:t>
            </a:r>
            <a:r>
              <a:rPr lang="fr-FR" dirty="0">
                <a:latin typeface="Times New Roman" panose="02020603050405020304" pitchFamily="18" charset="0"/>
                <a:cs typeface="Times New Roman" panose="02020603050405020304" pitchFamily="18" charset="0"/>
              </a:rPr>
              <a:t>en œuvre </a:t>
            </a:r>
            <a:r>
              <a:rPr lang="fr-FR" dirty="0" smtClean="0">
                <a:latin typeface="Times New Roman" panose="02020603050405020304" pitchFamily="18" charset="0"/>
                <a:cs typeface="Times New Roman" panose="02020603050405020304" pitchFamily="18" charset="0"/>
              </a:rPr>
              <a:t>la </a:t>
            </a:r>
            <a:r>
              <a:rPr lang="fr-FR" dirty="0">
                <a:latin typeface="Times New Roman" panose="02020603050405020304" pitchFamily="18" charset="0"/>
                <a:cs typeface="Times New Roman" panose="02020603050405020304" pitchFamily="18" charset="0"/>
              </a:rPr>
              <a:t>charte pour l'égalité </a:t>
            </a:r>
            <a:endParaRPr lang="fr-FR"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Femmes-Hommes </a:t>
            </a:r>
            <a:r>
              <a:rPr lang="fr-FR" dirty="0">
                <a:latin typeface="Times New Roman" panose="02020603050405020304" pitchFamily="18" charset="0"/>
                <a:cs typeface="Times New Roman" panose="02020603050405020304" pitchFamily="18" charset="0"/>
              </a:rPr>
              <a:t>dans l'enseignement </a:t>
            </a:r>
            <a:r>
              <a:rPr lang="fr-FR" dirty="0" smtClean="0">
                <a:latin typeface="Times New Roman" panose="02020603050405020304" pitchFamily="18" charset="0"/>
                <a:cs typeface="Times New Roman" panose="02020603050405020304" pitchFamily="18" charset="0"/>
              </a:rPr>
              <a:t>supérieur</a:t>
            </a:r>
          </a:p>
          <a:p>
            <a:endParaRPr lang="fr-FR"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Mettre </a:t>
            </a:r>
            <a:r>
              <a:rPr lang="fr-FR" dirty="0">
                <a:latin typeface="Times New Roman" panose="02020603050405020304" pitchFamily="18" charset="0"/>
                <a:cs typeface="Times New Roman" panose="02020603050405020304" pitchFamily="18" charset="0"/>
              </a:rPr>
              <a:t>en œuvre </a:t>
            </a:r>
            <a:r>
              <a:rPr lang="fr-FR" dirty="0" smtClean="0">
                <a:latin typeface="Times New Roman" panose="02020603050405020304" pitchFamily="18" charset="0"/>
                <a:cs typeface="Times New Roman" panose="02020603050405020304" pitchFamily="18" charset="0"/>
              </a:rPr>
              <a:t>le </a:t>
            </a:r>
            <a:r>
              <a:rPr lang="fr-FR" dirty="0">
                <a:latin typeface="Times New Roman" panose="02020603050405020304" pitchFamily="18" charset="0"/>
                <a:cs typeface="Times New Roman" panose="02020603050405020304" pitchFamily="18" charset="0"/>
              </a:rPr>
              <a:t>schéma directeur pluriannuel du </a:t>
            </a:r>
            <a:r>
              <a:rPr lang="fr-FR" dirty="0" smtClean="0">
                <a:latin typeface="Times New Roman" panose="02020603050405020304" pitchFamily="18" charset="0"/>
                <a:cs typeface="Times New Roman" panose="02020603050405020304" pitchFamily="18" charset="0"/>
              </a:rPr>
              <a:t>handicap</a:t>
            </a:r>
          </a:p>
        </p:txBody>
      </p:sp>
      <p:sp>
        <p:nvSpPr>
          <p:cNvPr id="6" name="ZoneTexte 5"/>
          <p:cNvSpPr txBox="1"/>
          <p:nvPr/>
        </p:nvSpPr>
        <p:spPr>
          <a:xfrm>
            <a:off x="2454103" y="2351695"/>
            <a:ext cx="1099127"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Actions</a:t>
            </a:r>
            <a:endParaRPr lang="fr-FR" b="1" dirty="0">
              <a:latin typeface="Times New Roman" panose="02020603050405020304" pitchFamily="18" charset="0"/>
              <a:cs typeface="Times New Roman" panose="02020603050405020304" pitchFamily="18" charset="0"/>
            </a:endParaRPr>
          </a:p>
        </p:txBody>
      </p:sp>
      <p:sp>
        <p:nvSpPr>
          <p:cNvPr id="8" name="ZoneTexte 7"/>
          <p:cNvSpPr txBox="1"/>
          <p:nvPr/>
        </p:nvSpPr>
        <p:spPr>
          <a:xfrm>
            <a:off x="8392624" y="2871800"/>
            <a:ext cx="250767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 Trimestre 1, 2020 </a:t>
            </a:r>
            <a:endParaRPr lang="fr-FR" dirty="0">
              <a:latin typeface="Times New Roman" panose="02020603050405020304" pitchFamily="18" charset="0"/>
              <a:cs typeface="Times New Roman" panose="02020603050405020304" pitchFamily="18" charset="0"/>
            </a:endParaRPr>
          </a:p>
        </p:txBody>
      </p:sp>
      <p:sp>
        <p:nvSpPr>
          <p:cNvPr id="9" name="ZoneTexte 8"/>
          <p:cNvSpPr txBox="1"/>
          <p:nvPr/>
        </p:nvSpPr>
        <p:spPr>
          <a:xfrm>
            <a:off x="8392624" y="3525596"/>
            <a:ext cx="2912685" cy="369332"/>
          </a:xfrm>
          <a:prstGeom prst="rect">
            <a:avLst/>
          </a:prstGeom>
          <a:noFill/>
        </p:spPr>
        <p:txBody>
          <a:bodyPr wrap="square" rtlCol="0">
            <a:spAutoFit/>
          </a:bodyPr>
          <a:lstStyle/>
          <a:p>
            <a:r>
              <a:rPr lang="fr-FR" dirty="0" err="1" smtClean="0">
                <a:solidFill>
                  <a:srgbClr val="00B050"/>
                </a:solidFill>
                <a:latin typeface="Times New Roman" panose="02020603050405020304" pitchFamily="18" charset="0"/>
                <a:cs typeface="Times New Roman" panose="02020603050405020304" pitchFamily="18" charset="0"/>
              </a:rPr>
              <a:t>Euraxess</a:t>
            </a:r>
            <a:r>
              <a:rPr lang="fr-FR" dirty="0" smtClean="0">
                <a:solidFill>
                  <a:srgbClr val="00B050"/>
                </a:solidFill>
                <a:latin typeface="Times New Roman" panose="02020603050405020304" pitchFamily="18" charset="0"/>
                <a:cs typeface="Times New Roman" panose="02020603050405020304" pitchFamily="18" charset="0"/>
              </a:rPr>
              <a:t> : Trimestre 4, 2019 </a:t>
            </a:r>
            <a:endParaRPr lang="fr-FR" dirty="0">
              <a:solidFill>
                <a:srgbClr val="00B050"/>
              </a:solidFill>
              <a:latin typeface="Times New Roman" panose="02020603050405020304" pitchFamily="18" charset="0"/>
              <a:cs typeface="Times New Roman" panose="02020603050405020304" pitchFamily="18" charset="0"/>
            </a:endParaRPr>
          </a:p>
        </p:txBody>
      </p:sp>
      <p:sp>
        <p:nvSpPr>
          <p:cNvPr id="10" name="ZoneTexte 9"/>
          <p:cNvSpPr txBox="1"/>
          <p:nvPr/>
        </p:nvSpPr>
        <p:spPr>
          <a:xfrm>
            <a:off x="8392624" y="4179392"/>
            <a:ext cx="3694081" cy="646331"/>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Comité de pilotage égalité Femme/Homme : Trimestre 1, 2020 </a:t>
            </a:r>
            <a:endParaRPr lang="fr-FR"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8392624" y="5025320"/>
            <a:ext cx="250767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 Trimestre 1, 2021 </a:t>
            </a:r>
            <a:endParaRPr lang="fr-FR" dirty="0">
              <a:latin typeface="Times New Roman" panose="02020603050405020304" pitchFamily="18" charset="0"/>
              <a:cs typeface="Times New Roman" panose="02020603050405020304" pitchFamily="18" charset="0"/>
            </a:endParaRPr>
          </a:p>
        </p:txBody>
      </p:sp>
      <p:sp>
        <p:nvSpPr>
          <p:cNvPr id="12" name="ZoneTexte 11"/>
          <p:cNvSpPr txBox="1"/>
          <p:nvPr/>
        </p:nvSpPr>
        <p:spPr>
          <a:xfrm>
            <a:off x="8272550" y="2302871"/>
            <a:ext cx="2507672"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Unités responsables</a:t>
            </a:r>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41731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9272" y="2754946"/>
            <a:ext cx="8802255" cy="369332"/>
          </a:xfrm>
          <a:prstGeom prst="rect">
            <a:avLst/>
          </a:prstGeom>
        </p:spPr>
        <p:txBody>
          <a:bodyPr wrap="square">
            <a:spAutoFit/>
          </a:bodyPr>
          <a:lstStyle/>
          <a:p>
            <a:r>
              <a:rPr lang="fr-FR" dirty="0">
                <a:solidFill>
                  <a:srgbClr val="172A46"/>
                </a:solidFill>
                <a:latin typeface="KGHAPPYSolid"/>
              </a:rPr>
              <a:t>5</a:t>
            </a:r>
            <a:r>
              <a:rPr lang="fr-FR" dirty="0" smtClean="0">
                <a:solidFill>
                  <a:srgbClr val="172A46"/>
                </a:solidFill>
                <a:latin typeface="KGHAPPYSolid"/>
              </a:rPr>
              <a:t>. Formation et Développement Personnel</a:t>
            </a:r>
            <a:endParaRPr lang="fr-FR" dirty="0"/>
          </a:p>
        </p:txBody>
      </p:sp>
    </p:spTree>
    <p:extLst>
      <p:ext uri="{BB962C8B-B14F-4D97-AF65-F5344CB8AC3E}">
        <p14:creationId xmlns:p14="http://schemas.microsoft.com/office/powerpoint/2010/main" val="26050841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0289" y="602917"/>
            <a:ext cx="9319492" cy="923330"/>
          </a:xfrm>
          <a:prstGeom prst="rect">
            <a:avLst/>
          </a:prstGeom>
        </p:spPr>
        <p:txBody>
          <a:bodyPr wrap="square">
            <a:spAutoFit/>
          </a:bodyPr>
          <a:lstStyle/>
          <a:p>
            <a:r>
              <a:rPr lang="fr-FR" b="1" dirty="0" smtClean="0">
                <a:solidFill>
                  <a:srgbClr val="172A46"/>
                </a:solidFill>
                <a:latin typeface="Times New Roman" panose="02020603050405020304" pitchFamily="18" charset="0"/>
                <a:cs typeface="Times New Roman" panose="02020603050405020304" pitchFamily="18" charset="0"/>
              </a:rPr>
              <a:t>Objectifs</a:t>
            </a:r>
          </a:p>
          <a:p>
            <a:endParaRPr lang="fr-FR" b="1" dirty="0" smtClean="0">
              <a:solidFill>
                <a:srgbClr val="172A46"/>
              </a:solidFill>
              <a:latin typeface="Times New Roman" panose="02020603050405020304" pitchFamily="18" charset="0"/>
              <a:cs typeface="Times New Roman" panose="02020603050405020304" pitchFamily="18" charset="0"/>
            </a:endParaRPr>
          </a:p>
          <a:p>
            <a:r>
              <a:rPr lang="fr-FR" b="1" dirty="0">
                <a:latin typeface="Times New Roman" panose="02020603050405020304" pitchFamily="18" charset="0"/>
                <a:cs typeface="Times New Roman" panose="02020603050405020304" pitchFamily="18" charset="0"/>
              </a:rPr>
              <a:t>Soutenir</a:t>
            </a:r>
            <a:r>
              <a:rPr lang="fr-FR" dirty="0">
                <a:latin typeface="Times New Roman" panose="02020603050405020304" pitchFamily="18" charset="0"/>
                <a:cs typeface="Times New Roman" panose="02020603050405020304" pitchFamily="18" charset="0"/>
              </a:rPr>
              <a:t> et </a:t>
            </a:r>
            <a:r>
              <a:rPr lang="fr-FR" b="1" dirty="0">
                <a:latin typeface="Times New Roman" panose="02020603050405020304" pitchFamily="18" charset="0"/>
                <a:cs typeface="Times New Roman" panose="02020603050405020304" pitchFamily="18" charset="0"/>
              </a:rPr>
              <a:t>accompagner</a:t>
            </a:r>
            <a:r>
              <a:rPr lang="fr-FR" dirty="0">
                <a:latin typeface="Times New Roman" panose="02020603050405020304" pitchFamily="18" charset="0"/>
                <a:cs typeface="Times New Roman" panose="02020603050405020304" pitchFamily="18" charset="0"/>
              </a:rPr>
              <a:t> le </a:t>
            </a:r>
            <a:r>
              <a:rPr lang="fr-FR" dirty="0" smtClean="0">
                <a:latin typeface="Times New Roman" panose="02020603050405020304" pitchFamily="18" charset="0"/>
                <a:cs typeface="Times New Roman" panose="02020603050405020304" pitchFamily="18" charset="0"/>
              </a:rPr>
              <a:t>développement professionnel </a:t>
            </a:r>
            <a:r>
              <a:rPr lang="fr-FR" dirty="0">
                <a:latin typeface="Times New Roman" panose="02020603050405020304" pitchFamily="18" charset="0"/>
                <a:cs typeface="Times New Roman" panose="02020603050405020304" pitchFamily="18" charset="0"/>
              </a:rPr>
              <a:t>des agents</a:t>
            </a:r>
          </a:p>
        </p:txBody>
      </p:sp>
      <p:sp>
        <p:nvSpPr>
          <p:cNvPr id="4" name="Rectangle 3"/>
          <p:cNvSpPr/>
          <p:nvPr/>
        </p:nvSpPr>
        <p:spPr>
          <a:xfrm>
            <a:off x="480289" y="3011972"/>
            <a:ext cx="7567817" cy="2862322"/>
          </a:xfrm>
          <a:prstGeom prst="rect">
            <a:avLst/>
          </a:prstGeom>
        </p:spPr>
        <p:txBody>
          <a:bodyPr wrap="square">
            <a:spAutoFit/>
          </a:bodyPr>
          <a:lstStyle/>
          <a:p>
            <a:r>
              <a:rPr lang="fr-FR" b="1" dirty="0" smtClean="0">
                <a:latin typeface="Times New Roman" panose="02020603050405020304" pitchFamily="18" charset="0"/>
                <a:cs typeface="Times New Roman" panose="02020603050405020304" pitchFamily="18" charset="0"/>
              </a:rPr>
              <a:t>Construire </a:t>
            </a:r>
            <a:r>
              <a:rPr lang="fr-FR" dirty="0" smtClean="0">
                <a:latin typeface="Times New Roman" panose="02020603050405020304" pitchFamily="18" charset="0"/>
                <a:cs typeface="Times New Roman" panose="02020603050405020304" pitchFamily="18" charset="0"/>
              </a:rPr>
              <a:t>un </a:t>
            </a:r>
            <a:r>
              <a:rPr lang="fr-FR" dirty="0">
                <a:latin typeface="Times New Roman" panose="02020603050405020304" pitchFamily="18" charset="0"/>
                <a:cs typeface="Times New Roman" panose="02020603050405020304" pitchFamily="18" charset="0"/>
              </a:rPr>
              <a:t>parcours individuel de formation année par année </a:t>
            </a:r>
            <a:r>
              <a:rPr lang="fr-FR" dirty="0" smtClean="0">
                <a:latin typeface="Times New Roman" panose="02020603050405020304" pitchFamily="18" charset="0"/>
                <a:cs typeface="Times New Roman" panose="02020603050405020304" pitchFamily="18" charset="0"/>
              </a:rPr>
              <a:t>pour les doctorants</a:t>
            </a:r>
          </a:p>
          <a:p>
            <a:r>
              <a:rPr lang="fr-FR" b="1" dirty="0" smtClean="0">
                <a:latin typeface="Times New Roman" panose="02020603050405020304" pitchFamily="18" charset="0"/>
                <a:cs typeface="Times New Roman" panose="02020603050405020304" pitchFamily="18" charset="0"/>
              </a:rPr>
              <a:t>Instaurer</a:t>
            </a:r>
            <a:r>
              <a:rPr lang="fr-FR" dirty="0" smtClean="0">
                <a:latin typeface="Times New Roman" panose="02020603050405020304" pitchFamily="18" charset="0"/>
                <a:cs typeface="Times New Roman" panose="02020603050405020304" pitchFamily="18" charset="0"/>
              </a:rPr>
              <a:t> un </a:t>
            </a:r>
            <a:r>
              <a:rPr lang="fr-FR" dirty="0">
                <a:latin typeface="Times New Roman" panose="02020603050405020304" pitchFamily="18" charset="0"/>
                <a:cs typeface="Times New Roman" panose="02020603050405020304" pitchFamily="18" charset="0"/>
              </a:rPr>
              <a:t>tuteur pour les doctorants en </a:t>
            </a:r>
            <a:r>
              <a:rPr lang="fr-FR" dirty="0" smtClean="0">
                <a:latin typeface="Times New Roman" panose="02020603050405020304" pitchFamily="18" charset="0"/>
                <a:cs typeface="Times New Roman" panose="02020603050405020304" pitchFamily="18" charset="0"/>
              </a:rPr>
              <a:t>plus </a:t>
            </a:r>
            <a:r>
              <a:rPr lang="fr-FR" dirty="0">
                <a:latin typeface="Times New Roman" panose="02020603050405020304" pitchFamily="18" charset="0"/>
                <a:cs typeface="Times New Roman" panose="02020603050405020304" pitchFamily="18" charset="0"/>
              </a:rPr>
              <a:t>du directeur de thèse </a:t>
            </a:r>
            <a:endParaRPr lang="fr-FR"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Développer</a:t>
            </a:r>
            <a:r>
              <a:rPr lang="fr-FR" dirty="0" smtClean="0">
                <a:latin typeface="Times New Roman" panose="02020603050405020304" pitchFamily="18" charset="0"/>
                <a:cs typeface="Times New Roman" panose="02020603050405020304" pitchFamily="18" charset="0"/>
              </a:rPr>
              <a:t> </a:t>
            </a:r>
            <a:r>
              <a:rPr lang="fr-FR" dirty="0">
                <a:latin typeface="Times New Roman" panose="02020603050405020304" pitchFamily="18" charset="0"/>
                <a:cs typeface="Times New Roman" panose="02020603050405020304" pitchFamily="18" charset="0"/>
              </a:rPr>
              <a:t>des pratiques de </a:t>
            </a:r>
            <a:r>
              <a:rPr lang="fr-FR" dirty="0" err="1">
                <a:latin typeface="Times New Roman" panose="02020603050405020304" pitchFamily="18" charset="0"/>
                <a:cs typeface="Times New Roman" panose="02020603050405020304" pitchFamily="18" charset="0"/>
              </a:rPr>
              <a:t>co</a:t>
            </a:r>
            <a:r>
              <a:rPr lang="fr-FR" dirty="0">
                <a:latin typeface="Times New Roman" panose="02020603050405020304" pitchFamily="18" charset="0"/>
                <a:cs typeface="Times New Roman" panose="02020603050405020304" pitchFamily="18" charset="0"/>
              </a:rPr>
              <a:t>-encadrements avec </a:t>
            </a:r>
            <a:r>
              <a:rPr lang="fr-FR" dirty="0" smtClean="0">
                <a:latin typeface="Times New Roman" panose="02020603050405020304" pitchFamily="18" charset="0"/>
                <a:cs typeface="Times New Roman" panose="02020603050405020304" pitchFamily="18" charset="0"/>
              </a:rPr>
              <a:t>l’étranger</a:t>
            </a:r>
          </a:p>
          <a:p>
            <a:r>
              <a:rPr lang="fr-FR" b="1" dirty="0" smtClean="0">
                <a:latin typeface="Times New Roman" panose="02020603050405020304" pitchFamily="18" charset="0"/>
                <a:cs typeface="Times New Roman" panose="02020603050405020304" pitchFamily="18" charset="0"/>
              </a:rPr>
              <a:t>Instaurer</a:t>
            </a:r>
            <a:r>
              <a:rPr lang="fr-FR" dirty="0" smtClean="0">
                <a:latin typeface="Times New Roman" panose="02020603050405020304" pitchFamily="18" charset="0"/>
                <a:cs typeface="Times New Roman" panose="02020603050405020304" pitchFamily="18" charset="0"/>
              </a:rPr>
              <a:t> un </a:t>
            </a:r>
            <a:r>
              <a:rPr lang="fr-FR" dirty="0">
                <a:latin typeface="Times New Roman" panose="02020603050405020304" pitchFamily="18" charset="0"/>
                <a:cs typeface="Times New Roman" panose="02020603050405020304" pitchFamily="18" charset="0"/>
              </a:rPr>
              <a:t>référent pour les nouveaux collègues </a:t>
            </a:r>
            <a:endParaRPr lang="fr-FR"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MCF </a:t>
            </a:r>
            <a:r>
              <a:rPr lang="fr-FR" dirty="0">
                <a:latin typeface="Times New Roman" panose="02020603050405020304" pitchFamily="18" charset="0"/>
                <a:cs typeface="Times New Roman" panose="02020603050405020304" pitchFamily="18" charset="0"/>
              </a:rPr>
              <a:t>et MCF candidat </a:t>
            </a:r>
            <a:r>
              <a:rPr lang="fr-FR" dirty="0" smtClean="0">
                <a:latin typeface="Times New Roman" panose="02020603050405020304" pitchFamily="18" charset="0"/>
                <a:cs typeface="Times New Roman" panose="02020603050405020304" pitchFamily="18" charset="0"/>
              </a:rPr>
              <a:t>HDR</a:t>
            </a:r>
          </a:p>
          <a:p>
            <a:r>
              <a:rPr lang="fr-FR" b="1" dirty="0" smtClean="0">
                <a:latin typeface="Times New Roman" panose="02020603050405020304" pitchFamily="18" charset="0"/>
                <a:cs typeface="Times New Roman" panose="02020603050405020304" pitchFamily="18" charset="0"/>
              </a:rPr>
              <a:t>Mettre</a:t>
            </a:r>
            <a:r>
              <a:rPr lang="fr-FR" dirty="0" smtClean="0">
                <a:latin typeface="Times New Roman" panose="02020603050405020304" pitchFamily="18" charset="0"/>
                <a:cs typeface="Times New Roman" panose="02020603050405020304" pitchFamily="18" charset="0"/>
              </a:rPr>
              <a:t> en place un module </a:t>
            </a:r>
            <a:r>
              <a:rPr lang="fr-FR" dirty="0">
                <a:latin typeface="Times New Roman" panose="02020603050405020304" pitchFamily="18" charset="0"/>
                <a:cs typeface="Times New Roman" panose="02020603050405020304" pitchFamily="18" charset="0"/>
              </a:rPr>
              <a:t>d'information et de formation </a:t>
            </a:r>
            <a:r>
              <a:rPr lang="fr-FR" dirty="0" smtClean="0">
                <a:latin typeface="Times New Roman" panose="02020603050405020304" pitchFamily="18" charset="0"/>
                <a:cs typeface="Times New Roman" panose="02020603050405020304" pitchFamily="18" charset="0"/>
              </a:rPr>
              <a:t>(doctorants)</a:t>
            </a:r>
          </a:p>
          <a:p>
            <a:r>
              <a:rPr lang="fr-FR" dirty="0" smtClean="0">
                <a:latin typeface="Times New Roman" panose="02020603050405020304" pitchFamily="18" charset="0"/>
                <a:cs typeface="Times New Roman" panose="02020603050405020304" pitchFamily="18" charset="0"/>
              </a:rPr>
              <a:t>sur </a:t>
            </a:r>
            <a:r>
              <a:rPr lang="fr-FR" dirty="0">
                <a:latin typeface="Times New Roman" panose="02020603050405020304" pitchFamily="18" charset="0"/>
                <a:cs typeface="Times New Roman" panose="02020603050405020304" pitchFamily="18" charset="0"/>
              </a:rPr>
              <a:t>les carrières des chercheurs </a:t>
            </a:r>
            <a:r>
              <a:rPr lang="fr-FR" dirty="0" smtClean="0">
                <a:latin typeface="Times New Roman" panose="02020603050405020304" pitchFamily="18" charset="0"/>
                <a:cs typeface="Times New Roman" panose="02020603050405020304" pitchFamily="18" charset="0"/>
              </a:rPr>
              <a:t>(</a:t>
            </a:r>
            <a:r>
              <a:rPr lang="fr-FR" dirty="0">
                <a:latin typeface="Times New Roman" panose="02020603050405020304" pitchFamily="18" charset="0"/>
                <a:cs typeface="Times New Roman" panose="02020603050405020304" pitchFamily="18" charset="0"/>
              </a:rPr>
              <a:t>carrières, dispositifs et processus RH</a:t>
            </a:r>
            <a:r>
              <a:rPr lang="fr-FR" dirty="0" smtClean="0">
                <a:latin typeface="Times New Roman" panose="02020603050405020304" pitchFamily="18" charset="0"/>
                <a:cs typeface="Times New Roman" panose="02020603050405020304" pitchFamily="18" charset="0"/>
              </a:rPr>
              <a:t>):</a:t>
            </a:r>
          </a:p>
          <a:p>
            <a:r>
              <a:rPr lang="fr-FR" dirty="0" smtClean="0">
                <a:solidFill>
                  <a:srgbClr val="FF0000"/>
                </a:solidFill>
                <a:latin typeface="Times New Roman" panose="02020603050405020304" pitchFamily="18" charset="0"/>
                <a:cs typeface="Times New Roman" panose="02020603050405020304" pitchFamily="18" charset="0"/>
              </a:rPr>
              <a:t>- Auprès des doctorants (module)</a:t>
            </a:r>
          </a:p>
          <a:p>
            <a:r>
              <a:rPr lang="fr-FR" dirty="0" smtClean="0">
                <a:solidFill>
                  <a:srgbClr val="FF0000"/>
                </a:solidFill>
                <a:latin typeface="Times New Roman" panose="02020603050405020304" pitchFamily="18" charset="0"/>
                <a:cs typeface="Times New Roman" panose="02020603050405020304" pitchFamily="18" charset="0"/>
              </a:rPr>
              <a:t>- Auprès des nouveaux entrants (journée d’accueil UCA) </a:t>
            </a:r>
          </a:p>
        </p:txBody>
      </p:sp>
      <p:sp>
        <p:nvSpPr>
          <p:cNvPr id="6" name="ZoneTexte 5"/>
          <p:cNvSpPr txBox="1"/>
          <p:nvPr/>
        </p:nvSpPr>
        <p:spPr>
          <a:xfrm>
            <a:off x="2487354" y="2351695"/>
            <a:ext cx="1099127"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Actions</a:t>
            </a:r>
            <a:endParaRPr lang="fr-FR" b="1" dirty="0">
              <a:latin typeface="Times New Roman" panose="02020603050405020304" pitchFamily="18" charset="0"/>
              <a:cs typeface="Times New Roman" panose="02020603050405020304" pitchFamily="18" charset="0"/>
            </a:endParaRPr>
          </a:p>
        </p:txBody>
      </p:sp>
      <p:sp>
        <p:nvSpPr>
          <p:cNvPr id="8" name="ZoneTexte 7"/>
          <p:cNvSpPr txBox="1"/>
          <p:nvPr/>
        </p:nvSpPr>
        <p:spPr>
          <a:xfrm>
            <a:off x="8139551" y="2928044"/>
            <a:ext cx="250767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DRV : Trimestre 4, 2021</a:t>
            </a:r>
            <a:endParaRPr lang="fr-FR" dirty="0">
              <a:latin typeface="Times New Roman" panose="02020603050405020304" pitchFamily="18" charset="0"/>
              <a:cs typeface="Times New Roman" panose="02020603050405020304" pitchFamily="18" charset="0"/>
            </a:endParaRPr>
          </a:p>
        </p:txBody>
      </p:sp>
      <p:sp>
        <p:nvSpPr>
          <p:cNvPr id="9" name="ZoneTexte 8"/>
          <p:cNvSpPr txBox="1"/>
          <p:nvPr/>
        </p:nvSpPr>
        <p:spPr>
          <a:xfrm>
            <a:off x="8048106" y="3855696"/>
            <a:ext cx="311588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DRV, DRI : Trimestre 1, 2022</a:t>
            </a:r>
            <a:endParaRPr lang="fr-FR" dirty="0">
              <a:latin typeface="Times New Roman" panose="02020603050405020304" pitchFamily="18" charset="0"/>
              <a:cs typeface="Times New Roman" panose="02020603050405020304" pitchFamily="18" charset="0"/>
            </a:endParaRPr>
          </a:p>
        </p:txBody>
      </p:sp>
      <p:sp>
        <p:nvSpPr>
          <p:cNvPr id="10" name="ZoneTexte 9"/>
          <p:cNvSpPr txBox="1"/>
          <p:nvPr/>
        </p:nvSpPr>
        <p:spPr>
          <a:xfrm>
            <a:off x="8063351" y="3486364"/>
            <a:ext cx="266007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DRV : Trimestre 4, 2021</a:t>
            </a:r>
            <a:endParaRPr lang="fr-FR"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8063351" y="4299615"/>
            <a:ext cx="311588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DRV : Trimestre 1, 2020</a:t>
            </a:r>
            <a:endParaRPr lang="fr-FR" dirty="0">
              <a:latin typeface="Times New Roman" panose="02020603050405020304" pitchFamily="18" charset="0"/>
              <a:cs typeface="Times New Roman" panose="02020603050405020304" pitchFamily="18" charset="0"/>
            </a:endParaRPr>
          </a:p>
        </p:txBody>
      </p:sp>
      <p:sp>
        <p:nvSpPr>
          <p:cNvPr id="12" name="ZoneTexte 11"/>
          <p:cNvSpPr txBox="1"/>
          <p:nvPr/>
        </p:nvSpPr>
        <p:spPr>
          <a:xfrm>
            <a:off x="8139551" y="4853613"/>
            <a:ext cx="3115882" cy="369332"/>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DRH : Trimestre 1, 2020</a:t>
            </a:r>
            <a:endParaRPr lang="fr-FR" dirty="0">
              <a:latin typeface="Times New Roman" panose="02020603050405020304" pitchFamily="18" charset="0"/>
              <a:cs typeface="Times New Roman" panose="02020603050405020304" pitchFamily="18" charset="0"/>
            </a:endParaRPr>
          </a:p>
        </p:txBody>
      </p:sp>
      <p:sp>
        <p:nvSpPr>
          <p:cNvPr id="13" name="ZoneTexte 12"/>
          <p:cNvSpPr txBox="1"/>
          <p:nvPr/>
        </p:nvSpPr>
        <p:spPr>
          <a:xfrm>
            <a:off x="8048106" y="2354125"/>
            <a:ext cx="2507672" cy="369332"/>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Unités responsables</a:t>
            </a:r>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22354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2179</TotalTime>
  <Words>1091</Words>
  <Application>Microsoft Office PowerPoint</Application>
  <PresentationFormat>Grand écran</PresentationFormat>
  <Paragraphs>192</Paragraphs>
  <Slides>19</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19</vt:i4>
      </vt:variant>
    </vt:vector>
  </HeadingPairs>
  <TitlesOfParts>
    <vt:vector size="29" baseType="lpstr">
      <vt:lpstr>Arial</vt:lpstr>
      <vt:lpstr>Calibri</vt:lpstr>
      <vt:lpstr>Calibri Light</vt:lpstr>
      <vt:lpstr>KGHAPPYSolid</vt:lpstr>
      <vt:lpstr>Roboto-Black</vt:lpstr>
      <vt:lpstr>Roboto-Bold</vt:lpstr>
      <vt:lpstr>Roboto-Regular</vt:lpstr>
      <vt:lpstr>Symbol</vt:lpstr>
      <vt:lpstr>Times New Roman</vt:lpstr>
      <vt:lpstr>Thème Office</vt:lpstr>
      <vt:lpstr>Présentation PowerPoint</vt:lpstr>
      <vt:lpstr>Présentation PowerPoint</vt:lpstr>
      <vt:lpstr>Présentation PowerPoint</vt:lpstr>
      <vt:lpstr>Présentation PowerPoint</vt:lpstr>
      <vt:lpstr>Le label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UCA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Komla Awitor</dc:creator>
  <cp:lastModifiedBy>Komla Awitor</cp:lastModifiedBy>
  <cp:revision>54</cp:revision>
  <cp:lastPrinted>2019-03-25T16:17:17Z</cp:lastPrinted>
  <dcterms:created xsi:type="dcterms:W3CDTF">2019-03-21T20:41:58Z</dcterms:created>
  <dcterms:modified xsi:type="dcterms:W3CDTF">2019-06-12T15:25:45Z</dcterms:modified>
</cp:coreProperties>
</file>